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7" r:id="rId1"/>
  </p:sldMasterIdLst>
  <p:notesMasterIdLst>
    <p:notesMasterId r:id="rId57"/>
  </p:notesMasterIdLst>
  <p:sldIdLst>
    <p:sldId id="256" r:id="rId2"/>
    <p:sldId id="257" r:id="rId3"/>
    <p:sldId id="258" r:id="rId4"/>
    <p:sldId id="259" r:id="rId5"/>
    <p:sldId id="267" r:id="rId6"/>
    <p:sldId id="269" r:id="rId7"/>
    <p:sldId id="265" r:id="rId8"/>
    <p:sldId id="266" r:id="rId9"/>
    <p:sldId id="268" r:id="rId10"/>
    <p:sldId id="270" r:id="rId11"/>
    <p:sldId id="272" r:id="rId12"/>
    <p:sldId id="273" r:id="rId13"/>
    <p:sldId id="274" r:id="rId14"/>
    <p:sldId id="275" r:id="rId15"/>
    <p:sldId id="276" r:id="rId16"/>
    <p:sldId id="277" r:id="rId17"/>
    <p:sldId id="278" r:id="rId18"/>
    <p:sldId id="279" r:id="rId19"/>
    <p:sldId id="260" r:id="rId20"/>
    <p:sldId id="280" r:id="rId21"/>
    <p:sldId id="281" r:id="rId22"/>
    <p:sldId id="282" r:id="rId23"/>
    <p:sldId id="283" r:id="rId24"/>
    <p:sldId id="284" r:id="rId25"/>
    <p:sldId id="285" r:id="rId26"/>
    <p:sldId id="261" r:id="rId27"/>
    <p:sldId id="286" r:id="rId28"/>
    <p:sldId id="287" r:id="rId29"/>
    <p:sldId id="288" r:id="rId30"/>
    <p:sldId id="289" r:id="rId31"/>
    <p:sldId id="290" r:id="rId32"/>
    <p:sldId id="293" r:id="rId33"/>
    <p:sldId id="262" r:id="rId34"/>
    <p:sldId id="291" r:id="rId35"/>
    <p:sldId id="292" r:id="rId36"/>
    <p:sldId id="294" r:id="rId37"/>
    <p:sldId id="295" r:id="rId38"/>
    <p:sldId id="296" r:id="rId39"/>
    <p:sldId id="298" r:id="rId40"/>
    <p:sldId id="299" r:id="rId41"/>
    <p:sldId id="300" r:id="rId42"/>
    <p:sldId id="301" r:id="rId43"/>
    <p:sldId id="302" r:id="rId44"/>
    <p:sldId id="303" r:id="rId45"/>
    <p:sldId id="304" r:id="rId46"/>
    <p:sldId id="305" r:id="rId47"/>
    <p:sldId id="307" r:id="rId48"/>
    <p:sldId id="306" r:id="rId49"/>
    <p:sldId id="326" r:id="rId50"/>
    <p:sldId id="327" r:id="rId51"/>
    <p:sldId id="325" r:id="rId52"/>
    <p:sldId id="323" r:id="rId53"/>
    <p:sldId id="324" r:id="rId54"/>
    <p:sldId id="263" r:id="rId55"/>
    <p:sldId id="264" r:id="rId56"/>
  </p:sldIdLst>
  <p:sldSz cx="12192000" cy="6858000"/>
  <p:notesSz cx="6858000" cy="9144000"/>
  <p:embeddedFontLst>
    <p:embeddedFont>
      <p:font typeface="Calibri" panose="020F0502020204030204" pitchFamily="34" charset="0"/>
      <p:regular r:id="rId58"/>
      <p:bold r:id="rId59"/>
      <p:italic r:id="rId60"/>
      <p:boldItalic r:id="rId61"/>
    </p:embeddedFont>
    <p:embeddedFont>
      <p:font typeface="Cambria Math" panose="02040503050406030204" pitchFamily="18" charset="0"/>
      <p:regular r:id="rId62"/>
    </p:embeddedFont>
    <p:embeddedFont>
      <p:font typeface="Consolas" panose="020B0609020204030204" pitchFamily="49" charset="0"/>
      <p:regular r:id="rId63"/>
      <p:bold r:id="rId64"/>
      <p:italic r:id="rId65"/>
      <p:boldItalic r:id="rId66"/>
    </p:embeddedFont>
    <p:embeddedFont>
      <p:font typeface="Corbel" panose="020B0503020204020204" pitchFamily="34" charset="0"/>
      <p:regular r:id="rId67"/>
      <p:bold r:id="rId68"/>
      <p:italic r:id="rId69"/>
      <p:boldItalic r:id="rId7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orient="horz" pos="413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1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216" y="96"/>
      </p:cViewPr>
      <p:guideLst>
        <p:guide orient="horz" pos="2160"/>
        <p:guide pos="3840"/>
        <p:guide orient="horz" pos="413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6.fntdata"/><Relationship Id="rId68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1.fntdata"/><Relationship Id="rId66" Type="http://schemas.openxmlformats.org/officeDocument/2006/relationships/font" Target="fonts/font9.fntdata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font" Target="fonts/font4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7.fntdata"/><Relationship Id="rId69" Type="http://schemas.openxmlformats.org/officeDocument/2006/relationships/font" Target="fonts/font12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2.fntdata"/><Relationship Id="rId67" Type="http://schemas.openxmlformats.org/officeDocument/2006/relationships/font" Target="fonts/font10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5.fntdata"/><Relationship Id="rId70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3.fntdata"/><Relationship Id="rId65" Type="http://schemas.openxmlformats.org/officeDocument/2006/relationships/font" Target="fonts/font8.fntdata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a4732f2a3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a4732f2a31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ga4732f2a31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a5c6969226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a5c6969226_0_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ga5c6969226_0_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52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265886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af21f230cd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af21f230cd_0_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gaf21f230cd_0_4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54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af21f230cd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af21f230cd_0_4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gaf21f230cd_0_4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55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af21f230c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af21f230cd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gaf21f230cd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af21f230cd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af21f230cd_0_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gaf21f230cd_0_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af21f230cd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af21f230cd_0_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gaf21f230cd_0_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af21f230cd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af21f230cd_0_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gaf21f230cd_0_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592993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af21f230cd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af21f230cd_0_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gaf21f230cd_0_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19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af21f230cd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af21f230cd_0_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gaf21f230cd_0_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26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af21f230cd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af21f230cd_0_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gaf21f230cd_0_3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33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af21f230cd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af21f230cd_0_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gaf21f230cd_0_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45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299225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1454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2"/>
          <p:cNvSpPr txBox="1">
            <a:spLocks noGrp="1"/>
          </p:cNvSpPr>
          <p:nvPr>
            <p:ph type="ctrTitle"/>
          </p:nvPr>
        </p:nvSpPr>
        <p:spPr>
          <a:xfrm>
            <a:off x="437702" y="1276473"/>
            <a:ext cx="9418642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Corbel"/>
              <a:buNone/>
              <a:defRPr sz="5400" b="1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ubTitle" idx="1"/>
          </p:nvPr>
        </p:nvSpPr>
        <p:spPr>
          <a:xfrm>
            <a:off x="424301" y="3756148"/>
            <a:ext cx="9432043" cy="8228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2000"/>
              <a:buFont typeface="Corbel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body" idx="2"/>
          </p:nvPr>
        </p:nvSpPr>
        <p:spPr>
          <a:xfrm>
            <a:off x="8047664" y="6343466"/>
            <a:ext cx="3617360" cy="221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body" idx="3"/>
          </p:nvPr>
        </p:nvSpPr>
        <p:spPr>
          <a:xfrm>
            <a:off x="5140322" y="6343466"/>
            <a:ext cx="1474152" cy="2166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3"/>
          <p:cNvSpPr txBox="1">
            <a:spLocks noGrp="1"/>
          </p:cNvSpPr>
          <p:nvPr>
            <p:ph type="ctrTitle"/>
          </p:nvPr>
        </p:nvSpPr>
        <p:spPr>
          <a:xfrm>
            <a:off x="437702" y="1276473"/>
            <a:ext cx="9026338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B2944"/>
              </a:buClr>
              <a:buSzPts val="5400"/>
              <a:buFont typeface="Corbel"/>
              <a:buNone/>
              <a:defRPr sz="5400" b="1"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ubTitle" idx="1"/>
          </p:nvPr>
        </p:nvSpPr>
        <p:spPr>
          <a:xfrm>
            <a:off x="424301" y="3756148"/>
            <a:ext cx="9039181" cy="8228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B2944"/>
              </a:buClr>
              <a:buSzPts val="2400"/>
              <a:buNone/>
              <a:defRPr sz="2400"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2000"/>
              <a:buFont typeface="Corbel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body" idx="2"/>
          </p:nvPr>
        </p:nvSpPr>
        <p:spPr>
          <a:xfrm>
            <a:off x="7887644" y="6343466"/>
            <a:ext cx="3617360" cy="221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body" idx="3"/>
          </p:nvPr>
        </p:nvSpPr>
        <p:spPr>
          <a:xfrm>
            <a:off x="10030852" y="6050735"/>
            <a:ext cx="1474152" cy="2166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pter_slide">
  <p:cSld name="Chapter_slide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4"/>
          <p:cNvSpPr txBox="1">
            <a:spLocks noGrp="1"/>
          </p:cNvSpPr>
          <p:nvPr>
            <p:ph type="ctrTitle"/>
          </p:nvPr>
        </p:nvSpPr>
        <p:spPr>
          <a:xfrm>
            <a:off x="437702" y="1276473"/>
            <a:ext cx="9418642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orbel"/>
              <a:buNone/>
              <a:defRPr sz="4800" b="1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B2944"/>
              </a:buClr>
              <a:buSzPts val="4400"/>
              <a:buFont typeface="Corbel"/>
              <a:buNone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1"/>
          </p:nvPr>
        </p:nvSpPr>
        <p:spPr>
          <a:xfrm>
            <a:off x="838200" y="1841787"/>
            <a:ext cx="10515600" cy="42742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681E"/>
              </a:buClr>
              <a:buSzPts val="2800"/>
              <a:buFont typeface="Aria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2400"/>
              <a:buFont typeface="Corbe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2000"/>
              <a:buFont typeface="Aria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1800"/>
              <a:buFont typeface="Aria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1800"/>
              <a:buFont typeface="Aria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B9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lvl="1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lvl="2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lvl="3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lvl="4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lvl="5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lvl="6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lvl="7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lvl="8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 and Content">
  <p:cSld name="Title, subtitle and Conten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515600" cy="7728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B2944"/>
              </a:buClr>
              <a:buSzPts val="4400"/>
              <a:buFont typeface="Corbel"/>
              <a:buNone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body" idx="1"/>
          </p:nvPr>
        </p:nvSpPr>
        <p:spPr>
          <a:xfrm>
            <a:off x="838200" y="1841787"/>
            <a:ext cx="10515600" cy="42742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681E"/>
              </a:buClr>
              <a:buSzPts val="2800"/>
              <a:buFont typeface="Aria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2400"/>
              <a:buFont typeface="Corbe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2000"/>
              <a:buFont typeface="Aria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1800"/>
              <a:buFont typeface="Aria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1800"/>
              <a:buFont typeface="Aria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39" name="Google Shape;39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760248" y="333989"/>
            <a:ext cx="975163" cy="780130"/>
          </a:xfrm>
          <a:prstGeom prst="rect">
            <a:avLst/>
          </a:prstGeom>
          <a:solidFill>
            <a:srgbClr val="FF681E"/>
          </a:solidFill>
          <a:ln>
            <a:noFill/>
          </a:ln>
        </p:spPr>
      </p:pic>
      <p:sp>
        <p:nvSpPr>
          <p:cNvPr id="40" name="Google Shape;40;p6"/>
          <p:cNvSpPr txBox="1"/>
          <p:nvPr/>
        </p:nvSpPr>
        <p:spPr>
          <a:xfrm>
            <a:off x="-2359859" y="1138001"/>
            <a:ext cx="201247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R:255 G:104 30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41" name="Google Shape;41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760250" y="1571312"/>
            <a:ext cx="975165" cy="780132"/>
          </a:xfrm>
          <a:prstGeom prst="rect">
            <a:avLst/>
          </a:prstGeom>
          <a:solidFill>
            <a:srgbClr val="5A2A82"/>
          </a:solidFill>
          <a:ln>
            <a:noFill/>
          </a:ln>
        </p:spPr>
      </p:pic>
      <p:sp>
        <p:nvSpPr>
          <p:cNvPr id="42" name="Google Shape;42;p6"/>
          <p:cNvSpPr txBox="1"/>
          <p:nvPr/>
        </p:nvSpPr>
        <p:spPr>
          <a:xfrm>
            <a:off x="-2359859" y="2362165"/>
            <a:ext cx="189901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R:90 G:42 B:130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43" name="Google Shape;43;p6"/>
          <p:cNvSpPr/>
          <p:nvPr/>
        </p:nvSpPr>
        <p:spPr>
          <a:xfrm>
            <a:off x="-1760248" y="5541279"/>
            <a:ext cx="988564" cy="790853"/>
          </a:xfrm>
          <a:prstGeom prst="rect">
            <a:avLst/>
          </a:prstGeom>
          <a:solidFill>
            <a:srgbClr val="7C7C7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44" name="Google Shape;44;p6"/>
          <p:cNvSpPr txBox="1"/>
          <p:nvPr/>
        </p:nvSpPr>
        <p:spPr>
          <a:xfrm>
            <a:off x="-2419436" y="6352143"/>
            <a:ext cx="213163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R:124 G:124  B:124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45" name="Google Shape;45;p6"/>
          <p:cNvSpPr/>
          <p:nvPr/>
        </p:nvSpPr>
        <p:spPr>
          <a:xfrm>
            <a:off x="-1773649" y="4203052"/>
            <a:ext cx="988564" cy="790853"/>
          </a:xfrm>
          <a:prstGeom prst="rect">
            <a:avLst/>
          </a:prstGeom>
          <a:solidFill>
            <a:srgbClr val="1B294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46" name="Google Shape;46;p6"/>
          <p:cNvSpPr txBox="1"/>
          <p:nvPr/>
        </p:nvSpPr>
        <p:spPr>
          <a:xfrm>
            <a:off x="-2293435" y="5011581"/>
            <a:ext cx="181919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R:27 G:41  B:68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47" name="Google Shape;47;p6"/>
          <p:cNvSpPr txBox="1">
            <a:spLocks noGrp="1"/>
          </p:cNvSpPr>
          <p:nvPr>
            <p:ph type="body" idx="2"/>
          </p:nvPr>
        </p:nvSpPr>
        <p:spPr>
          <a:xfrm>
            <a:off x="838200" y="1191349"/>
            <a:ext cx="10515600" cy="586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6341"/>
              </a:buClr>
              <a:buSzPts val="3200"/>
              <a:buNone/>
              <a:defRPr sz="3200">
                <a:solidFill>
                  <a:srgbClr val="EA634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48" name="Google Shape;48;p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760250" y="2864513"/>
            <a:ext cx="988566" cy="790853"/>
          </a:xfrm>
          <a:prstGeom prst="rect">
            <a:avLst/>
          </a:prstGeom>
          <a:solidFill>
            <a:srgbClr val="42B7BA"/>
          </a:solidFill>
          <a:ln>
            <a:noFill/>
          </a:ln>
        </p:spPr>
      </p:pic>
      <p:sp>
        <p:nvSpPr>
          <p:cNvPr id="49" name="Google Shape;49;p6"/>
          <p:cNvSpPr txBox="1"/>
          <p:nvPr/>
        </p:nvSpPr>
        <p:spPr>
          <a:xfrm>
            <a:off x="-2359859" y="3655366"/>
            <a:ext cx="201247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R:66 G:183 B:186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50" name="Google Shape;50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B9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lvl="1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lvl="2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lvl="3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lvl="4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lvl="5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lvl="6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lvl="7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lvl="8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Obj">
  <p:cSld name="TWO_OBJECTS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B2944"/>
              </a:buClr>
              <a:buSzPts val="4400"/>
              <a:buFont typeface="Corbel"/>
              <a:buNone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2977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681E"/>
              </a:buClr>
              <a:buSzPts val="2800"/>
              <a:buFont typeface="Aria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2400"/>
              <a:buFont typeface="Corbe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2000"/>
              <a:buFont typeface="Aria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1800"/>
              <a:buFont typeface="Aria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1800"/>
              <a:buFont typeface="Aria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2977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681E"/>
              </a:buClr>
              <a:buSzPts val="2800"/>
              <a:buFont typeface="Aria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2400"/>
              <a:buFont typeface="Corbe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2000"/>
              <a:buFont typeface="Aria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1800"/>
              <a:buFont typeface="Aria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1800"/>
              <a:buFont typeface="Aria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57" name="Google Shape;57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760248" y="333989"/>
            <a:ext cx="975163" cy="780130"/>
          </a:xfrm>
          <a:prstGeom prst="rect">
            <a:avLst/>
          </a:prstGeom>
          <a:solidFill>
            <a:srgbClr val="FF681E"/>
          </a:solidFill>
          <a:ln>
            <a:noFill/>
          </a:ln>
        </p:spPr>
      </p:pic>
      <p:sp>
        <p:nvSpPr>
          <p:cNvPr id="58" name="Google Shape;58;p7"/>
          <p:cNvSpPr txBox="1"/>
          <p:nvPr/>
        </p:nvSpPr>
        <p:spPr>
          <a:xfrm>
            <a:off x="-2359859" y="1138001"/>
            <a:ext cx="201247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R:255 G:104 30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59" name="Google Shape;59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760250" y="1571312"/>
            <a:ext cx="975165" cy="780132"/>
          </a:xfrm>
          <a:prstGeom prst="rect">
            <a:avLst/>
          </a:prstGeom>
          <a:solidFill>
            <a:srgbClr val="5A2A82"/>
          </a:solidFill>
          <a:ln>
            <a:noFill/>
          </a:ln>
        </p:spPr>
      </p:pic>
      <p:sp>
        <p:nvSpPr>
          <p:cNvPr id="60" name="Google Shape;60;p7"/>
          <p:cNvSpPr txBox="1"/>
          <p:nvPr/>
        </p:nvSpPr>
        <p:spPr>
          <a:xfrm>
            <a:off x="-2359859" y="2362165"/>
            <a:ext cx="189901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R:90 G:42 B:130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61" name="Google Shape;61;p7"/>
          <p:cNvSpPr/>
          <p:nvPr/>
        </p:nvSpPr>
        <p:spPr>
          <a:xfrm>
            <a:off x="-1760248" y="5541279"/>
            <a:ext cx="988564" cy="790853"/>
          </a:xfrm>
          <a:prstGeom prst="rect">
            <a:avLst/>
          </a:prstGeom>
          <a:solidFill>
            <a:srgbClr val="7C7C7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62" name="Google Shape;62;p7"/>
          <p:cNvSpPr txBox="1"/>
          <p:nvPr/>
        </p:nvSpPr>
        <p:spPr>
          <a:xfrm>
            <a:off x="-2419436" y="6352143"/>
            <a:ext cx="213163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R:124 G:124  B:124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63" name="Google Shape;63;p7"/>
          <p:cNvSpPr/>
          <p:nvPr/>
        </p:nvSpPr>
        <p:spPr>
          <a:xfrm>
            <a:off x="-1773649" y="4203052"/>
            <a:ext cx="988564" cy="790853"/>
          </a:xfrm>
          <a:prstGeom prst="rect">
            <a:avLst/>
          </a:prstGeom>
          <a:solidFill>
            <a:srgbClr val="1B294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64" name="Google Shape;64;p7"/>
          <p:cNvSpPr txBox="1"/>
          <p:nvPr/>
        </p:nvSpPr>
        <p:spPr>
          <a:xfrm>
            <a:off x="-2293435" y="5011581"/>
            <a:ext cx="181919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R:27 G:41  B:68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65" name="Google Shape;65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760250" y="2864513"/>
            <a:ext cx="988566" cy="790853"/>
          </a:xfrm>
          <a:prstGeom prst="rect">
            <a:avLst/>
          </a:prstGeom>
          <a:solidFill>
            <a:srgbClr val="42B7BA"/>
          </a:solidFill>
          <a:ln>
            <a:noFill/>
          </a:ln>
        </p:spPr>
      </p:pic>
      <p:sp>
        <p:nvSpPr>
          <p:cNvPr id="66" name="Google Shape;66;p7"/>
          <p:cNvSpPr txBox="1"/>
          <p:nvPr/>
        </p:nvSpPr>
        <p:spPr>
          <a:xfrm>
            <a:off x="-2359859" y="3655366"/>
            <a:ext cx="201247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R:66 G:183 B:186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67" name="Google Shape;67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B9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lvl="1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lvl="2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lvl="3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lvl="4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lvl="5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lvl="6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lvl="7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lvl="8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B2944"/>
              </a:buClr>
              <a:buSzPts val="4400"/>
              <a:buFont typeface="Corbel"/>
              <a:buNone/>
              <a:defRPr>
                <a:solidFill>
                  <a:srgbClr val="1B294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72" name="Google Shape;72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760248" y="333989"/>
            <a:ext cx="975163" cy="780130"/>
          </a:xfrm>
          <a:prstGeom prst="rect">
            <a:avLst/>
          </a:prstGeom>
          <a:solidFill>
            <a:srgbClr val="FF681E"/>
          </a:solidFill>
          <a:ln>
            <a:noFill/>
          </a:ln>
        </p:spPr>
      </p:pic>
      <p:sp>
        <p:nvSpPr>
          <p:cNvPr id="73" name="Google Shape;73;p8"/>
          <p:cNvSpPr txBox="1"/>
          <p:nvPr/>
        </p:nvSpPr>
        <p:spPr>
          <a:xfrm>
            <a:off x="-2359859" y="1138001"/>
            <a:ext cx="201247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R:255 G:104 30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74" name="Google Shape;74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760250" y="1571312"/>
            <a:ext cx="975165" cy="780132"/>
          </a:xfrm>
          <a:prstGeom prst="rect">
            <a:avLst/>
          </a:prstGeom>
          <a:solidFill>
            <a:srgbClr val="5A2A82"/>
          </a:solidFill>
          <a:ln>
            <a:noFill/>
          </a:ln>
        </p:spPr>
      </p:pic>
      <p:sp>
        <p:nvSpPr>
          <p:cNvPr id="75" name="Google Shape;75;p8"/>
          <p:cNvSpPr txBox="1"/>
          <p:nvPr/>
        </p:nvSpPr>
        <p:spPr>
          <a:xfrm>
            <a:off x="-2359859" y="2362165"/>
            <a:ext cx="189901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R:90 G:42 B:130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76" name="Google Shape;76;p8"/>
          <p:cNvSpPr/>
          <p:nvPr/>
        </p:nvSpPr>
        <p:spPr>
          <a:xfrm>
            <a:off x="-1760248" y="5541279"/>
            <a:ext cx="988564" cy="790853"/>
          </a:xfrm>
          <a:prstGeom prst="rect">
            <a:avLst/>
          </a:prstGeom>
          <a:solidFill>
            <a:srgbClr val="7C7C7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77" name="Google Shape;77;p8"/>
          <p:cNvSpPr txBox="1"/>
          <p:nvPr/>
        </p:nvSpPr>
        <p:spPr>
          <a:xfrm>
            <a:off x="-2419436" y="6352143"/>
            <a:ext cx="213163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R:124 G:124  B:124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78" name="Google Shape;78;p8"/>
          <p:cNvSpPr/>
          <p:nvPr/>
        </p:nvSpPr>
        <p:spPr>
          <a:xfrm>
            <a:off x="-1773649" y="4203052"/>
            <a:ext cx="988564" cy="790853"/>
          </a:xfrm>
          <a:prstGeom prst="rect">
            <a:avLst/>
          </a:prstGeom>
          <a:solidFill>
            <a:srgbClr val="1B294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79" name="Google Shape;79;p8"/>
          <p:cNvSpPr txBox="1"/>
          <p:nvPr/>
        </p:nvSpPr>
        <p:spPr>
          <a:xfrm>
            <a:off x="-2293435" y="5011581"/>
            <a:ext cx="181919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R:27 G:41  B:68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80" name="Google Shape;80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760250" y="2864513"/>
            <a:ext cx="988566" cy="790853"/>
          </a:xfrm>
          <a:prstGeom prst="rect">
            <a:avLst/>
          </a:prstGeom>
          <a:solidFill>
            <a:srgbClr val="42B7BA"/>
          </a:solidFill>
          <a:ln>
            <a:noFill/>
          </a:ln>
        </p:spPr>
      </p:pic>
      <p:sp>
        <p:nvSpPr>
          <p:cNvPr id="81" name="Google Shape;81;p8"/>
          <p:cNvSpPr txBox="1"/>
          <p:nvPr/>
        </p:nvSpPr>
        <p:spPr>
          <a:xfrm>
            <a:off x="-2359859" y="3655366"/>
            <a:ext cx="201247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R:66 G:183 B:186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82" name="Google Shape;82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B9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lvl="1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lvl="2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lvl="3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lvl="4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lvl="5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lvl="6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lvl="7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lvl="8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760248" y="333989"/>
            <a:ext cx="975163" cy="780130"/>
          </a:xfrm>
          <a:prstGeom prst="rect">
            <a:avLst/>
          </a:prstGeom>
          <a:solidFill>
            <a:srgbClr val="FF681E"/>
          </a:solidFill>
          <a:ln>
            <a:noFill/>
          </a:ln>
        </p:spPr>
      </p:pic>
      <p:sp>
        <p:nvSpPr>
          <p:cNvPr id="87" name="Google Shape;87;p9"/>
          <p:cNvSpPr txBox="1"/>
          <p:nvPr/>
        </p:nvSpPr>
        <p:spPr>
          <a:xfrm>
            <a:off x="-2359859" y="1138001"/>
            <a:ext cx="201247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R:255 G:104 30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88" name="Google Shape;88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760250" y="1571312"/>
            <a:ext cx="975165" cy="780132"/>
          </a:xfrm>
          <a:prstGeom prst="rect">
            <a:avLst/>
          </a:prstGeom>
          <a:solidFill>
            <a:srgbClr val="5A2A82"/>
          </a:solidFill>
          <a:ln>
            <a:noFill/>
          </a:ln>
        </p:spPr>
      </p:pic>
      <p:sp>
        <p:nvSpPr>
          <p:cNvPr id="89" name="Google Shape;89;p9"/>
          <p:cNvSpPr txBox="1"/>
          <p:nvPr/>
        </p:nvSpPr>
        <p:spPr>
          <a:xfrm>
            <a:off x="-2359859" y="2362165"/>
            <a:ext cx="189901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R:90 G:42 B:130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90" name="Google Shape;90;p9"/>
          <p:cNvSpPr/>
          <p:nvPr/>
        </p:nvSpPr>
        <p:spPr>
          <a:xfrm>
            <a:off x="-1760248" y="5541279"/>
            <a:ext cx="988564" cy="790853"/>
          </a:xfrm>
          <a:prstGeom prst="rect">
            <a:avLst/>
          </a:prstGeom>
          <a:solidFill>
            <a:srgbClr val="7C7C7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91" name="Google Shape;91;p9"/>
          <p:cNvSpPr txBox="1"/>
          <p:nvPr/>
        </p:nvSpPr>
        <p:spPr>
          <a:xfrm>
            <a:off x="-2419436" y="6352143"/>
            <a:ext cx="213163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R:124 G:124  B:124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92" name="Google Shape;92;p9"/>
          <p:cNvSpPr/>
          <p:nvPr/>
        </p:nvSpPr>
        <p:spPr>
          <a:xfrm>
            <a:off x="-1773649" y="4203052"/>
            <a:ext cx="988564" cy="790853"/>
          </a:xfrm>
          <a:prstGeom prst="rect">
            <a:avLst/>
          </a:prstGeom>
          <a:solidFill>
            <a:srgbClr val="1B294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93" name="Google Shape;93;p9"/>
          <p:cNvSpPr txBox="1"/>
          <p:nvPr/>
        </p:nvSpPr>
        <p:spPr>
          <a:xfrm>
            <a:off x="-2293435" y="5011581"/>
            <a:ext cx="181919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R:27 G:41  B:68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94" name="Google Shape;94;p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760250" y="2864513"/>
            <a:ext cx="988566" cy="790853"/>
          </a:xfrm>
          <a:prstGeom prst="rect">
            <a:avLst/>
          </a:prstGeom>
          <a:solidFill>
            <a:srgbClr val="42B7BA"/>
          </a:solidFill>
          <a:ln>
            <a:noFill/>
          </a:ln>
        </p:spPr>
      </p:pic>
      <p:sp>
        <p:nvSpPr>
          <p:cNvPr id="95" name="Google Shape;95;p9"/>
          <p:cNvSpPr txBox="1"/>
          <p:nvPr/>
        </p:nvSpPr>
        <p:spPr>
          <a:xfrm>
            <a:off x="-2359859" y="3655366"/>
            <a:ext cx="201247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R:66 G:183 B:186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96" name="Google Shape;96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B9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lvl="1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lvl="2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lvl="3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lvl="4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lvl="5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lvl="6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lvl="7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lvl="8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d">
  <p:cSld name="End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B2944"/>
              </a:buClr>
              <a:buSzPts val="4400"/>
              <a:buFont typeface="Corbel"/>
              <a:buNone/>
              <a:defRPr sz="4400" b="1" i="0" u="none" strike="noStrike" cap="none"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B2944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2400"/>
              <a:buFont typeface="Corbel"/>
              <a:buChar char="•"/>
              <a:defRPr sz="2400" b="0" i="0" u="none" strike="noStrike" cap="none"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109.png"/><Relationship Id="rId7" Type="http://schemas.openxmlformats.org/officeDocument/2006/relationships/image" Target="../media/image24.png"/><Relationship Id="rId12" Type="http://schemas.openxmlformats.org/officeDocument/2006/relationships/image" Target="../media/image108.png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png"/><Relationship Id="rId11" Type="http://schemas.openxmlformats.org/officeDocument/2006/relationships/image" Target="../media/image107.png"/><Relationship Id="rId15" Type="http://schemas.openxmlformats.org/officeDocument/2006/relationships/image" Target="../media/image111.png"/><Relationship Id="rId10" Type="http://schemas.openxmlformats.org/officeDocument/2006/relationships/image" Target="../media/image106.png"/><Relationship Id="rId9" Type="http://schemas.openxmlformats.org/officeDocument/2006/relationships/image" Target="../media/image17.png"/><Relationship Id="rId14" Type="http://schemas.openxmlformats.org/officeDocument/2006/relationships/image" Target="../media/image110.png"/></Relationships>
</file>

<file path=ppt/slides/_rels/slide11.xml.rels><?xml version="1.0" encoding="UTF-8" standalone="yes"?>
<Relationships xmlns="http://schemas.openxmlformats.org/package/2006/relationships"><Relationship Id="rId18" Type="http://schemas.openxmlformats.org/officeDocument/2006/relationships/image" Target="../media/image20.png"/><Relationship Id="rId21" Type="http://schemas.openxmlformats.org/officeDocument/2006/relationships/image" Target="../media/image26.png"/><Relationship Id="rId17" Type="http://schemas.openxmlformats.org/officeDocument/2006/relationships/image" Target="../media/image19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19" Type="http://schemas.openxmlformats.org/officeDocument/2006/relationships/image" Target="../media/image21.png"/><Relationship Id="rId22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6" Type="http://schemas.openxmlformats.org/officeDocument/2006/relationships/image" Target="../media/image43.png"/><Relationship Id="rId34" Type="http://schemas.openxmlformats.org/officeDocument/2006/relationships/image" Target="../media/image51.png"/><Relationship Id="rId25" Type="http://schemas.openxmlformats.org/officeDocument/2006/relationships/image" Target="../media/image42.png"/><Relationship Id="rId33" Type="http://schemas.openxmlformats.org/officeDocument/2006/relationships/image" Target="../media/image50.png"/><Relationship Id="rId29" Type="http://schemas.openxmlformats.org/officeDocument/2006/relationships/image" Target="../media/image46.png"/><Relationship Id="rId1" Type="http://schemas.openxmlformats.org/officeDocument/2006/relationships/slideLayout" Target="../slideLayouts/slideLayout4.xml"/><Relationship Id="rId24" Type="http://schemas.openxmlformats.org/officeDocument/2006/relationships/image" Target="../media/image41.png"/><Relationship Id="rId32" Type="http://schemas.openxmlformats.org/officeDocument/2006/relationships/image" Target="../media/image49.png"/><Relationship Id="rId37" Type="http://schemas.openxmlformats.org/officeDocument/2006/relationships/image" Target="../media/image54.png"/><Relationship Id="rId23" Type="http://schemas.openxmlformats.org/officeDocument/2006/relationships/image" Target="../media/image40.png"/><Relationship Id="rId28" Type="http://schemas.openxmlformats.org/officeDocument/2006/relationships/image" Target="../media/image45.png"/><Relationship Id="rId36" Type="http://schemas.openxmlformats.org/officeDocument/2006/relationships/image" Target="../media/image53.png"/><Relationship Id="rId31" Type="http://schemas.openxmlformats.org/officeDocument/2006/relationships/image" Target="../media/image48.png"/><Relationship Id="rId27" Type="http://schemas.openxmlformats.org/officeDocument/2006/relationships/image" Target="../media/image44.png"/><Relationship Id="rId30" Type="http://schemas.openxmlformats.org/officeDocument/2006/relationships/image" Target="../media/image47.png"/><Relationship Id="rId35" Type="http://schemas.openxmlformats.org/officeDocument/2006/relationships/image" Target="../media/image52.png"/></Relationships>
</file>

<file path=ppt/slides/_rels/slide16.xml.rels><?xml version="1.0" encoding="UTF-8" standalone="yes"?>
<Relationships xmlns="http://schemas.openxmlformats.org/package/2006/relationships"><Relationship Id="rId18" Type="http://schemas.openxmlformats.org/officeDocument/2006/relationships/image" Target="../media/image71.png"/><Relationship Id="rId8" Type="http://schemas.openxmlformats.org/officeDocument/2006/relationships/image" Target="../media/image61.png"/><Relationship Id="rId13" Type="http://schemas.openxmlformats.org/officeDocument/2006/relationships/image" Target="../media/image66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12" Type="http://schemas.openxmlformats.org/officeDocument/2006/relationships/image" Target="../media/image65.png"/><Relationship Id="rId17" Type="http://schemas.openxmlformats.org/officeDocument/2006/relationships/image" Target="../media/image70.png"/><Relationship Id="rId16" Type="http://schemas.openxmlformats.org/officeDocument/2006/relationships/image" Target="../media/image6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9.png"/><Relationship Id="rId11" Type="http://schemas.openxmlformats.org/officeDocument/2006/relationships/image" Target="../media/image64.png"/><Relationship Id="rId5" Type="http://schemas.openxmlformats.org/officeDocument/2006/relationships/image" Target="../media/image58.png"/><Relationship Id="rId15" Type="http://schemas.openxmlformats.org/officeDocument/2006/relationships/image" Target="../media/image68.png"/><Relationship Id="rId10" Type="http://schemas.openxmlformats.org/officeDocument/2006/relationships/image" Target="../media/image63.png"/><Relationship Id="rId4" Type="http://schemas.openxmlformats.org/officeDocument/2006/relationships/image" Target="../media/image57.png"/><Relationship Id="rId9" Type="http://schemas.openxmlformats.org/officeDocument/2006/relationships/image" Target="../media/image62.png"/><Relationship Id="rId14" Type="http://schemas.openxmlformats.org/officeDocument/2006/relationships/image" Target="../media/image6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67.png"/><Relationship Id="rId18" Type="http://schemas.openxmlformats.org/officeDocument/2006/relationships/image" Target="../media/image73.png"/><Relationship Id="rId26" Type="http://schemas.openxmlformats.org/officeDocument/2006/relationships/image" Target="../media/image81.png"/><Relationship Id="rId3" Type="http://schemas.openxmlformats.org/officeDocument/2006/relationships/image" Target="../media/image57.png"/><Relationship Id="rId21" Type="http://schemas.openxmlformats.org/officeDocument/2006/relationships/image" Target="../media/image76.png"/><Relationship Id="rId7" Type="http://schemas.openxmlformats.org/officeDocument/2006/relationships/image" Target="../media/image61.png"/><Relationship Id="rId12" Type="http://schemas.openxmlformats.org/officeDocument/2006/relationships/image" Target="../media/image66.png"/><Relationship Id="rId17" Type="http://schemas.openxmlformats.org/officeDocument/2006/relationships/image" Target="../media/image72.png"/><Relationship Id="rId25" Type="http://schemas.openxmlformats.org/officeDocument/2006/relationships/image" Target="../media/image80.png"/><Relationship Id="rId2" Type="http://schemas.openxmlformats.org/officeDocument/2006/relationships/image" Target="../media/image56.png"/><Relationship Id="rId16" Type="http://schemas.openxmlformats.org/officeDocument/2006/relationships/image" Target="../media/image70.png"/><Relationship Id="rId20" Type="http://schemas.openxmlformats.org/officeDocument/2006/relationships/image" Target="../media/image75.png"/><Relationship Id="rId29" Type="http://schemas.openxmlformats.org/officeDocument/2006/relationships/image" Target="../media/image8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0.png"/><Relationship Id="rId11" Type="http://schemas.openxmlformats.org/officeDocument/2006/relationships/image" Target="../media/image65.png"/><Relationship Id="rId24" Type="http://schemas.openxmlformats.org/officeDocument/2006/relationships/image" Target="../media/image79.png"/><Relationship Id="rId5" Type="http://schemas.openxmlformats.org/officeDocument/2006/relationships/image" Target="../media/image59.png"/><Relationship Id="rId15" Type="http://schemas.openxmlformats.org/officeDocument/2006/relationships/image" Target="../media/image69.png"/><Relationship Id="rId23" Type="http://schemas.openxmlformats.org/officeDocument/2006/relationships/image" Target="../media/image78.png"/><Relationship Id="rId28" Type="http://schemas.openxmlformats.org/officeDocument/2006/relationships/image" Target="../media/image83.png"/><Relationship Id="rId10" Type="http://schemas.openxmlformats.org/officeDocument/2006/relationships/image" Target="../media/image64.png"/><Relationship Id="rId19" Type="http://schemas.openxmlformats.org/officeDocument/2006/relationships/image" Target="../media/image74.png"/><Relationship Id="rId31" Type="http://schemas.openxmlformats.org/officeDocument/2006/relationships/image" Target="../media/image86.png"/><Relationship Id="rId4" Type="http://schemas.openxmlformats.org/officeDocument/2006/relationships/image" Target="../media/image58.png"/><Relationship Id="rId9" Type="http://schemas.openxmlformats.org/officeDocument/2006/relationships/image" Target="../media/image63.png"/><Relationship Id="rId14" Type="http://schemas.openxmlformats.org/officeDocument/2006/relationships/image" Target="../media/image68.png"/><Relationship Id="rId22" Type="http://schemas.openxmlformats.org/officeDocument/2006/relationships/image" Target="../media/image77.png"/><Relationship Id="rId27" Type="http://schemas.openxmlformats.org/officeDocument/2006/relationships/image" Target="../media/image82.png"/><Relationship Id="rId30" Type="http://schemas.openxmlformats.org/officeDocument/2006/relationships/image" Target="../media/image8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7" Type="http://schemas.openxmlformats.org/officeDocument/2006/relationships/image" Target="../media/image9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99.png"/><Relationship Id="rId7" Type="http://schemas.openxmlformats.org/officeDocument/2006/relationships/image" Target="../media/image38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7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13" Type="http://schemas.openxmlformats.org/officeDocument/2006/relationships/image" Target="../media/image113.png"/><Relationship Id="rId18" Type="http://schemas.openxmlformats.org/officeDocument/2006/relationships/image" Target="../media/image118.png"/><Relationship Id="rId21" Type="http://schemas.openxmlformats.org/officeDocument/2006/relationships/image" Target="../media/image121.png"/><Relationship Id="rId7" Type="http://schemas.openxmlformats.org/officeDocument/2006/relationships/image" Target="../media/image87.png"/><Relationship Id="rId12" Type="http://schemas.openxmlformats.org/officeDocument/2006/relationships/image" Target="../media/image104.png"/><Relationship Id="rId17" Type="http://schemas.openxmlformats.org/officeDocument/2006/relationships/image" Target="../media/image117.png"/><Relationship Id="rId16" Type="http://schemas.openxmlformats.org/officeDocument/2006/relationships/image" Target="../media/image116.png"/><Relationship Id="rId20" Type="http://schemas.openxmlformats.org/officeDocument/2006/relationships/image" Target="../media/image12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5.png"/><Relationship Id="rId11" Type="http://schemas.openxmlformats.org/officeDocument/2006/relationships/image" Target="../media/image103.png"/><Relationship Id="rId5" Type="http://schemas.openxmlformats.org/officeDocument/2006/relationships/image" Target="../media/image112.png"/><Relationship Id="rId15" Type="http://schemas.openxmlformats.org/officeDocument/2006/relationships/image" Target="../media/image115.png"/><Relationship Id="rId10" Type="http://schemas.openxmlformats.org/officeDocument/2006/relationships/image" Target="../media/image95.png"/><Relationship Id="rId19" Type="http://schemas.openxmlformats.org/officeDocument/2006/relationships/image" Target="../media/image119.png"/><Relationship Id="rId4" Type="http://schemas.openxmlformats.org/officeDocument/2006/relationships/image" Target="../media/image105.png"/><Relationship Id="rId9" Type="http://schemas.openxmlformats.org/officeDocument/2006/relationships/image" Target="../media/image93.png"/><Relationship Id="rId14" Type="http://schemas.openxmlformats.org/officeDocument/2006/relationships/image" Target="../media/image114.png"/><Relationship Id="rId22" Type="http://schemas.openxmlformats.org/officeDocument/2006/relationships/image" Target="../media/image12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0.png"/><Relationship Id="rId13" Type="http://schemas.openxmlformats.org/officeDocument/2006/relationships/image" Target="../media/image1220.png"/><Relationship Id="rId18" Type="http://schemas.openxmlformats.org/officeDocument/2006/relationships/image" Target="../media/image127.png"/><Relationship Id="rId3" Type="http://schemas.openxmlformats.org/officeDocument/2006/relationships/image" Target="../media/image112.png"/><Relationship Id="rId7" Type="http://schemas.openxmlformats.org/officeDocument/2006/relationships/image" Target="../media/image1160.png"/><Relationship Id="rId12" Type="http://schemas.openxmlformats.org/officeDocument/2006/relationships/image" Target="../media/image1210.png"/><Relationship Id="rId17" Type="http://schemas.openxmlformats.org/officeDocument/2006/relationships/image" Target="../media/image126.png"/><Relationship Id="rId2" Type="http://schemas.openxmlformats.org/officeDocument/2006/relationships/image" Target="../media/image105.png"/><Relationship Id="rId16" Type="http://schemas.openxmlformats.org/officeDocument/2006/relationships/image" Target="../media/image125.png"/><Relationship Id="rId20" Type="http://schemas.openxmlformats.org/officeDocument/2006/relationships/image" Target="../media/image12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50.png"/><Relationship Id="rId11" Type="http://schemas.openxmlformats.org/officeDocument/2006/relationships/image" Target="../media/image1200.png"/><Relationship Id="rId5" Type="http://schemas.openxmlformats.org/officeDocument/2006/relationships/image" Target="../media/image1140.png"/><Relationship Id="rId15" Type="http://schemas.openxmlformats.org/officeDocument/2006/relationships/image" Target="../media/image124.png"/><Relationship Id="rId10" Type="http://schemas.openxmlformats.org/officeDocument/2006/relationships/image" Target="../media/image1190.png"/><Relationship Id="rId19" Type="http://schemas.openxmlformats.org/officeDocument/2006/relationships/image" Target="../media/image128.png"/><Relationship Id="rId4" Type="http://schemas.openxmlformats.org/officeDocument/2006/relationships/image" Target="../media/image1130.png"/><Relationship Id="rId9" Type="http://schemas.openxmlformats.org/officeDocument/2006/relationships/image" Target="../media/image1180.png"/><Relationship Id="rId14" Type="http://schemas.openxmlformats.org/officeDocument/2006/relationships/image" Target="../media/image123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40.png"/><Relationship Id="rId12" Type="http://schemas.openxmlformats.org/officeDocument/2006/relationships/image" Target="../media/image139.png"/><Relationship Id="rId7" Type="http://schemas.openxmlformats.org/officeDocument/2006/relationships/image" Target="../media/image1210.png"/><Relationship Id="rId1" Type="http://schemas.openxmlformats.org/officeDocument/2006/relationships/slideLayout" Target="../slideLayouts/slideLayout4.xml"/><Relationship Id="rId11" Type="http://schemas.openxmlformats.org/officeDocument/2006/relationships/image" Target="../media/image138.png"/><Relationship Id="rId15" Type="http://schemas.openxmlformats.org/officeDocument/2006/relationships/image" Target="../media/image123.png"/><Relationship Id="rId10" Type="http://schemas.openxmlformats.org/officeDocument/2006/relationships/image" Target="../media/image137.png"/><Relationship Id="rId9" Type="http://schemas.openxmlformats.org/officeDocument/2006/relationships/image" Target="../media/image136.png"/><Relationship Id="rId14" Type="http://schemas.openxmlformats.org/officeDocument/2006/relationships/image" Target="../media/image141.png"/></Relationships>
</file>

<file path=ppt/slides/_rels/slide2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53.png"/><Relationship Id="rId18" Type="http://schemas.openxmlformats.org/officeDocument/2006/relationships/image" Target="../media/image131.png"/><Relationship Id="rId21" Type="http://schemas.openxmlformats.org/officeDocument/2006/relationships/image" Target="../media/image159.png"/><Relationship Id="rId12" Type="http://schemas.openxmlformats.org/officeDocument/2006/relationships/image" Target="../media/image152.png"/><Relationship Id="rId17" Type="http://schemas.openxmlformats.org/officeDocument/2006/relationships/image" Target="../media/image130.png"/><Relationship Id="rId2" Type="http://schemas.openxmlformats.org/officeDocument/2006/relationships/image" Target="../media/image142.png"/><Relationship Id="rId16" Type="http://schemas.openxmlformats.org/officeDocument/2006/relationships/image" Target="../media/image156.png"/><Relationship Id="rId20" Type="http://schemas.openxmlformats.org/officeDocument/2006/relationships/image" Target="../media/image158.png"/><Relationship Id="rId1" Type="http://schemas.openxmlformats.org/officeDocument/2006/relationships/slideLayout" Target="../slideLayouts/slideLayout4.xml"/><Relationship Id="rId11" Type="http://schemas.openxmlformats.org/officeDocument/2006/relationships/image" Target="../media/image151.png"/><Relationship Id="rId15" Type="http://schemas.openxmlformats.org/officeDocument/2006/relationships/image" Target="../media/image155.png"/><Relationship Id="rId10" Type="http://schemas.openxmlformats.org/officeDocument/2006/relationships/image" Target="../media/image150.png"/><Relationship Id="rId19" Type="http://schemas.openxmlformats.org/officeDocument/2006/relationships/image" Target="../media/image157.png"/><Relationship Id="rId14" Type="http://schemas.openxmlformats.org/officeDocument/2006/relationships/image" Target="../media/image154.png"/><Relationship Id="rId22" Type="http://schemas.openxmlformats.org/officeDocument/2006/relationships/image" Target="../media/image16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8.png"/><Relationship Id="rId13" Type="http://schemas.openxmlformats.org/officeDocument/2006/relationships/image" Target="../media/image253.png"/><Relationship Id="rId3" Type="http://schemas.openxmlformats.org/officeDocument/2006/relationships/image" Target="../media/image243.png"/><Relationship Id="rId7" Type="http://schemas.openxmlformats.org/officeDocument/2006/relationships/image" Target="../media/image247.png"/><Relationship Id="rId12" Type="http://schemas.openxmlformats.org/officeDocument/2006/relationships/image" Target="../media/image25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6.png"/><Relationship Id="rId11" Type="http://schemas.openxmlformats.org/officeDocument/2006/relationships/image" Target="../media/image251.png"/><Relationship Id="rId5" Type="http://schemas.openxmlformats.org/officeDocument/2006/relationships/image" Target="../media/image245.png"/><Relationship Id="rId10" Type="http://schemas.openxmlformats.org/officeDocument/2006/relationships/image" Target="../media/image250.png"/><Relationship Id="rId4" Type="http://schemas.openxmlformats.org/officeDocument/2006/relationships/image" Target="../media/image244.png"/><Relationship Id="rId9" Type="http://schemas.openxmlformats.org/officeDocument/2006/relationships/image" Target="../media/image249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3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7.png"/><Relationship Id="rId13" Type="http://schemas.openxmlformats.org/officeDocument/2006/relationships/image" Target="../media/image172.png"/><Relationship Id="rId7" Type="http://schemas.openxmlformats.org/officeDocument/2006/relationships/image" Target="../media/image166.png"/><Relationship Id="rId12" Type="http://schemas.openxmlformats.org/officeDocument/2006/relationships/image" Target="../media/image17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5.png"/><Relationship Id="rId11" Type="http://schemas.openxmlformats.org/officeDocument/2006/relationships/image" Target="../media/image170.png"/><Relationship Id="rId5" Type="http://schemas.openxmlformats.org/officeDocument/2006/relationships/image" Target="../media/image164.png"/><Relationship Id="rId10" Type="http://schemas.openxmlformats.org/officeDocument/2006/relationships/image" Target="../media/image169.png"/><Relationship Id="rId4" Type="http://schemas.openxmlformats.org/officeDocument/2006/relationships/image" Target="../media/image163.png"/><Relationship Id="rId9" Type="http://schemas.openxmlformats.org/officeDocument/2006/relationships/image" Target="../media/image168.png"/><Relationship Id="rId14" Type="http://schemas.openxmlformats.org/officeDocument/2006/relationships/image" Target="../media/image134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0.png"/><Relationship Id="rId13" Type="http://schemas.openxmlformats.org/officeDocument/2006/relationships/image" Target="../media/image1330.png"/><Relationship Id="rId18" Type="http://schemas.openxmlformats.org/officeDocument/2006/relationships/image" Target="../media/image145.png"/><Relationship Id="rId3" Type="http://schemas.openxmlformats.org/officeDocument/2006/relationships/image" Target="../media/image550.png"/><Relationship Id="rId21" Type="http://schemas.openxmlformats.org/officeDocument/2006/relationships/image" Target="../media/image148.png"/><Relationship Id="rId7" Type="http://schemas.openxmlformats.org/officeDocument/2006/relationships/image" Target="../media/image950.png"/><Relationship Id="rId12" Type="http://schemas.openxmlformats.org/officeDocument/2006/relationships/image" Target="../media/image1320.png"/><Relationship Id="rId17" Type="http://schemas.openxmlformats.org/officeDocument/2006/relationships/image" Target="../media/image144.png"/><Relationship Id="rId2" Type="http://schemas.openxmlformats.org/officeDocument/2006/relationships/image" Target="../media/image300.png"/><Relationship Id="rId16" Type="http://schemas.openxmlformats.org/officeDocument/2006/relationships/image" Target="../media/image143.png"/><Relationship Id="rId20" Type="http://schemas.openxmlformats.org/officeDocument/2006/relationships/image" Target="../media/image14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30.png"/><Relationship Id="rId11" Type="http://schemas.openxmlformats.org/officeDocument/2006/relationships/image" Target="../media/image1310.png"/><Relationship Id="rId24" Type="http://schemas.openxmlformats.org/officeDocument/2006/relationships/image" Target="../media/image175.png"/><Relationship Id="rId5" Type="http://schemas.openxmlformats.org/officeDocument/2006/relationships/image" Target="../media/image880.png"/><Relationship Id="rId15" Type="http://schemas.openxmlformats.org/officeDocument/2006/relationships/image" Target="../media/image135.png"/><Relationship Id="rId23" Type="http://schemas.openxmlformats.org/officeDocument/2006/relationships/image" Target="../media/image161.png"/><Relationship Id="rId10" Type="http://schemas.openxmlformats.org/officeDocument/2006/relationships/image" Target="../media/image1300.png"/><Relationship Id="rId19" Type="http://schemas.openxmlformats.org/officeDocument/2006/relationships/image" Target="../media/image146.png"/><Relationship Id="rId4" Type="http://schemas.openxmlformats.org/officeDocument/2006/relationships/image" Target="../media/image870.png"/><Relationship Id="rId9" Type="http://schemas.openxmlformats.org/officeDocument/2006/relationships/image" Target="../media/image1040.png"/><Relationship Id="rId14" Type="http://schemas.openxmlformats.org/officeDocument/2006/relationships/image" Target="../media/image1340.png"/><Relationship Id="rId22" Type="http://schemas.openxmlformats.org/officeDocument/2006/relationships/image" Target="../media/image14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png"/><Relationship Id="rId3" Type="http://schemas.openxmlformats.org/officeDocument/2006/relationships/image" Target="../media/image550.png"/><Relationship Id="rId7" Type="http://schemas.openxmlformats.org/officeDocument/2006/relationships/image" Target="../media/image950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30.png"/><Relationship Id="rId5" Type="http://schemas.openxmlformats.org/officeDocument/2006/relationships/image" Target="../media/image880.png"/><Relationship Id="rId10" Type="http://schemas.openxmlformats.org/officeDocument/2006/relationships/image" Target="../media/image161.png"/><Relationship Id="rId4" Type="http://schemas.openxmlformats.org/officeDocument/2006/relationships/image" Target="../media/image870.png"/><Relationship Id="rId9" Type="http://schemas.openxmlformats.org/officeDocument/2006/relationships/image" Target="../media/image148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png"/><Relationship Id="rId13" Type="http://schemas.openxmlformats.org/officeDocument/2006/relationships/image" Target="../media/image180.png"/><Relationship Id="rId3" Type="http://schemas.openxmlformats.org/officeDocument/2006/relationships/image" Target="../media/image550.png"/><Relationship Id="rId7" Type="http://schemas.openxmlformats.org/officeDocument/2006/relationships/image" Target="../media/image950.png"/><Relationship Id="rId12" Type="http://schemas.openxmlformats.org/officeDocument/2006/relationships/image" Target="../media/image179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30.png"/><Relationship Id="rId11" Type="http://schemas.openxmlformats.org/officeDocument/2006/relationships/image" Target="../media/image178.png"/><Relationship Id="rId5" Type="http://schemas.openxmlformats.org/officeDocument/2006/relationships/image" Target="../media/image880.png"/><Relationship Id="rId10" Type="http://schemas.openxmlformats.org/officeDocument/2006/relationships/image" Target="../media/image161.png"/><Relationship Id="rId4" Type="http://schemas.openxmlformats.org/officeDocument/2006/relationships/image" Target="../media/image870.png"/><Relationship Id="rId9" Type="http://schemas.openxmlformats.org/officeDocument/2006/relationships/image" Target="../media/image148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png"/><Relationship Id="rId13" Type="http://schemas.openxmlformats.org/officeDocument/2006/relationships/image" Target="../media/image183.png"/><Relationship Id="rId3" Type="http://schemas.openxmlformats.org/officeDocument/2006/relationships/image" Target="../media/image550.png"/><Relationship Id="rId7" Type="http://schemas.openxmlformats.org/officeDocument/2006/relationships/image" Target="../media/image950.png"/><Relationship Id="rId12" Type="http://schemas.openxmlformats.org/officeDocument/2006/relationships/image" Target="../media/image182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30.png"/><Relationship Id="rId11" Type="http://schemas.openxmlformats.org/officeDocument/2006/relationships/image" Target="../media/image181.png"/><Relationship Id="rId5" Type="http://schemas.openxmlformats.org/officeDocument/2006/relationships/image" Target="../media/image880.png"/><Relationship Id="rId10" Type="http://schemas.openxmlformats.org/officeDocument/2006/relationships/image" Target="../media/image161.png"/><Relationship Id="rId4" Type="http://schemas.openxmlformats.org/officeDocument/2006/relationships/image" Target="../media/image870.png"/><Relationship Id="rId9" Type="http://schemas.openxmlformats.org/officeDocument/2006/relationships/image" Target="../media/image14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png"/><Relationship Id="rId3" Type="http://schemas.openxmlformats.org/officeDocument/2006/relationships/image" Target="../media/image550.png"/><Relationship Id="rId7" Type="http://schemas.openxmlformats.org/officeDocument/2006/relationships/image" Target="../media/image950.png"/><Relationship Id="rId12" Type="http://schemas.openxmlformats.org/officeDocument/2006/relationships/image" Target="../media/image185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30.png"/><Relationship Id="rId11" Type="http://schemas.openxmlformats.org/officeDocument/2006/relationships/image" Target="../media/image184.png"/><Relationship Id="rId5" Type="http://schemas.openxmlformats.org/officeDocument/2006/relationships/image" Target="../media/image880.png"/><Relationship Id="rId10" Type="http://schemas.openxmlformats.org/officeDocument/2006/relationships/image" Target="../media/image161.png"/><Relationship Id="rId4" Type="http://schemas.openxmlformats.org/officeDocument/2006/relationships/image" Target="../media/image870.png"/><Relationship Id="rId9" Type="http://schemas.openxmlformats.org/officeDocument/2006/relationships/image" Target="../media/image148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png"/><Relationship Id="rId3" Type="http://schemas.openxmlformats.org/officeDocument/2006/relationships/image" Target="../media/image550.png"/><Relationship Id="rId7" Type="http://schemas.openxmlformats.org/officeDocument/2006/relationships/image" Target="../media/image950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30.png"/><Relationship Id="rId11" Type="http://schemas.openxmlformats.org/officeDocument/2006/relationships/image" Target="../media/image186.png"/><Relationship Id="rId5" Type="http://schemas.openxmlformats.org/officeDocument/2006/relationships/image" Target="../media/image880.png"/><Relationship Id="rId10" Type="http://schemas.openxmlformats.org/officeDocument/2006/relationships/image" Target="../media/image161.png"/><Relationship Id="rId4" Type="http://schemas.openxmlformats.org/officeDocument/2006/relationships/image" Target="../media/image870.png"/><Relationship Id="rId9" Type="http://schemas.openxmlformats.org/officeDocument/2006/relationships/image" Target="../media/image148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png"/><Relationship Id="rId3" Type="http://schemas.openxmlformats.org/officeDocument/2006/relationships/image" Target="../media/image550.png"/><Relationship Id="rId7" Type="http://schemas.openxmlformats.org/officeDocument/2006/relationships/image" Target="../media/image950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30.png"/><Relationship Id="rId5" Type="http://schemas.openxmlformats.org/officeDocument/2006/relationships/image" Target="../media/image880.png"/><Relationship Id="rId10" Type="http://schemas.openxmlformats.org/officeDocument/2006/relationships/image" Target="../media/image161.png"/><Relationship Id="rId4" Type="http://schemas.openxmlformats.org/officeDocument/2006/relationships/image" Target="../media/image870.png"/><Relationship Id="rId9" Type="http://schemas.openxmlformats.org/officeDocument/2006/relationships/image" Target="../media/image148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3.png"/><Relationship Id="rId13" Type="http://schemas.openxmlformats.org/officeDocument/2006/relationships/image" Target="../media/image198.png"/><Relationship Id="rId18" Type="http://schemas.openxmlformats.org/officeDocument/2006/relationships/image" Target="../media/image203.png"/><Relationship Id="rId3" Type="http://schemas.openxmlformats.org/officeDocument/2006/relationships/image" Target="../media/image188.png"/><Relationship Id="rId21" Type="http://schemas.openxmlformats.org/officeDocument/2006/relationships/image" Target="../media/image206.png"/><Relationship Id="rId7" Type="http://schemas.openxmlformats.org/officeDocument/2006/relationships/image" Target="../media/image192.png"/><Relationship Id="rId12" Type="http://schemas.openxmlformats.org/officeDocument/2006/relationships/image" Target="../media/image197.png"/><Relationship Id="rId17" Type="http://schemas.openxmlformats.org/officeDocument/2006/relationships/image" Target="../media/image202.png"/><Relationship Id="rId2" Type="http://schemas.openxmlformats.org/officeDocument/2006/relationships/image" Target="../media/image187.png"/><Relationship Id="rId16" Type="http://schemas.openxmlformats.org/officeDocument/2006/relationships/image" Target="../media/image201.png"/><Relationship Id="rId20" Type="http://schemas.openxmlformats.org/officeDocument/2006/relationships/image" Target="../media/image20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1.png"/><Relationship Id="rId11" Type="http://schemas.openxmlformats.org/officeDocument/2006/relationships/image" Target="../media/image196.png"/><Relationship Id="rId24" Type="http://schemas.openxmlformats.org/officeDocument/2006/relationships/image" Target="../media/image209.png"/><Relationship Id="rId5" Type="http://schemas.openxmlformats.org/officeDocument/2006/relationships/image" Target="../media/image190.png"/><Relationship Id="rId15" Type="http://schemas.openxmlformats.org/officeDocument/2006/relationships/image" Target="../media/image200.png"/><Relationship Id="rId23" Type="http://schemas.openxmlformats.org/officeDocument/2006/relationships/image" Target="../media/image208.png"/><Relationship Id="rId10" Type="http://schemas.openxmlformats.org/officeDocument/2006/relationships/image" Target="../media/image195.png"/><Relationship Id="rId19" Type="http://schemas.openxmlformats.org/officeDocument/2006/relationships/image" Target="../media/image204.png"/><Relationship Id="rId4" Type="http://schemas.openxmlformats.org/officeDocument/2006/relationships/image" Target="../media/image189.png"/><Relationship Id="rId9" Type="http://schemas.openxmlformats.org/officeDocument/2006/relationships/image" Target="../media/image194.png"/><Relationship Id="rId14" Type="http://schemas.openxmlformats.org/officeDocument/2006/relationships/image" Target="../media/image199.png"/><Relationship Id="rId22" Type="http://schemas.openxmlformats.org/officeDocument/2006/relationships/image" Target="../media/image207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6.png"/><Relationship Id="rId3" Type="http://schemas.openxmlformats.org/officeDocument/2006/relationships/image" Target="../media/image211.png"/><Relationship Id="rId7" Type="http://schemas.openxmlformats.org/officeDocument/2006/relationships/image" Target="../media/image215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4.png"/><Relationship Id="rId5" Type="http://schemas.openxmlformats.org/officeDocument/2006/relationships/image" Target="../media/image213.png"/><Relationship Id="rId4" Type="http://schemas.openxmlformats.org/officeDocument/2006/relationships/image" Target="../media/image212.png"/><Relationship Id="rId9" Type="http://schemas.openxmlformats.org/officeDocument/2006/relationships/image" Target="../media/image217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4.png"/><Relationship Id="rId3" Type="http://schemas.openxmlformats.org/officeDocument/2006/relationships/image" Target="../media/image219.png"/><Relationship Id="rId7" Type="http://schemas.openxmlformats.org/officeDocument/2006/relationships/image" Target="../media/image223.png"/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2.png"/><Relationship Id="rId5" Type="http://schemas.openxmlformats.org/officeDocument/2006/relationships/image" Target="../media/image221.png"/><Relationship Id="rId4" Type="http://schemas.openxmlformats.org/officeDocument/2006/relationships/image" Target="../media/image220.png"/><Relationship Id="rId9" Type="http://schemas.openxmlformats.org/officeDocument/2006/relationships/image" Target="../media/image225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2.png"/><Relationship Id="rId3" Type="http://schemas.openxmlformats.org/officeDocument/2006/relationships/image" Target="../media/image227.png"/><Relationship Id="rId7" Type="http://schemas.openxmlformats.org/officeDocument/2006/relationships/image" Target="../media/image231.png"/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0.png"/><Relationship Id="rId5" Type="http://schemas.openxmlformats.org/officeDocument/2006/relationships/image" Target="../media/image229.png"/><Relationship Id="rId4" Type="http://schemas.openxmlformats.org/officeDocument/2006/relationships/image" Target="../media/image228.png"/><Relationship Id="rId9" Type="http://schemas.openxmlformats.org/officeDocument/2006/relationships/image" Target="../media/image233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0.png"/><Relationship Id="rId3" Type="http://schemas.openxmlformats.org/officeDocument/2006/relationships/image" Target="../media/image235.png"/><Relationship Id="rId7" Type="http://schemas.openxmlformats.org/officeDocument/2006/relationships/image" Target="../media/image239.png"/><Relationship Id="rId2" Type="http://schemas.openxmlformats.org/officeDocument/2006/relationships/image" Target="../media/image23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8.png"/><Relationship Id="rId5" Type="http://schemas.openxmlformats.org/officeDocument/2006/relationships/image" Target="../media/image237.png"/><Relationship Id="rId4" Type="http://schemas.openxmlformats.org/officeDocument/2006/relationships/image" Target="../media/image236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9.png"/><Relationship Id="rId3" Type="http://schemas.openxmlformats.org/officeDocument/2006/relationships/image" Target="../media/image244.png"/><Relationship Id="rId7" Type="http://schemas.openxmlformats.org/officeDocument/2006/relationships/image" Target="../media/image248.png"/><Relationship Id="rId12" Type="http://schemas.openxmlformats.org/officeDocument/2006/relationships/image" Target="../media/image253.png"/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7.png"/><Relationship Id="rId11" Type="http://schemas.openxmlformats.org/officeDocument/2006/relationships/image" Target="../media/image252.png"/><Relationship Id="rId5" Type="http://schemas.openxmlformats.org/officeDocument/2006/relationships/image" Target="../media/image246.png"/><Relationship Id="rId10" Type="http://schemas.openxmlformats.org/officeDocument/2006/relationships/image" Target="../media/image251.png"/><Relationship Id="rId4" Type="http://schemas.openxmlformats.org/officeDocument/2006/relationships/image" Target="../media/image245.png"/><Relationship Id="rId9" Type="http://schemas.openxmlformats.org/officeDocument/2006/relationships/image" Target="../media/image250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hyperlink" Target="https://colab.research.google.com/github/JorisRoels/deep-learning-biology/blob/main/exercises/assignments/2020-dlb-4-rnn.ipynb" TargetMode="External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62/neco.1997.9.8.1735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doi.org/10.1038/s41598-018-33321-1" TargetMode="External"/><Relationship Id="rId5" Type="http://schemas.openxmlformats.org/officeDocument/2006/relationships/hyperlink" Target="https://doi.org/10.3115/v1/d14-1179" TargetMode="External"/><Relationship Id="rId4" Type="http://schemas.openxmlformats.org/officeDocument/2006/relationships/hyperlink" Target="https://doi.org/10.1109/78.650093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jpg"/><Relationship Id="rId5" Type="http://schemas.openxmlformats.org/officeDocument/2006/relationships/image" Target="../media/image14.jpeg"/><Relationship Id="rId4" Type="http://schemas.openxmlformats.org/officeDocument/2006/relationships/image" Target="../media/image13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1"/>
          <p:cNvSpPr txBox="1">
            <a:spLocks noGrp="1"/>
          </p:cNvSpPr>
          <p:nvPr>
            <p:ph type="ctrTitle"/>
          </p:nvPr>
        </p:nvSpPr>
        <p:spPr>
          <a:xfrm>
            <a:off x="437702" y="1276473"/>
            <a:ext cx="9418500" cy="2387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Deep Learning for Biology</a:t>
            </a:r>
            <a:endParaRPr/>
          </a:p>
        </p:txBody>
      </p:sp>
      <p:sp>
        <p:nvSpPr>
          <p:cNvPr id="107" name="Google Shape;107;p11"/>
          <p:cNvSpPr txBox="1">
            <a:spLocks noGrp="1"/>
          </p:cNvSpPr>
          <p:nvPr>
            <p:ph type="subTitle" idx="1"/>
          </p:nvPr>
        </p:nvSpPr>
        <p:spPr>
          <a:xfrm>
            <a:off x="424301" y="3756148"/>
            <a:ext cx="9432000" cy="822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nl-BE"/>
              <a:t>Joris Roels</a:t>
            </a:r>
            <a:endParaRPr/>
          </a:p>
        </p:txBody>
      </p:sp>
      <p:sp>
        <p:nvSpPr>
          <p:cNvPr id="108" name="Google Shape;108;p11"/>
          <p:cNvSpPr txBox="1">
            <a:spLocks noGrp="1"/>
          </p:cNvSpPr>
          <p:nvPr>
            <p:ph type="body" idx="2"/>
          </p:nvPr>
        </p:nvSpPr>
        <p:spPr>
          <a:xfrm>
            <a:off x="8047664" y="6343466"/>
            <a:ext cx="3617400" cy="222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11"/>
          <p:cNvSpPr txBox="1">
            <a:spLocks noGrp="1"/>
          </p:cNvSpPr>
          <p:nvPr>
            <p:ph type="body" idx="3"/>
          </p:nvPr>
        </p:nvSpPr>
        <p:spPr>
          <a:xfrm>
            <a:off x="5140322" y="6343466"/>
            <a:ext cx="1474200" cy="216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B82C068-4E5D-4B4F-80FE-09486573CACD}"/>
              </a:ext>
            </a:extLst>
          </p:cNvPr>
          <p:cNvSpPr/>
          <p:nvPr/>
        </p:nvSpPr>
        <p:spPr>
          <a:xfrm>
            <a:off x="8140823" y="3009530"/>
            <a:ext cx="790114" cy="41947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94BE0B8-448F-44B2-9AF5-B9BB745AE105}"/>
              </a:ext>
            </a:extLst>
          </p:cNvPr>
          <p:cNvSpPr/>
          <p:nvPr/>
        </p:nvSpPr>
        <p:spPr>
          <a:xfrm>
            <a:off x="3293616" y="3009530"/>
            <a:ext cx="4847207" cy="41947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6C8854F-246C-42D4-9BA4-EEA92EB05F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 modelling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12D7076-4BB7-427E-BFB5-7F6AFF4C97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0800" indent="0">
              <a:buNone/>
            </a:pPr>
            <a:r>
              <a:rPr lang="en-US" b="1" dirty="0"/>
              <a:t>Example</a:t>
            </a:r>
            <a:r>
              <a:rPr lang="en-US" dirty="0"/>
              <a:t>: predicting the next word</a:t>
            </a:r>
          </a:p>
          <a:p>
            <a:pPr marL="50800" indent="0">
              <a:buNone/>
            </a:pPr>
            <a:endParaRPr lang="en-US" dirty="0"/>
          </a:p>
          <a:p>
            <a:pPr marL="50800" indent="0" algn="ctr">
              <a:buNone/>
            </a:pPr>
            <a:r>
              <a:rPr lang="en-US" dirty="0"/>
              <a:t>This morning I took my dog for a walk</a:t>
            </a:r>
          </a:p>
          <a:p>
            <a:pPr marL="50800" indent="0" algn="ctr">
              <a:buNone/>
            </a:pPr>
            <a:endParaRPr lang="en-US" dirty="0"/>
          </a:p>
          <a:p>
            <a:pPr marL="50800" indent="0">
              <a:buNone/>
            </a:pPr>
            <a:endParaRPr lang="en-US" dirty="0"/>
          </a:p>
          <a:p>
            <a:pPr marL="50800" indent="0">
              <a:buNone/>
            </a:pPr>
            <a:r>
              <a:rPr lang="en-US" dirty="0">
                <a:sym typeface="Wingdings" panose="05000000000000000000" pitchFamily="2" charset="2"/>
              </a:rPr>
              <a:t>Classical MLP: specify the size of the input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EE84BB7-70CD-43BF-AF34-1BB407814AB2}"/>
              </a:ext>
            </a:extLst>
          </p:cNvPr>
          <p:cNvSpPr txBox="1"/>
          <p:nvPr/>
        </p:nvSpPr>
        <p:spPr>
          <a:xfrm>
            <a:off x="4962618" y="3429000"/>
            <a:ext cx="15092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1"/>
                </a:solidFill>
                <a:latin typeface="Corbel" panose="020B0503020204020204" pitchFamily="34" charset="0"/>
              </a:rPr>
              <a:t>Given these words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92B211F-6F74-4AB8-A0D3-B9B2976AB75F}"/>
              </a:ext>
            </a:extLst>
          </p:cNvPr>
          <p:cNvSpPr txBox="1"/>
          <p:nvPr/>
        </p:nvSpPr>
        <p:spPr>
          <a:xfrm>
            <a:off x="7797115" y="3429000"/>
            <a:ext cx="14775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3"/>
                </a:solidFill>
                <a:latin typeface="Corbel" panose="020B0503020204020204" pitchFamily="34" charset="0"/>
              </a:rPr>
              <a:t>Predict the next word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0D975B6-4A33-45B1-8D56-611C30127843}"/>
              </a:ext>
            </a:extLst>
          </p:cNvPr>
          <p:cNvGrpSpPr/>
          <p:nvPr/>
        </p:nvGrpSpPr>
        <p:grpSpPr>
          <a:xfrm>
            <a:off x="8785192" y="312941"/>
            <a:ext cx="2871189" cy="1747360"/>
            <a:chOff x="7001150" y="2492449"/>
            <a:chExt cx="4883140" cy="2971801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895DF8E-B338-4396-ABD2-FE151C9F9E16}"/>
                </a:ext>
              </a:extLst>
            </p:cNvPr>
            <p:cNvGrpSpPr/>
            <p:nvPr/>
          </p:nvGrpSpPr>
          <p:grpSpPr>
            <a:xfrm>
              <a:off x="7001150" y="2492449"/>
              <a:ext cx="787941" cy="2971801"/>
              <a:chOff x="7001150" y="2492449"/>
              <a:chExt cx="787941" cy="2971801"/>
            </a:xfrm>
          </p:grpSpPr>
          <p:sp>
            <p:nvSpPr>
              <p:cNvPr id="46" name="Rectangle: Rounded Corners 45">
                <a:extLst>
                  <a:ext uri="{FF2B5EF4-FFF2-40B4-BE49-F238E27FC236}">
                    <a16:creationId xmlns:a16="http://schemas.microsoft.com/office/drawing/2014/main" id="{06C8EECD-6194-42CE-91D2-176D5150A76D}"/>
                  </a:ext>
                </a:extLst>
              </p:cNvPr>
              <p:cNvSpPr/>
              <p:nvPr/>
            </p:nvSpPr>
            <p:spPr>
              <a:xfrm>
                <a:off x="7001150" y="2492449"/>
                <a:ext cx="787941" cy="2971801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2711086A-3CAD-4844-ACF0-2E12A63B9585}"/>
                  </a:ext>
                </a:extLst>
              </p:cNvPr>
              <p:cNvGrpSpPr/>
              <p:nvPr/>
            </p:nvGrpSpPr>
            <p:grpSpPr>
              <a:xfrm>
                <a:off x="7098427" y="2563245"/>
                <a:ext cx="660181" cy="2827506"/>
                <a:chOff x="6342434" y="2660514"/>
                <a:chExt cx="660181" cy="282750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8" name="Oval 47">
                      <a:extLst>
                        <a:ext uri="{FF2B5EF4-FFF2-40B4-BE49-F238E27FC236}">
                          <a16:creationId xmlns:a16="http://schemas.microsoft.com/office/drawing/2014/main" id="{BC0BC550-14E3-4696-97D4-B238F08C50B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a14:m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5" name="Oval 4">
                      <a:extLst>
                        <a:ext uri="{FF2B5EF4-FFF2-40B4-BE49-F238E27FC236}">
                          <a16:creationId xmlns:a16="http://schemas.microsoft.com/office/drawing/2014/main" id="{EB8DEFAA-55A3-4BEA-8CAF-5F4C8AA7E43E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blipFill>
                      <a:blip r:embed="rId6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9" name="Oval 48">
                      <a:extLst>
                        <a:ext uri="{FF2B5EF4-FFF2-40B4-BE49-F238E27FC236}">
                          <a16:creationId xmlns:a16="http://schemas.microsoft.com/office/drawing/2014/main" id="{CF74AE25-42C1-43EE-A133-23966C1520E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3371007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a14:m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21" name="Oval 20">
                      <a:extLst>
                        <a:ext uri="{FF2B5EF4-FFF2-40B4-BE49-F238E27FC236}">
                          <a16:creationId xmlns:a16="http://schemas.microsoft.com/office/drawing/2014/main" id="{4C16837A-D3D2-4BFF-8331-6C03A7744E26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3371007"/>
                      <a:ext cx="603115" cy="603115"/>
                    </a:xfrm>
                    <a:prstGeom prst="ellipse">
                      <a:avLst/>
                    </a:prstGeom>
                    <a:blipFill>
                      <a:blip r:embed="rId7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0" name="Oval 49">
                      <a:extLst>
                        <a:ext uri="{FF2B5EF4-FFF2-40B4-BE49-F238E27FC236}">
                          <a16:creationId xmlns:a16="http://schemas.microsoft.com/office/drawing/2014/main" id="{19DA0129-13F7-446F-B3B8-A76337D57A2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4884905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oMath>
                      </a14:m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22" name="Oval 21">
                      <a:extLst>
                        <a:ext uri="{FF2B5EF4-FFF2-40B4-BE49-F238E27FC236}">
                          <a16:creationId xmlns:a16="http://schemas.microsoft.com/office/drawing/2014/main" id="{606D45A3-BBF3-4D0F-99B4-79AEEA110AA1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4884905"/>
                      <a:ext cx="603115" cy="603115"/>
                    </a:xfrm>
                    <a:prstGeom prst="ellipse">
                      <a:avLst/>
                    </a:prstGeom>
                    <a:blipFill>
                      <a:blip r:embed="rId8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1" name="Rectangle 50">
                      <a:extLst>
                        <a:ext uri="{FF2B5EF4-FFF2-40B4-BE49-F238E27FC236}">
                          <a16:creationId xmlns:a16="http://schemas.microsoft.com/office/drawing/2014/main" id="{073E4DE5-8605-4232-BD9D-361596897D2F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6377751" y="4126105"/>
                      <a:ext cx="673938" cy="575791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16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…</m:t>
                            </m:r>
                          </m:oMath>
                        </m:oMathPara>
                      </a14:m>
                      <a:endParaRPr lang="en-US" sz="1600" dirty="0"/>
                    </a:p>
                  </p:txBody>
                </p:sp>
              </mc:Choice>
              <mc:Fallback xmlns="">
                <p:sp>
                  <p:nvSpPr>
                    <p:cNvPr id="51" name="Rectangle 50">
                      <a:extLst>
                        <a:ext uri="{FF2B5EF4-FFF2-40B4-BE49-F238E27FC236}">
                          <a16:creationId xmlns:a16="http://schemas.microsoft.com/office/drawing/2014/main" id="{073E4DE5-8605-4232-BD9D-361596897D2F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5400000">
                      <a:off x="6377751" y="4126105"/>
                      <a:ext cx="673938" cy="575791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A560075-8DCE-48FB-8CAB-EB2D3E8B7D1A}"/>
                </a:ext>
              </a:extLst>
            </p:cNvPr>
            <p:cNvGrpSpPr/>
            <p:nvPr/>
          </p:nvGrpSpPr>
          <p:grpSpPr>
            <a:xfrm>
              <a:off x="11096349" y="2492449"/>
              <a:ext cx="787941" cy="2971801"/>
              <a:chOff x="10308408" y="2493580"/>
              <a:chExt cx="787941" cy="2971801"/>
            </a:xfrm>
          </p:grpSpPr>
          <p:sp>
            <p:nvSpPr>
              <p:cNvPr id="40" name="Rectangle: Rounded Corners 39">
                <a:extLst>
                  <a:ext uri="{FF2B5EF4-FFF2-40B4-BE49-F238E27FC236}">
                    <a16:creationId xmlns:a16="http://schemas.microsoft.com/office/drawing/2014/main" id="{0CBAAC23-5FE9-4CCB-84A4-82CEDF964FFD}"/>
                  </a:ext>
                </a:extLst>
              </p:cNvPr>
              <p:cNvSpPr/>
              <p:nvPr/>
            </p:nvSpPr>
            <p:spPr>
              <a:xfrm>
                <a:off x="10308408" y="2493580"/>
                <a:ext cx="787941" cy="2971801"/>
              </a:xfrm>
              <a:prstGeom prst="roundRect">
                <a:avLst/>
              </a:prstGeom>
              <a:solidFill>
                <a:schemeClr val="tx2">
                  <a:lumMod val="95000"/>
                </a:schemeClr>
              </a:solidFill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138344B9-87D1-4F5B-9A4B-1A6291394450}"/>
                  </a:ext>
                </a:extLst>
              </p:cNvPr>
              <p:cNvGrpSpPr/>
              <p:nvPr/>
            </p:nvGrpSpPr>
            <p:grpSpPr>
              <a:xfrm>
                <a:off x="10405685" y="2564376"/>
                <a:ext cx="660181" cy="2827506"/>
                <a:chOff x="6342434" y="2660514"/>
                <a:chExt cx="660181" cy="282750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2" name="Oval 41">
                      <a:extLst>
                        <a:ext uri="{FF2B5EF4-FFF2-40B4-BE49-F238E27FC236}">
                          <a16:creationId xmlns:a16="http://schemas.microsoft.com/office/drawing/2014/main" id="{C2B2B4E4-CB25-4418-A9F4-D087AED4248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a14:m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22" name="Oval 21">
                      <a:extLst>
                        <a:ext uri="{FF2B5EF4-FFF2-40B4-BE49-F238E27FC236}">
                          <a16:creationId xmlns:a16="http://schemas.microsoft.com/office/drawing/2014/main" id="{9D16C6A6-B88F-4D5E-89B3-7139BF0D7CD3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0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3" name="Oval 42">
                      <a:extLst>
                        <a:ext uri="{FF2B5EF4-FFF2-40B4-BE49-F238E27FC236}">
                          <a16:creationId xmlns:a16="http://schemas.microsoft.com/office/drawing/2014/main" id="{5A4BCC4E-591D-425B-8C17-6774F4A6A37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3371007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a14:m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23" name="Oval 22">
                      <a:extLst>
                        <a:ext uri="{FF2B5EF4-FFF2-40B4-BE49-F238E27FC236}">
                          <a16:creationId xmlns:a16="http://schemas.microsoft.com/office/drawing/2014/main" id="{626BE2A6-B4AD-4F8F-8971-D2E92651772A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3371007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1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4" name="Oval 43">
                      <a:extLst>
                        <a:ext uri="{FF2B5EF4-FFF2-40B4-BE49-F238E27FC236}">
                          <a16:creationId xmlns:a16="http://schemas.microsoft.com/office/drawing/2014/main" id="{D96D6D11-E704-4549-9425-59910A24A8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4884905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</m:oMath>
                      </a14:m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24" name="Oval 23">
                      <a:extLst>
                        <a:ext uri="{FF2B5EF4-FFF2-40B4-BE49-F238E27FC236}">
                          <a16:creationId xmlns:a16="http://schemas.microsoft.com/office/drawing/2014/main" id="{CBD42BBA-D693-44CA-A188-842FA7507333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4884905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2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5" name="Rectangle 44">
                      <a:extLst>
                        <a:ext uri="{FF2B5EF4-FFF2-40B4-BE49-F238E27FC236}">
                          <a16:creationId xmlns:a16="http://schemas.microsoft.com/office/drawing/2014/main" id="{84539689-5ECB-4D1C-97CA-A16AF78DE263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6377751" y="4126105"/>
                      <a:ext cx="673938" cy="575791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16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…</m:t>
                            </m:r>
                          </m:oMath>
                        </m:oMathPara>
                      </a14:m>
                      <a:endParaRPr lang="en-US" sz="1600" dirty="0"/>
                    </a:p>
                  </p:txBody>
                </p:sp>
              </mc:Choice>
              <mc:Fallback xmlns="">
                <p:sp>
                  <p:nvSpPr>
                    <p:cNvPr id="45" name="Rectangle 44">
                      <a:extLst>
                        <a:ext uri="{FF2B5EF4-FFF2-40B4-BE49-F238E27FC236}">
                          <a16:creationId xmlns:a16="http://schemas.microsoft.com/office/drawing/2014/main" id="{84539689-5ECB-4D1C-97CA-A16AF78DE263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5400000">
                      <a:off x="6377751" y="4126105"/>
                      <a:ext cx="673938" cy="575791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E0B8BF31-733C-457D-A12A-E3DBEDCE13AD}"/>
                </a:ext>
              </a:extLst>
            </p:cNvPr>
            <p:cNvCxnSpPr>
              <a:cxnSpLocks/>
            </p:cNvCxnSpPr>
            <p:nvPr/>
          </p:nvCxnSpPr>
          <p:spPr>
            <a:xfrm>
              <a:off x="7789091" y="2911550"/>
              <a:ext cx="1172110" cy="63884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190BAAD2-21E2-4BAD-987B-41E124C282DB}"/>
                </a:ext>
              </a:extLst>
            </p:cNvPr>
            <p:cNvCxnSpPr>
              <a:cxnSpLocks/>
            </p:cNvCxnSpPr>
            <p:nvPr/>
          </p:nvCxnSpPr>
          <p:spPr>
            <a:xfrm>
              <a:off x="7789091" y="2810882"/>
              <a:ext cx="117211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12DFC56A-F2F0-45DB-B443-EFA683F7B6F5}"/>
                </a:ext>
              </a:extLst>
            </p:cNvPr>
            <p:cNvCxnSpPr>
              <a:cxnSpLocks/>
            </p:cNvCxnSpPr>
            <p:nvPr/>
          </p:nvCxnSpPr>
          <p:spPr>
            <a:xfrm>
              <a:off x="7789091" y="3012101"/>
              <a:ext cx="1172110" cy="177553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B1300B0E-2A99-43DF-8F63-CA782E61F2D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89091" y="2963447"/>
              <a:ext cx="1172109" cy="51005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2076EE2B-AD11-466F-AA4D-75938A8DEBF0}"/>
                </a:ext>
              </a:extLst>
            </p:cNvPr>
            <p:cNvCxnSpPr>
              <a:cxnSpLocks/>
            </p:cNvCxnSpPr>
            <p:nvPr/>
          </p:nvCxnSpPr>
          <p:spPr>
            <a:xfrm>
              <a:off x="7789091" y="3607720"/>
              <a:ext cx="117211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C8119A96-B2C1-48AE-933F-D8F3B88C08B7}"/>
                </a:ext>
              </a:extLst>
            </p:cNvPr>
            <p:cNvCxnSpPr>
              <a:cxnSpLocks/>
            </p:cNvCxnSpPr>
            <p:nvPr/>
          </p:nvCxnSpPr>
          <p:spPr>
            <a:xfrm>
              <a:off x="7789091" y="3699999"/>
              <a:ext cx="1172110" cy="126505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D9CF4310-E2B3-4664-ABEC-978A9E976E5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89091" y="3129316"/>
              <a:ext cx="1172109" cy="17870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1C8A0F8B-0320-4D6E-ACCA-8C7096F562F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89091" y="3764371"/>
              <a:ext cx="1172110" cy="122753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9DD8F2F8-419E-4771-A5C7-39A2066A2BC9}"/>
                </a:ext>
              </a:extLst>
            </p:cNvPr>
            <p:cNvCxnSpPr>
              <a:cxnSpLocks/>
            </p:cNvCxnSpPr>
            <p:nvPr/>
          </p:nvCxnSpPr>
          <p:spPr>
            <a:xfrm>
              <a:off x="7789091" y="5068802"/>
              <a:ext cx="117211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66AE6D2F-C1AD-415D-A5BA-7B9FCF667790}"/>
                </a:ext>
              </a:extLst>
            </p:cNvPr>
            <p:cNvGrpSpPr/>
            <p:nvPr/>
          </p:nvGrpSpPr>
          <p:grpSpPr>
            <a:xfrm>
              <a:off x="9048749" y="2492449"/>
              <a:ext cx="787941" cy="2971801"/>
              <a:chOff x="10308408" y="2493580"/>
              <a:chExt cx="787941" cy="2971801"/>
            </a:xfrm>
          </p:grpSpPr>
          <p:sp>
            <p:nvSpPr>
              <p:cNvPr id="34" name="Rectangle: Rounded Corners 33">
                <a:extLst>
                  <a:ext uri="{FF2B5EF4-FFF2-40B4-BE49-F238E27FC236}">
                    <a16:creationId xmlns:a16="http://schemas.microsoft.com/office/drawing/2014/main" id="{FF959B1A-F452-4D7D-9B84-9C2C70BEB80B}"/>
                  </a:ext>
                </a:extLst>
              </p:cNvPr>
              <p:cNvSpPr/>
              <p:nvPr/>
            </p:nvSpPr>
            <p:spPr>
              <a:xfrm>
                <a:off x="10308408" y="2493580"/>
                <a:ext cx="787941" cy="2971801"/>
              </a:xfrm>
              <a:prstGeom prst="roundRect">
                <a:avLst/>
              </a:prstGeom>
              <a:solidFill>
                <a:schemeClr val="tx2">
                  <a:lumMod val="95000"/>
                </a:schemeClr>
              </a:solidFill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58C4ABDC-AE3D-4FD0-B842-255BE20514A6}"/>
                  </a:ext>
                </a:extLst>
              </p:cNvPr>
              <p:cNvGrpSpPr/>
              <p:nvPr/>
            </p:nvGrpSpPr>
            <p:grpSpPr>
              <a:xfrm>
                <a:off x="10405685" y="2564376"/>
                <a:ext cx="660181" cy="2827506"/>
                <a:chOff x="6342434" y="2660514"/>
                <a:chExt cx="660181" cy="282750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6" name="Oval 35">
                      <a:extLst>
                        <a:ext uri="{FF2B5EF4-FFF2-40B4-BE49-F238E27FC236}">
                          <a16:creationId xmlns:a16="http://schemas.microsoft.com/office/drawing/2014/main" id="{9020EABC-4897-4B15-891B-449BD532B5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a14:m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46" name="Oval 45">
                      <a:extLst>
                        <a:ext uri="{FF2B5EF4-FFF2-40B4-BE49-F238E27FC236}">
                          <a16:creationId xmlns:a16="http://schemas.microsoft.com/office/drawing/2014/main" id="{7F1471EB-4338-42A8-A7AC-762A5B010D19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3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7" name="Oval 36">
                      <a:extLst>
                        <a:ext uri="{FF2B5EF4-FFF2-40B4-BE49-F238E27FC236}">
                          <a16:creationId xmlns:a16="http://schemas.microsoft.com/office/drawing/2014/main" id="{8AD4FA8B-7C90-46EA-9CDB-ACD90673749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3371007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a14:m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47" name="Oval 46">
                      <a:extLst>
                        <a:ext uri="{FF2B5EF4-FFF2-40B4-BE49-F238E27FC236}">
                          <a16:creationId xmlns:a16="http://schemas.microsoft.com/office/drawing/2014/main" id="{974E933C-E944-454E-AAA8-AB8A02D4D755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3371007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4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8" name="Oval 37">
                      <a:extLst>
                        <a:ext uri="{FF2B5EF4-FFF2-40B4-BE49-F238E27FC236}">
                          <a16:creationId xmlns:a16="http://schemas.microsoft.com/office/drawing/2014/main" id="{5BAE6F7B-50DA-47A6-B4EA-9B6958548CA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4884905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oMath>
                      </a14:m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48" name="Oval 47">
                      <a:extLst>
                        <a:ext uri="{FF2B5EF4-FFF2-40B4-BE49-F238E27FC236}">
                          <a16:creationId xmlns:a16="http://schemas.microsoft.com/office/drawing/2014/main" id="{12D59927-EC9D-4733-83F9-B84A64EAC017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4884905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5"/>
                      <a:stretch>
                        <a:fillRect l="-1942"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9" name="Rectangle 38">
                      <a:extLst>
                        <a:ext uri="{FF2B5EF4-FFF2-40B4-BE49-F238E27FC236}">
                          <a16:creationId xmlns:a16="http://schemas.microsoft.com/office/drawing/2014/main" id="{AD16AD35-5B95-49EA-844D-F6E813F17BF3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6377751" y="4126105"/>
                      <a:ext cx="673938" cy="575791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16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…</m:t>
                            </m:r>
                          </m:oMath>
                        </m:oMathPara>
                      </a14:m>
                      <a:endParaRPr lang="en-US" sz="1600" dirty="0"/>
                    </a:p>
                  </p:txBody>
                </p:sp>
              </mc:Choice>
              <mc:Fallback xmlns="">
                <p:sp>
                  <p:nvSpPr>
                    <p:cNvPr id="39" name="Rectangle 38">
                      <a:extLst>
                        <a:ext uri="{FF2B5EF4-FFF2-40B4-BE49-F238E27FC236}">
                          <a16:creationId xmlns:a16="http://schemas.microsoft.com/office/drawing/2014/main" id="{AD16AD35-5B95-49EA-844D-F6E813F17BF3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5400000">
                      <a:off x="6377751" y="4126105"/>
                      <a:ext cx="673938" cy="575791"/>
                    </a:xfrm>
                    <a:prstGeom prst="rect">
                      <a:avLst/>
                    </a:prstGeom>
                    <a:blipFill>
                      <a:blip r:embed="rId16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755078AA-C828-4246-A9A1-B37407CB8444}"/>
                </a:ext>
              </a:extLst>
            </p:cNvPr>
            <p:cNvCxnSpPr>
              <a:cxnSpLocks/>
            </p:cNvCxnSpPr>
            <p:nvPr/>
          </p:nvCxnSpPr>
          <p:spPr>
            <a:xfrm>
              <a:off x="9836690" y="2911550"/>
              <a:ext cx="1172110" cy="63884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D5E8FBD2-760A-4F0E-964A-8855894E1096}"/>
                </a:ext>
              </a:extLst>
            </p:cNvPr>
            <p:cNvCxnSpPr>
              <a:cxnSpLocks/>
            </p:cNvCxnSpPr>
            <p:nvPr/>
          </p:nvCxnSpPr>
          <p:spPr>
            <a:xfrm>
              <a:off x="9836690" y="2810882"/>
              <a:ext cx="117211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28F50E3C-E2D7-4933-9D70-B04F85011C48}"/>
                </a:ext>
              </a:extLst>
            </p:cNvPr>
            <p:cNvCxnSpPr>
              <a:cxnSpLocks/>
            </p:cNvCxnSpPr>
            <p:nvPr/>
          </p:nvCxnSpPr>
          <p:spPr>
            <a:xfrm>
              <a:off x="9836690" y="3012101"/>
              <a:ext cx="1172110" cy="177553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DE525219-B18A-41CA-B9CE-E40EB44A041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36690" y="2963447"/>
              <a:ext cx="1172109" cy="51005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AE99C17B-51D1-48CB-88FD-083C5A006736}"/>
                </a:ext>
              </a:extLst>
            </p:cNvPr>
            <p:cNvCxnSpPr>
              <a:cxnSpLocks/>
            </p:cNvCxnSpPr>
            <p:nvPr/>
          </p:nvCxnSpPr>
          <p:spPr>
            <a:xfrm>
              <a:off x="9836690" y="3607720"/>
              <a:ext cx="117211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FAD8782B-E53C-4258-BA48-6CA3664F9684}"/>
                </a:ext>
              </a:extLst>
            </p:cNvPr>
            <p:cNvCxnSpPr>
              <a:cxnSpLocks/>
            </p:cNvCxnSpPr>
            <p:nvPr/>
          </p:nvCxnSpPr>
          <p:spPr>
            <a:xfrm>
              <a:off x="9836690" y="3699999"/>
              <a:ext cx="1172110" cy="126505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3320170B-CA0E-42EF-BFC9-9A2A8DFF402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36690" y="3129316"/>
              <a:ext cx="1172109" cy="17870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174424B7-DF27-47E5-A6A6-BE64304C503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36690" y="3764371"/>
              <a:ext cx="1172110" cy="122753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B291D550-0DD6-46E0-ABAA-B9E3123AFF3A}"/>
                </a:ext>
              </a:extLst>
            </p:cNvPr>
            <p:cNvCxnSpPr>
              <a:cxnSpLocks/>
            </p:cNvCxnSpPr>
            <p:nvPr/>
          </p:nvCxnSpPr>
          <p:spPr>
            <a:xfrm>
              <a:off x="9836690" y="5068802"/>
              <a:ext cx="117211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5AFF86B-3FD9-4F6B-BA75-32FD9CAC8BD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94302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973C4B5-CFA1-4C03-9D0B-1955B244FE14}"/>
              </a:ext>
            </a:extLst>
          </p:cNvPr>
          <p:cNvSpPr/>
          <p:nvPr/>
        </p:nvSpPr>
        <p:spPr>
          <a:xfrm>
            <a:off x="8140823" y="3009530"/>
            <a:ext cx="790114" cy="41947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6A456D3-1FD3-4E01-BD89-8B412C7E0862}"/>
              </a:ext>
            </a:extLst>
          </p:cNvPr>
          <p:cNvSpPr/>
          <p:nvPr/>
        </p:nvSpPr>
        <p:spPr>
          <a:xfrm>
            <a:off x="7403977" y="3009530"/>
            <a:ext cx="736846" cy="41947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A890D18-5B7A-4A4F-B9C5-B986CE821CE9}"/>
              </a:ext>
            </a:extLst>
          </p:cNvPr>
          <p:cNvSpPr txBox="1"/>
          <p:nvPr/>
        </p:nvSpPr>
        <p:spPr>
          <a:xfrm>
            <a:off x="6838321" y="3429000"/>
            <a:ext cx="15092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1"/>
                </a:solidFill>
                <a:latin typeface="Corbel" panose="020B0503020204020204" pitchFamily="34" charset="0"/>
              </a:rPr>
              <a:t>Given these words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F2F5D96-BB13-4E7F-8926-B036CAA52671}"/>
              </a:ext>
            </a:extLst>
          </p:cNvPr>
          <p:cNvSpPr txBox="1"/>
          <p:nvPr/>
        </p:nvSpPr>
        <p:spPr>
          <a:xfrm>
            <a:off x="7967711" y="3429000"/>
            <a:ext cx="14775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3"/>
                </a:solidFill>
                <a:latin typeface="Corbel" panose="020B0503020204020204" pitchFamily="34" charset="0"/>
              </a:rPr>
              <a:t>Predict the next word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6C8854F-246C-42D4-9BA4-EEA92EB05F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 modelling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12D7076-4BB7-427E-BFB5-7F6AFF4C97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199" y="1841787"/>
            <a:ext cx="10515599" cy="4274256"/>
          </a:xfrm>
        </p:spPr>
        <p:txBody>
          <a:bodyPr/>
          <a:lstStyle/>
          <a:p>
            <a:pPr marL="50800" indent="0">
              <a:buNone/>
            </a:pPr>
            <a:r>
              <a:rPr lang="en-US" b="1" dirty="0"/>
              <a:t>Idea</a:t>
            </a:r>
            <a:r>
              <a:rPr lang="en-US" dirty="0"/>
              <a:t>: use a fixed window</a:t>
            </a:r>
          </a:p>
          <a:p>
            <a:pPr marL="50800" indent="0">
              <a:buNone/>
            </a:pPr>
            <a:endParaRPr lang="en-US" dirty="0"/>
          </a:p>
          <a:p>
            <a:pPr marL="50800" indent="0" algn="ctr">
              <a:buNone/>
            </a:pPr>
            <a:r>
              <a:rPr lang="en-US" dirty="0"/>
              <a:t>This morning I took my dog for a walk</a:t>
            </a:r>
          </a:p>
          <a:p>
            <a:pPr marL="50800" indent="0" algn="ctr">
              <a:buNone/>
            </a:pPr>
            <a:endParaRPr lang="en-US" dirty="0"/>
          </a:p>
          <a:p>
            <a:pPr marL="50800" indent="0">
              <a:buNone/>
            </a:pPr>
            <a:endParaRPr lang="en-US" dirty="0"/>
          </a:p>
          <a:p>
            <a:pPr marL="50800" indent="0">
              <a:buNone/>
            </a:pPr>
            <a:r>
              <a:rPr lang="en-US" dirty="0"/>
              <a:t>How to encode this numerically?</a:t>
            </a:r>
          </a:p>
          <a:p>
            <a:pPr>
              <a:buFont typeface="Wingdings" panose="05000000000000000000" pitchFamily="2" charset="2"/>
              <a:buChar char="è"/>
            </a:pPr>
            <a:r>
              <a:rPr lang="en-US" dirty="0">
                <a:sym typeface="Wingdings" panose="05000000000000000000" pitchFamily="2" charset="2"/>
              </a:rPr>
              <a:t>Split the input vector in parts</a:t>
            </a:r>
          </a:p>
          <a:p>
            <a:pPr marL="50800" indent="0">
              <a:buNone/>
            </a:pPr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FA4AF6E-3FC6-4D8C-A60E-38A0BF69255B}"/>
              </a:ext>
            </a:extLst>
          </p:cNvPr>
          <p:cNvGrpSpPr/>
          <p:nvPr/>
        </p:nvGrpSpPr>
        <p:grpSpPr>
          <a:xfrm>
            <a:off x="7066754" y="4713857"/>
            <a:ext cx="2561539" cy="1581442"/>
            <a:chOff x="7066754" y="4713857"/>
            <a:chExt cx="2561539" cy="1581442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0DBCD698-F56C-41E7-9B28-90D360E08811}"/>
                </a:ext>
              </a:extLst>
            </p:cNvPr>
            <p:cNvGrpSpPr/>
            <p:nvPr/>
          </p:nvGrpSpPr>
          <p:grpSpPr>
            <a:xfrm rot="5400000">
              <a:off x="8115877" y="3664734"/>
              <a:ext cx="463294" cy="2561539"/>
              <a:chOff x="6426504" y="4212123"/>
              <a:chExt cx="463294" cy="2561539"/>
            </a:xfrm>
          </p:grpSpPr>
          <p:sp>
            <p:nvSpPr>
              <p:cNvPr id="58" name="Rectangle: Rounded Corners 57">
                <a:extLst>
                  <a:ext uri="{FF2B5EF4-FFF2-40B4-BE49-F238E27FC236}">
                    <a16:creationId xmlns:a16="http://schemas.microsoft.com/office/drawing/2014/main" id="{DEE9C307-D381-4CCD-945D-25783C84BCDC}"/>
                  </a:ext>
                </a:extLst>
              </p:cNvPr>
              <p:cNvSpPr/>
              <p:nvPr/>
            </p:nvSpPr>
            <p:spPr>
              <a:xfrm>
                <a:off x="6426504" y="4212123"/>
                <a:ext cx="463294" cy="2561539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endParaRPr lang="en-US" sz="1050"/>
              </a:p>
            </p:txBody>
          </p:sp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8E5888A4-3828-4CE5-905A-A9F31F63547F}"/>
                  </a:ext>
                </a:extLst>
              </p:cNvPr>
              <p:cNvGrpSpPr/>
              <p:nvPr/>
            </p:nvGrpSpPr>
            <p:grpSpPr>
              <a:xfrm>
                <a:off x="6480841" y="4275351"/>
                <a:ext cx="354620" cy="2435083"/>
                <a:chOff x="6482271" y="4253751"/>
                <a:chExt cx="354620" cy="2435083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0" name="Oval 59">
                      <a:extLst>
                        <a:ext uri="{FF2B5EF4-FFF2-40B4-BE49-F238E27FC236}">
                          <a16:creationId xmlns:a16="http://schemas.microsoft.com/office/drawing/2014/main" id="{C7729A64-C245-4D00-B24F-4C50234233F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82271" y="4253751"/>
                      <a:ext cx="354620" cy="354620"/>
                    </a:xfrm>
                    <a:prstGeom prst="ellipse">
                      <a:avLst/>
                    </a:prstGeom>
                    <a:solidFill>
                      <a:schemeClr val="bg2">
                        <a:lumMod val="25000"/>
                        <a:lumOff val="75000"/>
                      </a:schemeClr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vert270"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a14:m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60" name="Oval 59">
                      <a:extLst>
                        <a:ext uri="{FF2B5EF4-FFF2-40B4-BE49-F238E27FC236}">
                          <a16:creationId xmlns:a16="http://schemas.microsoft.com/office/drawing/2014/main" id="{C7729A64-C245-4D00-B24F-4C50234233F5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482271" y="4253751"/>
                      <a:ext cx="354620" cy="354620"/>
                    </a:xfrm>
                    <a:prstGeom prst="ellipse">
                      <a:avLst/>
                    </a:prstGeom>
                    <a:blipFill>
                      <a:blip r:embed="rId17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1" name="Oval 60">
                      <a:extLst>
                        <a:ext uri="{FF2B5EF4-FFF2-40B4-BE49-F238E27FC236}">
                          <a16:creationId xmlns:a16="http://schemas.microsoft.com/office/drawing/2014/main" id="{E6FF2C4B-1CBC-4867-AE92-79F5FE5C0EA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82271" y="4669844"/>
                      <a:ext cx="354620" cy="354620"/>
                    </a:xfrm>
                    <a:prstGeom prst="ellipse">
                      <a:avLst/>
                    </a:prstGeom>
                    <a:solidFill>
                      <a:schemeClr val="bg2">
                        <a:lumMod val="25000"/>
                        <a:lumOff val="75000"/>
                      </a:schemeClr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vert270"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a14:m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61" name="Oval 60">
                      <a:extLst>
                        <a:ext uri="{FF2B5EF4-FFF2-40B4-BE49-F238E27FC236}">
                          <a16:creationId xmlns:a16="http://schemas.microsoft.com/office/drawing/2014/main" id="{E6FF2C4B-1CBC-4867-AE92-79F5FE5C0EAC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482271" y="4669844"/>
                      <a:ext cx="354620" cy="354620"/>
                    </a:xfrm>
                    <a:prstGeom prst="ellipse">
                      <a:avLst/>
                    </a:prstGeom>
                    <a:blipFill>
                      <a:blip r:embed="rId18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2" name="Oval 61">
                      <a:extLst>
                        <a:ext uri="{FF2B5EF4-FFF2-40B4-BE49-F238E27FC236}">
                          <a16:creationId xmlns:a16="http://schemas.microsoft.com/office/drawing/2014/main" id="{D2432E05-127A-434C-89FF-E80F446E730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82271" y="5085937"/>
                      <a:ext cx="354620" cy="354620"/>
                    </a:xfrm>
                    <a:prstGeom prst="ellipse">
                      <a:avLst/>
                    </a:prstGeom>
                    <a:solidFill>
                      <a:schemeClr val="bg2">
                        <a:lumMod val="25000"/>
                        <a:lumOff val="75000"/>
                      </a:schemeClr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vert270"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a14:m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62" name="Oval 61">
                      <a:extLst>
                        <a:ext uri="{FF2B5EF4-FFF2-40B4-BE49-F238E27FC236}">
                          <a16:creationId xmlns:a16="http://schemas.microsoft.com/office/drawing/2014/main" id="{D2432E05-127A-434C-89FF-E80F446E730F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482271" y="5085937"/>
                      <a:ext cx="354620" cy="354620"/>
                    </a:xfrm>
                    <a:prstGeom prst="ellipse">
                      <a:avLst/>
                    </a:prstGeom>
                    <a:blipFill>
                      <a:blip r:embed="rId19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8" name="Oval 77">
                      <a:extLst>
                        <a:ext uri="{FF2B5EF4-FFF2-40B4-BE49-F238E27FC236}">
                          <a16:creationId xmlns:a16="http://schemas.microsoft.com/office/drawing/2014/main" id="{4095B928-6111-467E-ACD2-5597010D8C8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82271" y="5502030"/>
                      <a:ext cx="354620" cy="354620"/>
                    </a:xfrm>
                    <a:prstGeom prst="ellipse">
                      <a:avLst/>
                    </a:prstGeom>
                    <a:solidFill>
                      <a:schemeClr val="accent2">
                        <a:lumMod val="40000"/>
                        <a:lumOff val="60000"/>
                      </a:schemeClr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vert270"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a14:m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78" name="Oval 77">
                      <a:extLst>
                        <a:ext uri="{FF2B5EF4-FFF2-40B4-BE49-F238E27FC236}">
                          <a16:creationId xmlns:a16="http://schemas.microsoft.com/office/drawing/2014/main" id="{4095B928-6111-467E-ACD2-5597010D8C8D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482271" y="5502030"/>
                      <a:ext cx="354620" cy="354620"/>
                    </a:xfrm>
                    <a:prstGeom prst="ellipse">
                      <a:avLst/>
                    </a:prstGeom>
                    <a:blipFill>
                      <a:blip r:embed="rId20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9" name="Oval 78">
                      <a:extLst>
                        <a:ext uri="{FF2B5EF4-FFF2-40B4-BE49-F238E27FC236}">
                          <a16:creationId xmlns:a16="http://schemas.microsoft.com/office/drawing/2014/main" id="{DAFAD743-B55C-4543-BBCA-7D03DAA2E64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82271" y="5918123"/>
                      <a:ext cx="354620" cy="354620"/>
                    </a:xfrm>
                    <a:prstGeom prst="ellipse">
                      <a:avLst/>
                    </a:prstGeom>
                    <a:solidFill>
                      <a:schemeClr val="accent2">
                        <a:lumMod val="40000"/>
                        <a:lumOff val="60000"/>
                      </a:schemeClr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vert270"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a14:m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79" name="Oval 78">
                      <a:extLst>
                        <a:ext uri="{FF2B5EF4-FFF2-40B4-BE49-F238E27FC236}">
                          <a16:creationId xmlns:a16="http://schemas.microsoft.com/office/drawing/2014/main" id="{DAFAD743-B55C-4543-BBCA-7D03DAA2E64C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482271" y="5918123"/>
                      <a:ext cx="354620" cy="354620"/>
                    </a:xfrm>
                    <a:prstGeom prst="ellipse">
                      <a:avLst/>
                    </a:prstGeom>
                    <a:blipFill>
                      <a:blip r:embed="rId21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0" name="Oval 79">
                      <a:extLst>
                        <a:ext uri="{FF2B5EF4-FFF2-40B4-BE49-F238E27FC236}">
                          <a16:creationId xmlns:a16="http://schemas.microsoft.com/office/drawing/2014/main" id="{99835BD7-4BBF-40B7-9DEE-BCFC44EE781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82271" y="6334214"/>
                      <a:ext cx="354620" cy="354620"/>
                    </a:xfrm>
                    <a:prstGeom prst="ellipse">
                      <a:avLst/>
                    </a:prstGeom>
                    <a:solidFill>
                      <a:schemeClr val="accent2">
                        <a:lumMod val="40000"/>
                        <a:lumOff val="60000"/>
                      </a:schemeClr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vert270"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a14:m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80" name="Oval 79">
                      <a:extLst>
                        <a:ext uri="{FF2B5EF4-FFF2-40B4-BE49-F238E27FC236}">
                          <a16:creationId xmlns:a16="http://schemas.microsoft.com/office/drawing/2014/main" id="{99835BD7-4BBF-40B7-9DEE-BCFC44EE7814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482271" y="6334214"/>
                      <a:ext cx="354620" cy="354620"/>
                    </a:xfrm>
                    <a:prstGeom prst="ellipse">
                      <a:avLst/>
                    </a:prstGeom>
                    <a:blipFill>
                      <a:blip r:embed="rId22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93D8C1A-53CE-48ED-9DC9-0EB7A074965A}"/>
                </a:ext>
              </a:extLst>
            </p:cNvPr>
            <p:cNvSpPr txBox="1"/>
            <p:nvPr/>
          </p:nvSpPr>
          <p:spPr>
            <a:xfrm>
              <a:off x="7477041" y="5191152"/>
              <a:ext cx="50206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2"/>
                  </a:solidFill>
                  <a:latin typeface="Corbel" panose="020B0503020204020204" pitchFamily="34" charset="0"/>
                </a:rPr>
                <a:t>for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4B01AE67-5B1F-41DC-8947-65B7228B7E81}"/>
                </a:ext>
              </a:extLst>
            </p:cNvPr>
            <p:cNvSpPr txBox="1"/>
            <p:nvPr/>
          </p:nvSpPr>
          <p:spPr>
            <a:xfrm>
              <a:off x="8816812" y="5191152"/>
              <a:ext cx="3097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Corbel" panose="020B0503020204020204" pitchFamily="34" charset="0"/>
                </a:rPr>
                <a:t>a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FB7D67F0-0C0F-40A2-A066-B8769CDADD8E}"/>
                </a:ext>
              </a:extLst>
            </p:cNvPr>
            <p:cNvSpPr txBox="1"/>
            <p:nvPr/>
          </p:nvSpPr>
          <p:spPr>
            <a:xfrm>
              <a:off x="7709719" y="5895189"/>
              <a:ext cx="127470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Corbel" panose="020B0503020204020204" pitchFamily="34" charset="0"/>
                </a:rPr>
                <a:t>prediction</a:t>
              </a:r>
            </a:p>
          </p:txBody>
        </p:sp>
        <p:cxnSp>
          <p:nvCxnSpPr>
            <p:cNvPr id="106" name="Straight Arrow Connector 105">
              <a:extLst>
                <a:ext uri="{FF2B5EF4-FFF2-40B4-BE49-F238E27FC236}">
                  <a16:creationId xmlns:a16="http://schemas.microsoft.com/office/drawing/2014/main" id="{767C1931-E310-4190-8756-5AEA52F7C093}"/>
                </a:ext>
              </a:extLst>
            </p:cNvPr>
            <p:cNvCxnSpPr/>
            <p:nvPr/>
          </p:nvCxnSpPr>
          <p:spPr>
            <a:xfrm>
              <a:off x="8347074" y="5320186"/>
              <a:ext cx="0" cy="38752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87C297-3FDB-40B8-8DE4-645AB8EDD15C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68217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F6BAF5-EEE4-4E30-A7B6-466ABE041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 modelling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4EC852-5E5A-493D-A25E-E35BA0B924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0800" indent="0">
              <a:buNone/>
            </a:pPr>
            <a:r>
              <a:rPr lang="en-US" b="1" dirty="0"/>
              <a:t>Problem</a:t>
            </a:r>
            <a:r>
              <a:rPr lang="en-US" dirty="0"/>
              <a:t>: can’t model long-term dependencies</a:t>
            </a:r>
          </a:p>
          <a:p>
            <a:pPr marL="50800" indent="0">
              <a:buNone/>
            </a:pPr>
            <a:endParaRPr lang="en-US" dirty="0"/>
          </a:p>
          <a:p>
            <a:pPr marL="50800" indent="0" algn="ctr">
              <a:buNone/>
            </a:pPr>
            <a:r>
              <a:rPr lang="en-US" dirty="0">
                <a:solidFill>
                  <a:schemeClr val="accent1"/>
                </a:solidFill>
              </a:rPr>
              <a:t>France</a:t>
            </a:r>
            <a:r>
              <a:rPr lang="en-US" dirty="0"/>
              <a:t> is where I grew up, but now I live in Boston. I speak fluent …</a:t>
            </a:r>
          </a:p>
          <a:p>
            <a:pPr marL="50800" indent="0">
              <a:buNone/>
            </a:pPr>
            <a:endParaRPr lang="en-US" dirty="0"/>
          </a:p>
          <a:p>
            <a:pPr marL="50800" indent="0">
              <a:buNone/>
            </a:pPr>
            <a:r>
              <a:rPr lang="en-US" dirty="0">
                <a:sym typeface="Wingdings" panose="05000000000000000000" pitchFamily="2" charset="2"/>
              </a:rPr>
              <a:t> Information from the </a:t>
            </a:r>
            <a:r>
              <a:rPr lang="en-US" dirty="0">
                <a:solidFill>
                  <a:schemeClr val="accent1"/>
                </a:solidFill>
                <a:sym typeface="Wingdings" panose="05000000000000000000" pitchFamily="2" charset="2"/>
              </a:rPr>
              <a:t>distant past </a:t>
            </a:r>
            <a:r>
              <a:rPr lang="en-US" dirty="0">
                <a:sym typeface="Wingdings" panose="05000000000000000000" pitchFamily="2" charset="2"/>
              </a:rPr>
              <a:t>is required to accurately predict the next word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DB0DAB-EFAD-4191-9799-8848A7FB301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55493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ectangle 71">
            <a:extLst>
              <a:ext uri="{FF2B5EF4-FFF2-40B4-BE49-F238E27FC236}">
                <a16:creationId xmlns:a16="http://schemas.microsoft.com/office/drawing/2014/main" id="{A93AC95A-90E6-4391-9C74-C2B0711AA79A}"/>
              </a:ext>
            </a:extLst>
          </p:cNvPr>
          <p:cNvSpPr/>
          <p:nvPr/>
        </p:nvSpPr>
        <p:spPr>
          <a:xfrm>
            <a:off x="8140823" y="3009530"/>
            <a:ext cx="790114" cy="41947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2CAEEA0-C98A-4BB6-99BA-A71B66358094}"/>
              </a:ext>
            </a:extLst>
          </p:cNvPr>
          <p:cNvSpPr/>
          <p:nvPr/>
        </p:nvSpPr>
        <p:spPr>
          <a:xfrm>
            <a:off x="3293616" y="3009530"/>
            <a:ext cx="4847207" cy="41947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8F3FABAD-241C-4ACB-A712-6613A670CBDE}"/>
              </a:ext>
            </a:extLst>
          </p:cNvPr>
          <p:cNvSpPr txBox="1"/>
          <p:nvPr/>
        </p:nvSpPr>
        <p:spPr>
          <a:xfrm>
            <a:off x="4962618" y="3429000"/>
            <a:ext cx="15092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1"/>
                </a:solidFill>
                <a:latin typeface="Corbel" panose="020B0503020204020204" pitchFamily="34" charset="0"/>
              </a:rPr>
              <a:t>Given these words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52D30A1A-AC7C-4379-8422-060236A928CF}"/>
              </a:ext>
            </a:extLst>
          </p:cNvPr>
          <p:cNvSpPr txBox="1"/>
          <p:nvPr/>
        </p:nvSpPr>
        <p:spPr>
          <a:xfrm>
            <a:off x="7797115" y="3429000"/>
            <a:ext cx="14775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3"/>
                </a:solidFill>
                <a:latin typeface="Corbel" panose="020B0503020204020204" pitchFamily="34" charset="0"/>
              </a:rPr>
              <a:t>Predict the next word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12D7076-4BB7-427E-BFB5-7F6AFF4C97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199" y="1841787"/>
            <a:ext cx="10515599" cy="4274256"/>
          </a:xfrm>
        </p:spPr>
        <p:txBody>
          <a:bodyPr/>
          <a:lstStyle/>
          <a:p>
            <a:pPr marL="50800" indent="0">
              <a:buNone/>
            </a:pPr>
            <a:r>
              <a:rPr lang="en-US" b="1" dirty="0"/>
              <a:t>Idea</a:t>
            </a:r>
            <a:r>
              <a:rPr lang="en-US" dirty="0"/>
              <a:t>: use entire sequence as sets of counts</a:t>
            </a:r>
          </a:p>
          <a:p>
            <a:pPr marL="50800" indent="0">
              <a:buNone/>
            </a:pPr>
            <a:endParaRPr lang="en-US" dirty="0"/>
          </a:p>
          <a:p>
            <a:pPr marL="50800" indent="0" algn="ctr">
              <a:buNone/>
            </a:pPr>
            <a:r>
              <a:rPr lang="en-US" dirty="0">
                <a:solidFill>
                  <a:srgbClr val="C00000"/>
                </a:solidFill>
              </a:rPr>
              <a:t>This</a:t>
            </a:r>
            <a:r>
              <a:rPr lang="en-US" dirty="0"/>
              <a:t> </a:t>
            </a:r>
            <a:r>
              <a:rPr lang="en-US" dirty="0">
                <a:solidFill>
                  <a:srgbClr val="FFC000"/>
                </a:solidFill>
              </a:rPr>
              <a:t>morning</a:t>
            </a:r>
            <a:r>
              <a:rPr lang="en-US" dirty="0"/>
              <a:t> </a:t>
            </a:r>
            <a:r>
              <a:rPr lang="en-US" dirty="0">
                <a:solidFill>
                  <a:schemeClr val="accent3"/>
                </a:solidFill>
              </a:rPr>
              <a:t>I</a:t>
            </a:r>
            <a:r>
              <a:rPr lang="en-US" dirty="0"/>
              <a:t> </a:t>
            </a:r>
            <a:r>
              <a:rPr lang="en-US" dirty="0">
                <a:solidFill>
                  <a:schemeClr val="accent2"/>
                </a:solidFill>
              </a:rPr>
              <a:t>took</a:t>
            </a:r>
            <a:r>
              <a:rPr lang="en-US" dirty="0"/>
              <a:t> </a:t>
            </a:r>
            <a:r>
              <a:rPr lang="en-US" dirty="0">
                <a:solidFill>
                  <a:schemeClr val="tx1"/>
                </a:solidFill>
              </a:rPr>
              <a:t>my</a:t>
            </a:r>
            <a:r>
              <a:rPr lang="en-US" dirty="0"/>
              <a:t> </a:t>
            </a:r>
            <a:r>
              <a:rPr lang="en-US" dirty="0">
                <a:solidFill>
                  <a:srgbClr val="00B0F0"/>
                </a:solidFill>
              </a:rPr>
              <a:t>dog</a:t>
            </a:r>
            <a:r>
              <a:rPr lang="en-US" dirty="0"/>
              <a:t> for a walk</a:t>
            </a:r>
          </a:p>
          <a:p>
            <a:pPr marL="50800" indent="0" algn="ctr">
              <a:buNone/>
            </a:pPr>
            <a:endParaRPr lang="en-US" dirty="0"/>
          </a:p>
          <a:p>
            <a:pPr marL="50800" indent="0">
              <a:buNone/>
            </a:pPr>
            <a:endParaRPr lang="en-US" dirty="0"/>
          </a:p>
          <a:p>
            <a:pPr marL="50800" indent="0">
              <a:buNone/>
            </a:pPr>
            <a:r>
              <a:rPr lang="en-US" dirty="0"/>
              <a:t>How to encode this numerically?</a:t>
            </a:r>
          </a:p>
          <a:p>
            <a:pPr>
              <a:buFont typeface="Wingdings" panose="05000000000000000000" pitchFamily="2" charset="2"/>
              <a:buChar char="è"/>
            </a:pPr>
            <a:r>
              <a:rPr lang="en-US" dirty="0">
                <a:sym typeface="Wingdings" panose="05000000000000000000" pitchFamily="2" charset="2"/>
              </a:rPr>
              <a:t>Fixed length vector with word counts</a:t>
            </a:r>
          </a:p>
          <a:p>
            <a:pPr>
              <a:buFont typeface="Wingdings" panose="05000000000000000000" pitchFamily="2" charset="2"/>
              <a:buChar char="è"/>
            </a:pPr>
            <a:r>
              <a:rPr lang="en-US" dirty="0">
                <a:sym typeface="Wingdings" panose="05000000000000000000" pitchFamily="2" charset="2"/>
              </a:rPr>
              <a:t>Bag of words</a:t>
            </a:r>
          </a:p>
          <a:p>
            <a:pPr marL="50800" indent="0">
              <a:buNone/>
            </a:pP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6C8854F-246C-42D4-9BA4-EEA92EB05F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 modelling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6AC69B5-BBF5-4A65-A773-4AEFC1CB609A}"/>
              </a:ext>
            </a:extLst>
          </p:cNvPr>
          <p:cNvGrpSpPr/>
          <p:nvPr/>
        </p:nvGrpSpPr>
        <p:grpSpPr>
          <a:xfrm>
            <a:off x="7188739" y="4500596"/>
            <a:ext cx="4632752" cy="1581442"/>
            <a:chOff x="7188739" y="4500596"/>
            <a:chExt cx="4632752" cy="1581442"/>
          </a:xfrm>
        </p:grpSpPr>
        <p:sp>
          <p:nvSpPr>
            <p:cNvPr id="58" name="Rectangle: Rounded Corners 57">
              <a:extLst>
                <a:ext uri="{FF2B5EF4-FFF2-40B4-BE49-F238E27FC236}">
                  <a16:creationId xmlns:a16="http://schemas.microsoft.com/office/drawing/2014/main" id="{DEE9C307-D381-4CCD-945D-25783C84BCDC}"/>
                </a:ext>
              </a:extLst>
            </p:cNvPr>
            <p:cNvSpPr/>
            <p:nvPr/>
          </p:nvSpPr>
          <p:spPr>
            <a:xfrm rot="5400000">
              <a:off x="9273468" y="2415867"/>
              <a:ext cx="463294" cy="463275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/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FB7D67F0-0C0F-40A2-A066-B8769CDADD8E}"/>
                </a:ext>
              </a:extLst>
            </p:cNvPr>
            <p:cNvSpPr txBox="1"/>
            <p:nvPr/>
          </p:nvSpPr>
          <p:spPr>
            <a:xfrm>
              <a:off x="8867310" y="5681928"/>
              <a:ext cx="127470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Corbel" panose="020B0503020204020204" pitchFamily="34" charset="0"/>
                </a:rPr>
                <a:t>prediction</a:t>
              </a:r>
            </a:p>
          </p:txBody>
        </p:sp>
        <p:cxnSp>
          <p:nvCxnSpPr>
            <p:cNvPr id="106" name="Straight Arrow Connector 105">
              <a:extLst>
                <a:ext uri="{FF2B5EF4-FFF2-40B4-BE49-F238E27FC236}">
                  <a16:creationId xmlns:a16="http://schemas.microsoft.com/office/drawing/2014/main" id="{767C1931-E310-4190-8756-5AEA52F7C093}"/>
                </a:ext>
              </a:extLst>
            </p:cNvPr>
            <p:cNvCxnSpPr/>
            <p:nvPr/>
          </p:nvCxnSpPr>
          <p:spPr>
            <a:xfrm>
              <a:off x="9504665" y="5106925"/>
              <a:ext cx="0" cy="38752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1" name="Oval 60">
                  <a:extLst>
                    <a:ext uri="{FF2B5EF4-FFF2-40B4-BE49-F238E27FC236}">
                      <a16:creationId xmlns:a16="http://schemas.microsoft.com/office/drawing/2014/main" id="{E6FF2C4B-1CBC-4867-AE92-79F5FE5C0EAC}"/>
                    </a:ext>
                  </a:extLst>
                </p:cNvPr>
                <p:cNvSpPr/>
                <p:nvPr/>
              </p:nvSpPr>
              <p:spPr>
                <a:xfrm rot="5400000">
                  <a:off x="9742006" y="4554933"/>
                  <a:ext cx="354620" cy="354620"/>
                </a:xfrm>
                <a:prstGeom prst="ellipse">
                  <a:avLst/>
                </a:prstGeom>
                <a:solidFill>
                  <a:schemeClr val="accent6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a14:m>
                  <a:r>
                    <a:rPr lang="en-US" sz="16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>
            <p:sp>
              <p:nvSpPr>
                <p:cNvPr id="61" name="Oval 60">
                  <a:extLst>
                    <a:ext uri="{FF2B5EF4-FFF2-40B4-BE49-F238E27FC236}">
                      <a16:creationId xmlns:a16="http://schemas.microsoft.com/office/drawing/2014/main" id="{E6FF2C4B-1CBC-4867-AE92-79F5FE5C0EA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9742006" y="4554933"/>
                  <a:ext cx="354620" cy="354620"/>
                </a:xfrm>
                <a:prstGeom prst="ellipse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2" name="Oval 61">
                  <a:extLst>
                    <a:ext uri="{FF2B5EF4-FFF2-40B4-BE49-F238E27FC236}">
                      <a16:creationId xmlns:a16="http://schemas.microsoft.com/office/drawing/2014/main" id="{D2432E05-127A-434C-89FF-E80F446E730F}"/>
                    </a:ext>
                  </a:extLst>
                </p:cNvPr>
                <p:cNvSpPr/>
                <p:nvPr/>
              </p:nvSpPr>
              <p:spPr>
                <a:xfrm rot="5400000">
                  <a:off x="9327805" y="4554933"/>
                  <a:ext cx="354620" cy="35462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r>
                    <a:rPr lang="en-US" sz="16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>
            <p:sp>
              <p:nvSpPr>
                <p:cNvPr id="62" name="Oval 61">
                  <a:extLst>
                    <a:ext uri="{FF2B5EF4-FFF2-40B4-BE49-F238E27FC236}">
                      <a16:creationId xmlns:a16="http://schemas.microsoft.com/office/drawing/2014/main" id="{D2432E05-127A-434C-89FF-E80F446E730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9327805" y="4554933"/>
                  <a:ext cx="354620" cy="354620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8" name="Oval 77">
                  <a:extLst>
                    <a:ext uri="{FF2B5EF4-FFF2-40B4-BE49-F238E27FC236}">
                      <a16:creationId xmlns:a16="http://schemas.microsoft.com/office/drawing/2014/main" id="{4095B928-6111-467E-ACD2-5597010D8C8D}"/>
                    </a:ext>
                  </a:extLst>
                </p:cNvPr>
                <p:cNvSpPr/>
                <p:nvPr/>
              </p:nvSpPr>
              <p:spPr>
                <a:xfrm rot="5400000">
                  <a:off x="8913604" y="4554933"/>
                  <a:ext cx="354620" cy="354620"/>
                </a:xfrm>
                <a:prstGeom prst="ellipse">
                  <a:avLst/>
                </a:prstGeom>
                <a:solidFill>
                  <a:schemeClr val="accent6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a14:m>
                  <a:r>
                    <a:rPr lang="en-US" sz="16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>
            <p:sp>
              <p:nvSpPr>
                <p:cNvPr id="78" name="Oval 77">
                  <a:extLst>
                    <a:ext uri="{FF2B5EF4-FFF2-40B4-BE49-F238E27FC236}">
                      <a16:creationId xmlns:a16="http://schemas.microsoft.com/office/drawing/2014/main" id="{4095B928-6111-467E-ACD2-5597010D8C8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8913604" y="4554933"/>
                  <a:ext cx="354620" cy="354620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0" name="Oval 79">
                  <a:extLst>
                    <a:ext uri="{FF2B5EF4-FFF2-40B4-BE49-F238E27FC236}">
                      <a16:creationId xmlns:a16="http://schemas.microsoft.com/office/drawing/2014/main" id="{99835BD7-4BBF-40B7-9DEE-BCFC44EE7814}"/>
                    </a:ext>
                  </a:extLst>
                </p:cNvPr>
                <p:cNvSpPr/>
                <p:nvPr/>
              </p:nvSpPr>
              <p:spPr>
                <a:xfrm rot="5400000">
                  <a:off x="8085202" y="4554933"/>
                  <a:ext cx="354620" cy="35462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r>
                    <a:rPr lang="en-US" sz="16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>
            <p:sp>
              <p:nvSpPr>
                <p:cNvPr id="80" name="Oval 79">
                  <a:extLst>
                    <a:ext uri="{FF2B5EF4-FFF2-40B4-BE49-F238E27FC236}">
                      <a16:creationId xmlns:a16="http://schemas.microsoft.com/office/drawing/2014/main" id="{99835BD7-4BBF-40B7-9DEE-BCFC44EE781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8085202" y="4554933"/>
                  <a:ext cx="354620" cy="354620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6" name="Oval 65">
                  <a:extLst>
                    <a:ext uri="{FF2B5EF4-FFF2-40B4-BE49-F238E27FC236}">
                      <a16:creationId xmlns:a16="http://schemas.microsoft.com/office/drawing/2014/main" id="{B29B33A2-B308-4FD8-8B03-73273AC665A5}"/>
                    </a:ext>
                  </a:extLst>
                </p:cNvPr>
                <p:cNvSpPr/>
                <p:nvPr/>
              </p:nvSpPr>
              <p:spPr>
                <a:xfrm rot="5400000">
                  <a:off x="7671001" y="4554933"/>
                  <a:ext cx="354620" cy="354620"/>
                </a:xfrm>
                <a:prstGeom prst="ellipse">
                  <a:avLst/>
                </a:prstGeom>
                <a:solidFill>
                  <a:schemeClr val="accent6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a14:m>
                  <a:r>
                    <a:rPr lang="en-US" sz="16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>
            <p:sp>
              <p:nvSpPr>
                <p:cNvPr id="66" name="Oval 65">
                  <a:extLst>
                    <a:ext uri="{FF2B5EF4-FFF2-40B4-BE49-F238E27FC236}">
                      <a16:creationId xmlns:a16="http://schemas.microsoft.com/office/drawing/2014/main" id="{B29B33A2-B308-4FD8-8B03-73273AC665A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7671001" y="4554933"/>
                  <a:ext cx="354620" cy="354620"/>
                </a:xfrm>
                <a:prstGeom prst="ellipse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7" name="Oval 66">
                  <a:extLst>
                    <a:ext uri="{FF2B5EF4-FFF2-40B4-BE49-F238E27FC236}">
                      <a16:creationId xmlns:a16="http://schemas.microsoft.com/office/drawing/2014/main" id="{68FFAE63-ABF1-4BA6-A0D3-2FEFEF67302B}"/>
                    </a:ext>
                  </a:extLst>
                </p:cNvPr>
                <p:cNvSpPr/>
                <p:nvPr/>
              </p:nvSpPr>
              <p:spPr>
                <a:xfrm rot="5400000">
                  <a:off x="7256800" y="4554933"/>
                  <a:ext cx="354620" cy="354620"/>
                </a:xfrm>
                <a:prstGeom prst="ellipse">
                  <a:avLst/>
                </a:prstGeom>
                <a:solidFill>
                  <a:srgbClr val="00B0F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r>
                    <a:rPr lang="en-US" sz="16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>
            <p:sp>
              <p:nvSpPr>
                <p:cNvPr id="67" name="Oval 66">
                  <a:extLst>
                    <a:ext uri="{FF2B5EF4-FFF2-40B4-BE49-F238E27FC236}">
                      <a16:creationId xmlns:a16="http://schemas.microsoft.com/office/drawing/2014/main" id="{68FFAE63-ABF1-4BA6-A0D3-2FEFEF67302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7256800" y="4554933"/>
                  <a:ext cx="354620" cy="354620"/>
                </a:xfrm>
                <a:prstGeom prst="ellipse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8" name="Oval 67">
                  <a:extLst>
                    <a:ext uri="{FF2B5EF4-FFF2-40B4-BE49-F238E27FC236}">
                      <a16:creationId xmlns:a16="http://schemas.microsoft.com/office/drawing/2014/main" id="{69861621-4980-492F-9D7B-135547492CA2}"/>
                    </a:ext>
                  </a:extLst>
                </p:cNvPr>
                <p:cNvSpPr/>
                <p:nvPr/>
              </p:nvSpPr>
              <p:spPr>
                <a:xfrm rot="5400000">
                  <a:off x="10570408" y="4554933"/>
                  <a:ext cx="354620" cy="354620"/>
                </a:xfrm>
                <a:prstGeom prst="ellipse">
                  <a:avLst/>
                </a:prstGeom>
                <a:solidFill>
                  <a:schemeClr val="accent6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a14:m>
                  <a:r>
                    <a:rPr lang="en-US" sz="16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>
            <p:sp>
              <p:nvSpPr>
                <p:cNvPr id="68" name="Oval 67">
                  <a:extLst>
                    <a:ext uri="{FF2B5EF4-FFF2-40B4-BE49-F238E27FC236}">
                      <a16:creationId xmlns:a16="http://schemas.microsoft.com/office/drawing/2014/main" id="{69861621-4980-492F-9D7B-135547492CA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10570408" y="4554933"/>
                  <a:ext cx="354620" cy="354620"/>
                </a:xfrm>
                <a:prstGeom prst="ellipse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9" name="Oval 68">
                  <a:extLst>
                    <a:ext uri="{FF2B5EF4-FFF2-40B4-BE49-F238E27FC236}">
                      <a16:creationId xmlns:a16="http://schemas.microsoft.com/office/drawing/2014/main" id="{6A03F5D2-03DC-486D-9375-CB45BEC00E54}"/>
                    </a:ext>
                  </a:extLst>
                </p:cNvPr>
                <p:cNvSpPr/>
                <p:nvPr/>
              </p:nvSpPr>
              <p:spPr>
                <a:xfrm rot="5400000">
                  <a:off x="10984609" y="4554933"/>
                  <a:ext cx="354620" cy="354620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r>
                    <a:rPr lang="en-US" sz="16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>
            <p:sp>
              <p:nvSpPr>
                <p:cNvPr id="69" name="Oval 68">
                  <a:extLst>
                    <a:ext uri="{FF2B5EF4-FFF2-40B4-BE49-F238E27FC236}">
                      <a16:creationId xmlns:a16="http://schemas.microsoft.com/office/drawing/2014/main" id="{6A03F5D2-03DC-486D-9375-CB45BEC00E5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10984609" y="4554933"/>
                  <a:ext cx="354620" cy="354620"/>
                </a:xfrm>
                <a:prstGeom prst="ellipse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0" name="Oval 69">
                  <a:extLst>
                    <a:ext uri="{FF2B5EF4-FFF2-40B4-BE49-F238E27FC236}">
                      <a16:creationId xmlns:a16="http://schemas.microsoft.com/office/drawing/2014/main" id="{F18C3535-916A-4BE4-ABAB-2283CD33BF1F}"/>
                    </a:ext>
                  </a:extLst>
                </p:cNvPr>
                <p:cNvSpPr/>
                <p:nvPr/>
              </p:nvSpPr>
              <p:spPr>
                <a:xfrm rot="5400000">
                  <a:off x="11398811" y="4554933"/>
                  <a:ext cx="354620" cy="354620"/>
                </a:xfrm>
                <a:prstGeom prst="ellipse">
                  <a:avLst/>
                </a:prstGeom>
                <a:solidFill>
                  <a:srgbClr val="FFC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r>
                    <a:rPr lang="en-US" sz="16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>
            <p:sp>
              <p:nvSpPr>
                <p:cNvPr id="70" name="Oval 69">
                  <a:extLst>
                    <a:ext uri="{FF2B5EF4-FFF2-40B4-BE49-F238E27FC236}">
                      <a16:creationId xmlns:a16="http://schemas.microsoft.com/office/drawing/2014/main" id="{F18C3535-916A-4BE4-ABAB-2283CD33BF1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11398811" y="4554933"/>
                  <a:ext cx="354620" cy="354620"/>
                </a:xfrm>
                <a:prstGeom prst="ellipse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15C5C6A-B6F1-4EAE-BE3D-3618D5D96CF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32172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F6BAF5-EEE4-4E30-A7B6-466ABE041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 modelling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4EC852-5E5A-493D-A25E-E35BA0B924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0800" indent="0">
              <a:buNone/>
            </a:pPr>
            <a:r>
              <a:rPr lang="en-US" b="1" dirty="0"/>
              <a:t>Problem</a:t>
            </a:r>
            <a:r>
              <a:rPr lang="en-US" dirty="0"/>
              <a:t>: counts don’t preserve order</a:t>
            </a:r>
          </a:p>
          <a:p>
            <a:pPr marL="50800" indent="0">
              <a:buNone/>
            </a:pPr>
            <a:endParaRPr lang="en-US" dirty="0"/>
          </a:p>
          <a:p>
            <a:pPr marL="50800" indent="0" algn="ctr">
              <a:buNone/>
            </a:pPr>
            <a:r>
              <a:rPr lang="en-US" dirty="0">
                <a:solidFill>
                  <a:schemeClr val="tx1"/>
                </a:solidFill>
              </a:rPr>
              <a:t>The food was good, not bad at all</a:t>
            </a:r>
          </a:p>
          <a:p>
            <a:pPr marL="50800" indent="0" algn="ctr"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50800" indent="0" algn="ctr">
              <a:buNone/>
            </a:pPr>
            <a:r>
              <a:rPr lang="en-US" dirty="0">
                <a:solidFill>
                  <a:schemeClr val="tx1"/>
                </a:solidFill>
              </a:rPr>
              <a:t>The food was bad, not good at all</a:t>
            </a:r>
          </a:p>
          <a:p>
            <a:pPr marL="50800" indent="0">
              <a:buNone/>
            </a:pPr>
            <a:endParaRPr lang="en-US" dirty="0"/>
          </a:p>
          <a:p>
            <a:pPr>
              <a:buFont typeface="Wingdings" panose="05000000000000000000" pitchFamily="2" charset="2"/>
              <a:buChar char="è"/>
            </a:pPr>
            <a:r>
              <a:rPr lang="en-US" dirty="0">
                <a:sym typeface="Wingdings" panose="05000000000000000000" pitchFamily="2" charset="2"/>
              </a:rPr>
              <a:t>Same bag of words encoding</a:t>
            </a:r>
          </a:p>
          <a:p>
            <a:pPr>
              <a:buFont typeface="Wingdings" panose="05000000000000000000" pitchFamily="2" charset="2"/>
              <a:buChar char="è"/>
            </a:pPr>
            <a:r>
              <a:rPr lang="en-US" dirty="0">
                <a:sym typeface="Wingdings" panose="05000000000000000000" pitchFamily="2" charset="2"/>
              </a:rPr>
              <a:t>Very different meaning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DB0DAB-EFAD-4191-9799-8848A7FB301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40142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973C4B5-CFA1-4C03-9D0B-1955B244FE14}"/>
              </a:ext>
            </a:extLst>
          </p:cNvPr>
          <p:cNvSpPr/>
          <p:nvPr/>
        </p:nvSpPr>
        <p:spPr>
          <a:xfrm>
            <a:off x="8140823" y="3009530"/>
            <a:ext cx="790114" cy="41947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6A456D3-1FD3-4E01-BD89-8B412C7E0862}"/>
              </a:ext>
            </a:extLst>
          </p:cNvPr>
          <p:cNvSpPr/>
          <p:nvPr/>
        </p:nvSpPr>
        <p:spPr>
          <a:xfrm>
            <a:off x="3336587" y="3009530"/>
            <a:ext cx="4804236" cy="41947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A890D18-5B7A-4A4F-B9C5-B986CE821CE9}"/>
              </a:ext>
            </a:extLst>
          </p:cNvPr>
          <p:cNvSpPr txBox="1"/>
          <p:nvPr/>
        </p:nvSpPr>
        <p:spPr>
          <a:xfrm>
            <a:off x="4984103" y="3429000"/>
            <a:ext cx="15092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1"/>
                </a:solidFill>
                <a:latin typeface="Corbel" panose="020B0503020204020204" pitchFamily="34" charset="0"/>
              </a:rPr>
              <a:t>Given these words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F2F5D96-BB13-4E7F-8926-B036CAA52671}"/>
              </a:ext>
            </a:extLst>
          </p:cNvPr>
          <p:cNvSpPr txBox="1"/>
          <p:nvPr/>
        </p:nvSpPr>
        <p:spPr>
          <a:xfrm>
            <a:off x="7797112" y="3429000"/>
            <a:ext cx="14775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3"/>
                </a:solidFill>
                <a:latin typeface="Corbel" panose="020B0503020204020204" pitchFamily="34" charset="0"/>
              </a:rPr>
              <a:t>Predict the next word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12D7076-4BB7-427E-BFB5-7F6AFF4C97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199" y="1841787"/>
            <a:ext cx="10515599" cy="4274256"/>
          </a:xfrm>
        </p:spPr>
        <p:txBody>
          <a:bodyPr/>
          <a:lstStyle/>
          <a:p>
            <a:pPr marL="50800" indent="0">
              <a:buNone/>
            </a:pPr>
            <a:r>
              <a:rPr lang="en-US" b="1" dirty="0"/>
              <a:t>Idea</a:t>
            </a:r>
            <a:r>
              <a:rPr lang="en-US" dirty="0"/>
              <a:t>: use a really big fixed window</a:t>
            </a:r>
          </a:p>
          <a:p>
            <a:pPr marL="50800" indent="0">
              <a:buNone/>
            </a:pPr>
            <a:endParaRPr lang="en-US" dirty="0"/>
          </a:p>
          <a:p>
            <a:pPr marL="50800" indent="0" algn="ctr">
              <a:buNone/>
            </a:pPr>
            <a:r>
              <a:rPr lang="en-US" dirty="0"/>
              <a:t>This morning I took my dog for a walk</a:t>
            </a:r>
          </a:p>
          <a:p>
            <a:pPr marL="50800" indent="0" algn="ctr">
              <a:buNone/>
            </a:pPr>
            <a:endParaRPr lang="en-US" dirty="0"/>
          </a:p>
          <a:p>
            <a:pPr marL="50800" indent="0">
              <a:buNone/>
            </a:pPr>
            <a:endParaRPr lang="en-US" dirty="0"/>
          </a:p>
          <a:p>
            <a:pPr marL="50800" indent="0">
              <a:buNone/>
            </a:pP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6C8854F-246C-42D4-9BA4-EEA92EB05F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 modelling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FB7D67F0-0C0F-40A2-A066-B8769CDADD8E}"/>
              </a:ext>
            </a:extLst>
          </p:cNvPr>
          <p:cNvSpPr txBox="1"/>
          <p:nvPr/>
        </p:nvSpPr>
        <p:spPr>
          <a:xfrm>
            <a:off x="5503856" y="6258476"/>
            <a:ext cx="12747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orbel" panose="020B0503020204020204" pitchFamily="34" charset="0"/>
              </a:rPr>
              <a:t>prediction</a:t>
            </a:r>
          </a:p>
        </p:txBody>
      </p: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767C1931-E310-4190-8756-5AEA52F7C093}"/>
              </a:ext>
            </a:extLst>
          </p:cNvPr>
          <p:cNvCxnSpPr/>
          <p:nvPr/>
        </p:nvCxnSpPr>
        <p:spPr>
          <a:xfrm>
            <a:off x="6141211" y="5683473"/>
            <a:ext cx="0" cy="38752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8E50827D-57D6-4C98-B197-06A487BA9D30}"/>
              </a:ext>
            </a:extLst>
          </p:cNvPr>
          <p:cNvGrpSpPr/>
          <p:nvPr/>
        </p:nvGrpSpPr>
        <p:grpSpPr>
          <a:xfrm>
            <a:off x="2394622" y="4699859"/>
            <a:ext cx="7402753" cy="891403"/>
            <a:chOff x="2394622" y="4699859"/>
            <a:chExt cx="7402753" cy="891403"/>
          </a:xfrm>
        </p:grpSpPr>
        <p:sp>
          <p:nvSpPr>
            <p:cNvPr id="58" name="Rectangle: Rounded Corners 57">
              <a:extLst>
                <a:ext uri="{FF2B5EF4-FFF2-40B4-BE49-F238E27FC236}">
                  <a16:creationId xmlns:a16="http://schemas.microsoft.com/office/drawing/2014/main" id="{DEE9C307-D381-4CCD-945D-25783C84BCDC}"/>
                </a:ext>
              </a:extLst>
            </p:cNvPr>
            <p:cNvSpPr/>
            <p:nvPr/>
          </p:nvSpPr>
          <p:spPr>
            <a:xfrm rot="5400000">
              <a:off x="5864352" y="1244129"/>
              <a:ext cx="463294" cy="7402753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Oval 59">
                  <a:extLst>
                    <a:ext uri="{FF2B5EF4-FFF2-40B4-BE49-F238E27FC236}">
                      <a16:creationId xmlns:a16="http://schemas.microsoft.com/office/drawing/2014/main" id="{C7729A64-C245-4D00-B24F-4C50234233F5}"/>
                    </a:ext>
                  </a:extLst>
                </p:cNvPr>
                <p:cNvSpPr/>
                <p:nvPr/>
              </p:nvSpPr>
              <p:spPr>
                <a:xfrm rot="5400000">
                  <a:off x="4538314" y="4768196"/>
                  <a:ext cx="354620" cy="354620"/>
                </a:xfrm>
                <a:prstGeom prst="ellipse">
                  <a:avLst/>
                </a:prstGeom>
                <a:solidFill>
                  <a:schemeClr val="bg2">
                    <a:lumMod val="25000"/>
                    <a:lumOff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a14:m>
                  <a:r>
                    <a:rPr lang="en-US" sz="16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60" name="Oval 59">
                  <a:extLst>
                    <a:ext uri="{FF2B5EF4-FFF2-40B4-BE49-F238E27FC236}">
                      <a16:creationId xmlns:a16="http://schemas.microsoft.com/office/drawing/2014/main" id="{C7729A64-C245-4D00-B24F-4C50234233F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4538314" y="4768196"/>
                  <a:ext cx="354620" cy="354620"/>
                </a:xfrm>
                <a:prstGeom prst="ellipse">
                  <a:avLst/>
                </a:prstGeom>
                <a:blipFill>
                  <a:blip r:embed="rId23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Oval 60">
                  <a:extLst>
                    <a:ext uri="{FF2B5EF4-FFF2-40B4-BE49-F238E27FC236}">
                      <a16:creationId xmlns:a16="http://schemas.microsoft.com/office/drawing/2014/main" id="{E6FF2C4B-1CBC-4867-AE92-79F5FE5C0EAC}"/>
                    </a:ext>
                  </a:extLst>
                </p:cNvPr>
                <p:cNvSpPr/>
                <p:nvPr/>
              </p:nvSpPr>
              <p:spPr>
                <a:xfrm rot="5400000">
                  <a:off x="4122221" y="4768196"/>
                  <a:ext cx="354620" cy="354620"/>
                </a:xfrm>
                <a:prstGeom prst="ellipse">
                  <a:avLst/>
                </a:prstGeom>
                <a:solidFill>
                  <a:schemeClr val="bg2">
                    <a:lumMod val="25000"/>
                    <a:lumOff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r>
                    <a:rPr lang="en-US" sz="16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61" name="Oval 60">
                  <a:extLst>
                    <a:ext uri="{FF2B5EF4-FFF2-40B4-BE49-F238E27FC236}">
                      <a16:creationId xmlns:a16="http://schemas.microsoft.com/office/drawing/2014/main" id="{E6FF2C4B-1CBC-4867-AE92-79F5FE5C0EA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4122221" y="4768196"/>
                  <a:ext cx="354620" cy="354620"/>
                </a:xfrm>
                <a:prstGeom prst="ellipse">
                  <a:avLst/>
                </a:prstGeom>
                <a:blipFill>
                  <a:blip r:embed="rId24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Oval 61">
                  <a:extLst>
                    <a:ext uri="{FF2B5EF4-FFF2-40B4-BE49-F238E27FC236}">
                      <a16:creationId xmlns:a16="http://schemas.microsoft.com/office/drawing/2014/main" id="{D2432E05-127A-434C-89FF-E80F446E730F}"/>
                    </a:ext>
                  </a:extLst>
                </p:cNvPr>
                <p:cNvSpPr/>
                <p:nvPr/>
              </p:nvSpPr>
              <p:spPr>
                <a:xfrm rot="5400000">
                  <a:off x="3706128" y="4768196"/>
                  <a:ext cx="354620" cy="354620"/>
                </a:xfrm>
                <a:prstGeom prst="ellipse">
                  <a:avLst/>
                </a:prstGeom>
                <a:solidFill>
                  <a:schemeClr val="bg2">
                    <a:lumMod val="25000"/>
                    <a:lumOff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a14:m>
                  <a:r>
                    <a:rPr lang="en-US" sz="16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62" name="Oval 61">
                  <a:extLst>
                    <a:ext uri="{FF2B5EF4-FFF2-40B4-BE49-F238E27FC236}">
                      <a16:creationId xmlns:a16="http://schemas.microsoft.com/office/drawing/2014/main" id="{D2432E05-127A-434C-89FF-E80F446E730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3706128" y="4768196"/>
                  <a:ext cx="354620" cy="354620"/>
                </a:xfrm>
                <a:prstGeom prst="ellipse">
                  <a:avLst/>
                </a:prstGeom>
                <a:blipFill>
                  <a:blip r:embed="rId25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Oval 77">
                  <a:extLst>
                    <a:ext uri="{FF2B5EF4-FFF2-40B4-BE49-F238E27FC236}">
                      <a16:creationId xmlns:a16="http://schemas.microsoft.com/office/drawing/2014/main" id="{4095B928-6111-467E-ACD2-5597010D8C8D}"/>
                    </a:ext>
                  </a:extLst>
                </p:cNvPr>
                <p:cNvSpPr/>
                <p:nvPr/>
              </p:nvSpPr>
              <p:spPr>
                <a:xfrm rot="5400000">
                  <a:off x="3290035" y="4768196"/>
                  <a:ext cx="354620" cy="354620"/>
                </a:xfrm>
                <a:prstGeom prst="ellipse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r>
                    <a:rPr lang="en-US" sz="16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78" name="Oval 77">
                  <a:extLst>
                    <a:ext uri="{FF2B5EF4-FFF2-40B4-BE49-F238E27FC236}">
                      <a16:creationId xmlns:a16="http://schemas.microsoft.com/office/drawing/2014/main" id="{4095B928-6111-467E-ACD2-5597010D8C8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3290035" y="4768196"/>
                  <a:ext cx="354620" cy="354620"/>
                </a:xfrm>
                <a:prstGeom prst="ellipse">
                  <a:avLst/>
                </a:prstGeom>
                <a:blipFill>
                  <a:blip r:embed="rId26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Oval 78">
                  <a:extLst>
                    <a:ext uri="{FF2B5EF4-FFF2-40B4-BE49-F238E27FC236}">
                      <a16:creationId xmlns:a16="http://schemas.microsoft.com/office/drawing/2014/main" id="{DAFAD743-B55C-4543-BBCA-7D03DAA2E64C}"/>
                    </a:ext>
                  </a:extLst>
                </p:cNvPr>
                <p:cNvSpPr/>
                <p:nvPr/>
              </p:nvSpPr>
              <p:spPr>
                <a:xfrm rot="5400000">
                  <a:off x="2873942" y="4768196"/>
                  <a:ext cx="354620" cy="354620"/>
                </a:xfrm>
                <a:prstGeom prst="ellipse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a14:m>
                  <a:r>
                    <a:rPr lang="en-US" sz="16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79" name="Oval 78">
                  <a:extLst>
                    <a:ext uri="{FF2B5EF4-FFF2-40B4-BE49-F238E27FC236}">
                      <a16:creationId xmlns:a16="http://schemas.microsoft.com/office/drawing/2014/main" id="{DAFAD743-B55C-4543-BBCA-7D03DAA2E64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2873942" y="4768196"/>
                  <a:ext cx="354620" cy="354620"/>
                </a:xfrm>
                <a:prstGeom prst="ellipse">
                  <a:avLst/>
                </a:prstGeom>
                <a:blipFill>
                  <a:blip r:embed="rId27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Oval 79">
                  <a:extLst>
                    <a:ext uri="{FF2B5EF4-FFF2-40B4-BE49-F238E27FC236}">
                      <a16:creationId xmlns:a16="http://schemas.microsoft.com/office/drawing/2014/main" id="{99835BD7-4BBF-40B7-9DEE-BCFC44EE7814}"/>
                    </a:ext>
                  </a:extLst>
                </p:cNvPr>
                <p:cNvSpPr/>
                <p:nvPr/>
              </p:nvSpPr>
              <p:spPr>
                <a:xfrm rot="5400000">
                  <a:off x="2457851" y="4768196"/>
                  <a:ext cx="354620" cy="354620"/>
                </a:xfrm>
                <a:prstGeom prst="ellipse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r>
                    <a:rPr lang="en-US" sz="16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80" name="Oval 79">
                  <a:extLst>
                    <a:ext uri="{FF2B5EF4-FFF2-40B4-BE49-F238E27FC236}">
                      <a16:creationId xmlns:a16="http://schemas.microsoft.com/office/drawing/2014/main" id="{99835BD7-4BBF-40B7-9DEE-BCFC44EE781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2457851" y="4768196"/>
                  <a:ext cx="354620" cy="354620"/>
                </a:xfrm>
                <a:prstGeom prst="ellipse">
                  <a:avLst/>
                </a:prstGeom>
                <a:blipFill>
                  <a:blip r:embed="rId28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93D8C1A-53CE-48ED-9DC9-0EB7A074965A}"/>
                </a:ext>
              </a:extLst>
            </p:cNvPr>
            <p:cNvSpPr txBox="1"/>
            <p:nvPr/>
          </p:nvSpPr>
          <p:spPr>
            <a:xfrm>
              <a:off x="2764155" y="5191152"/>
              <a:ext cx="57419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2"/>
                  </a:solidFill>
                  <a:latin typeface="Corbel" panose="020B0503020204020204" pitchFamily="34" charset="0"/>
                </a:rPr>
                <a:t>this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4B01AE67-5B1F-41DC-8947-65B7228B7E81}"/>
                </a:ext>
              </a:extLst>
            </p:cNvPr>
            <p:cNvSpPr txBox="1"/>
            <p:nvPr/>
          </p:nvSpPr>
          <p:spPr>
            <a:xfrm>
              <a:off x="3756755" y="5191152"/>
              <a:ext cx="108555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Corbel" panose="020B0503020204020204" pitchFamily="34" charset="0"/>
                </a:rPr>
                <a:t>morning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Oval 63">
                  <a:extLst>
                    <a:ext uri="{FF2B5EF4-FFF2-40B4-BE49-F238E27FC236}">
                      <a16:creationId xmlns:a16="http://schemas.microsoft.com/office/drawing/2014/main" id="{4FD2577B-C553-4D44-9FB4-CEE2990DDEF3}"/>
                    </a:ext>
                  </a:extLst>
                </p:cNvPr>
                <p:cNvSpPr/>
                <p:nvPr/>
              </p:nvSpPr>
              <p:spPr>
                <a:xfrm rot="5400000">
                  <a:off x="7034870" y="4774263"/>
                  <a:ext cx="354620" cy="354620"/>
                </a:xfrm>
                <a:prstGeom prst="ellips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a14:m>
                  <a:r>
                    <a:rPr lang="en-US" sz="16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64" name="Oval 63">
                  <a:extLst>
                    <a:ext uri="{FF2B5EF4-FFF2-40B4-BE49-F238E27FC236}">
                      <a16:creationId xmlns:a16="http://schemas.microsoft.com/office/drawing/2014/main" id="{4FD2577B-C553-4D44-9FB4-CEE2990DDEF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7034870" y="4774263"/>
                  <a:ext cx="354620" cy="354620"/>
                </a:xfrm>
                <a:prstGeom prst="ellipse">
                  <a:avLst/>
                </a:prstGeom>
                <a:blipFill>
                  <a:blip r:embed="rId29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Oval 64">
                  <a:extLst>
                    <a:ext uri="{FF2B5EF4-FFF2-40B4-BE49-F238E27FC236}">
                      <a16:creationId xmlns:a16="http://schemas.microsoft.com/office/drawing/2014/main" id="{F468C069-BD26-4196-BA7E-0973A8DFC054}"/>
                    </a:ext>
                  </a:extLst>
                </p:cNvPr>
                <p:cNvSpPr/>
                <p:nvPr/>
              </p:nvSpPr>
              <p:spPr>
                <a:xfrm rot="5400000">
                  <a:off x="6618777" y="4774263"/>
                  <a:ext cx="354620" cy="354620"/>
                </a:xfrm>
                <a:prstGeom prst="ellips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r>
                    <a:rPr lang="en-US" sz="16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65" name="Oval 64">
                  <a:extLst>
                    <a:ext uri="{FF2B5EF4-FFF2-40B4-BE49-F238E27FC236}">
                      <a16:creationId xmlns:a16="http://schemas.microsoft.com/office/drawing/2014/main" id="{F468C069-BD26-4196-BA7E-0973A8DFC05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6618777" y="4774263"/>
                  <a:ext cx="354620" cy="354620"/>
                </a:xfrm>
                <a:prstGeom prst="ellipse">
                  <a:avLst/>
                </a:prstGeom>
                <a:blipFill>
                  <a:blip r:embed="rId30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Oval 65">
                  <a:extLst>
                    <a:ext uri="{FF2B5EF4-FFF2-40B4-BE49-F238E27FC236}">
                      <a16:creationId xmlns:a16="http://schemas.microsoft.com/office/drawing/2014/main" id="{42C6510E-7394-4EDE-BE94-A591E5915D54}"/>
                    </a:ext>
                  </a:extLst>
                </p:cNvPr>
                <p:cNvSpPr/>
                <p:nvPr/>
              </p:nvSpPr>
              <p:spPr>
                <a:xfrm rot="5400000">
                  <a:off x="6202684" y="4774263"/>
                  <a:ext cx="354620" cy="354620"/>
                </a:xfrm>
                <a:prstGeom prst="ellips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a14:m>
                  <a:r>
                    <a:rPr lang="en-US" sz="16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66" name="Oval 65">
                  <a:extLst>
                    <a:ext uri="{FF2B5EF4-FFF2-40B4-BE49-F238E27FC236}">
                      <a16:creationId xmlns:a16="http://schemas.microsoft.com/office/drawing/2014/main" id="{42C6510E-7394-4EDE-BE94-A591E5915D5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6202684" y="4774263"/>
                  <a:ext cx="354620" cy="354620"/>
                </a:xfrm>
                <a:prstGeom prst="ellipse">
                  <a:avLst/>
                </a:prstGeom>
                <a:blipFill>
                  <a:blip r:embed="rId31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Oval 66">
                  <a:extLst>
                    <a:ext uri="{FF2B5EF4-FFF2-40B4-BE49-F238E27FC236}">
                      <a16:creationId xmlns:a16="http://schemas.microsoft.com/office/drawing/2014/main" id="{76BA7F21-060C-4509-9445-F28A60273D9E}"/>
                    </a:ext>
                  </a:extLst>
                </p:cNvPr>
                <p:cNvSpPr/>
                <p:nvPr/>
              </p:nvSpPr>
              <p:spPr>
                <a:xfrm rot="5400000">
                  <a:off x="5786591" y="4774263"/>
                  <a:ext cx="354620" cy="354620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r>
                    <a:rPr lang="en-US" sz="16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67" name="Oval 66">
                  <a:extLst>
                    <a:ext uri="{FF2B5EF4-FFF2-40B4-BE49-F238E27FC236}">
                      <a16:creationId xmlns:a16="http://schemas.microsoft.com/office/drawing/2014/main" id="{76BA7F21-060C-4509-9445-F28A60273D9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5786591" y="4774263"/>
                  <a:ext cx="354620" cy="354620"/>
                </a:xfrm>
                <a:prstGeom prst="ellipse">
                  <a:avLst/>
                </a:prstGeom>
                <a:blipFill>
                  <a:blip r:embed="rId32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Oval 67">
                  <a:extLst>
                    <a:ext uri="{FF2B5EF4-FFF2-40B4-BE49-F238E27FC236}">
                      <a16:creationId xmlns:a16="http://schemas.microsoft.com/office/drawing/2014/main" id="{00586E54-A882-46CB-9582-27A0E8961151}"/>
                    </a:ext>
                  </a:extLst>
                </p:cNvPr>
                <p:cNvSpPr/>
                <p:nvPr/>
              </p:nvSpPr>
              <p:spPr>
                <a:xfrm rot="5400000">
                  <a:off x="5370498" y="4774263"/>
                  <a:ext cx="354620" cy="354620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a14:m>
                  <a:r>
                    <a:rPr lang="en-US" sz="16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68" name="Oval 67">
                  <a:extLst>
                    <a:ext uri="{FF2B5EF4-FFF2-40B4-BE49-F238E27FC236}">
                      <a16:creationId xmlns:a16="http://schemas.microsoft.com/office/drawing/2014/main" id="{00586E54-A882-46CB-9582-27A0E896115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5370498" y="4774263"/>
                  <a:ext cx="354620" cy="354620"/>
                </a:xfrm>
                <a:prstGeom prst="ellipse">
                  <a:avLst/>
                </a:prstGeom>
                <a:blipFill>
                  <a:blip r:embed="rId33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Oval 68">
                  <a:extLst>
                    <a:ext uri="{FF2B5EF4-FFF2-40B4-BE49-F238E27FC236}">
                      <a16:creationId xmlns:a16="http://schemas.microsoft.com/office/drawing/2014/main" id="{644602C1-590D-4CB3-A384-D2B76305D1A6}"/>
                    </a:ext>
                  </a:extLst>
                </p:cNvPr>
                <p:cNvSpPr/>
                <p:nvPr/>
              </p:nvSpPr>
              <p:spPr>
                <a:xfrm rot="5400000">
                  <a:off x="4954407" y="4774263"/>
                  <a:ext cx="354620" cy="354620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r>
                    <a:rPr lang="en-US" sz="16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69" name="Oval 68">
                  <a:extLst>
                    <a:ext uri="{FF2B5EF4-FFF2-40B4-BE49-F238E27FC236}">
                      <a16:creationId xmlns:a16="http://schemas.microsoft.com/office/drawing/2014/main" id="{644602C1-590D-4CB3-A384-D2B76305D1A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4954407" y="4774263"/>
                  <a:ext cx="354620" cy="354620"/>
                </a:xfrm>
                <a:prstGeom prst="ellipse">
                  <a:avLst/>
                </a:prstGeom>
                <a:blipFill>
                  <a:blip r:embed="rId34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Oval 73">
                  <a:extLst>
                    <a:ext uri="{FF2B5EF4-FFF2-40B4-BE49-F238E27FC236}">
                      <a16:creationId xmlns:a16="http://schemas.microsoft.com/office/drawing/2014/main" id="{44719AC4-F79B-47F2-8975-23720D086293}"/>
                    </a:ext>
                  </a:extLst>
                </p:cNvPr>
                <p:cNvSpPr/>
                <p:nvPr/>
              </p:nvSpPr>
              <p:spPr>
                <a:xfrm rot="5400000">
                  <a:off x="8283147" y="4768197"/>
                  <a:ext cx="354620" cy="354620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r>
                    <a:rPr lang="en-US" sz="16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74" name="Oval 73">
                  <a:extLst>
                    <a:ext uri="{FF2B5EF4-FFF2-40B4-BE49-F238E27FC236}">
                      <a16:creationId xmlns:a16="http://schemas.microsoft.com/office/drawing/2014/main" id="{44719AC4-F79B-47F2-8975-23720D08629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8283147" y="4768197"/>
                  <a:ext cx="354620" cy="354620"/>
                </a:xfrm>
                <a:prstGeom prst="ellipse">
                  <a:avLst/>
                </a:prstGeom>
                <a:blipFill>
                  <a:blip r:embed="rId35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Oval 74">
                  <a:extLst>
                    <a:ext uri="{FF2B5EF4-FFF2-40B4-BE49-F238E27FC236}">
                      <a16:creationId xmlns:a16="http://schemas.microsoft.com/office/drawing/2014/main" id="{EFB518DB-92FF-4B97-BAD2-32920C57A20E}"/>
                    </a:ext>
                  </a:extLst>
                </p:cNvPr>
                <p:cNvSpPr/>
                <p:nvPr/>
              </p:nvSpPr>
              <p:spPr>
                <a:xfrm rot="5400000">
                  <a:off x="7867054" y="4768197"/>
                  <a:ext cx="354620" cy="354620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a14:m>
                  <a:r>
                    <a:rPr lang="en-US" sz="16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75" name="Oval 74">
                  <a:extLst>
                    <a:ext uri="{FF2B5EF4-FFF2-40B4-BE49-F238E27FC236}">
                      <a16:creationId xmlns:a16="http://schemas.microsoft.com/office/drawing/2014/main" id="{EFB518DB-92FF-4B97-BAD2-32920C57A20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7867054" y="4768197"/>
                  <a:ext cx="354620" cy="354620"/>
                </a:xfrm>
                <a:prstGeom prst="ellipse">
                  <a:avLst/>
                </a:prstGeom>
                <a:blipFill>
                  <a:blip r:embed="rId36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Oval 75">
                  <a:extLst>
                    <a:ext uri="{FF2B5EF4-FFF2-40B4-BE49-F238E27FC236}">
                      <a16:creationId xmlns:a16="http://schemas.microsoft.com/office/drawing/2014/main" id="{251C14E7-E071-4BFC-B4E0-6014D8A79B9A}"/>
                    </a:ext>
                  </a:extLst>
                </p:cNvPr>
                <p:cNvSpPr/>
                <p:nvPr/>
              </p:nvSpPr>
              <p:spPr>
                <a:xfrm rot="5400000">
                  <a:off x="7450963" y="4768197"/>
                  <a:ext cx="354620" cy="354620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r>
                    <a:rPr lang="en-US" sz="16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76" name="Oval 75">
                  <a:extLst>
                    <a:ext uri="{FF2B5EF4-FFF2-40B4-BE49-F238E27FC236}">
                      <a16:creationId xmlns:a16="http://schemas.microsoft.com/office/drawing/2014/main" id="{251C14E7-E071-4BFC-B4E0-6014D8A79B9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7450963" y="4768197"/>
                  <a:ext cx="354620" cy="354620"/>
                </a:xfrm>
                <a:prstGeom prst="ellipse">
                  <a:avLst/>
                </a:prstGeom>
                <a:blipFill>
                  <a:blip r:embed="rId37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BE165933-EA02-4094-A12A-84638B764E36}"/>
                </a:ext>
              </a:extLst>
            </p:cNvPr>
            <p:cNvSpPr txBox="1"/>
            <p:nvPr/>
          </p:nvSpPr>
          <p:spPr>
            <a:xfrm>
              <a:off x="8919468" y="4699859"/>
              <a:ext cx="40908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1"/>
                  </a:solidFill>
                  <a:latin typeface="Corbel" panose="020B0503020204020204" pitchFamily="34" charset="0"/>
                </a:rPr>
                <a:t>…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7195BCFB-EC56-4683-851F-31EC21E93CE8}"/>
                </a:ext>
              </a:extLst>
            </p:cNvPr>
            <p:cNvSpPr txBox="1"/>
            <p:nvPr/>
          </p:nvSpPr>
          <p:spPr>
            <a:xfrm>
              <a:off x="5424216" y="5189288"/>
              <a:ext cx="24718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5"/>
                  </a:solidFill>
                  <a:latin typeface="Corbel" panose="020B0503020204020204" pitchFamily="34" charset="0"/>
                </a:rPr>
                <a:t>I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10B74892-8A16-4920-B34F-3AD9B536D576}"/>
                </a:ext>
              </a:extLst>
            </p:cNvPr>
            <p:cNvSpPr txBox="1"/>
            <p:nvPr/>
          </p:nvSpPr>
          <p:spPr>
            <a:xfrm>
              <a:off x="6449528" y="5187232"/>
              <a:ext cx="70030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3"/>
                  </a:solidFill>
                  <a:latin typeface="Corbel" panose="020B0503020204020204" pitchFamily="34" charset="0"/>
                </a:rPr>
                <a:t>took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84F376C0-746E-4E89-B606-926CFDC89E21}"/>
                </a:ext>
              </a:extLst>
            </p:cNvPr>
            <p:cNvSpPr txBox="1"/>
            <p:nvPr/>
          </p:nvSpPr>
          <p:spPr>
            <a:xfrm>
              <a:off x="7613398" y="5187232"/>
              <a:ext cx="86911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1"/>
                  </a:solidFill>
                  <a:latin typeface="Corbel" panose="020B0503020204020204" pitchFamily="34" charset="0"/>
                </a:rPr>
                <a:t>dog</a:t>
              </a:r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C30324F-E380-4954-A4B1-7E59E4E0787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51107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F6BAF5-EEE4-4E30-A7B6-466ABE041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 modelling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E54EC852-5E5A-493D-A25E-E35BA0B9245A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50800" indent="0">
                  <a:buNone/>
                </a:pPr>
                <a:r>
                  <a:rPr lang="en-US" b="1" dirty="0"/>
                  <a:t>Problem</a:t>
                </a:r>
                <a:r>
                  <a:rPr lang="en-US" dirty="0"/>
                  <a:t>: does not scale to large vocabularies and window sizes</a:t>
                </a:r>
              </a:p>
              <a:p>
                <a:pPr marL="50800" indent="0">
                  <a:buNone/>
                </a:pPr>
                <a:endParaRPr lang="en-US" dirty="0"/>
              </a:p>
              <a:p>
                <a:pPr marL="50800" indent="0">
                  <a:buNone/>
                </a:pPr>
                <a:endParaRPr lang="en-US" dirty="0"/>
              </a:p>
              <a:p>
                <a:pPr marL="50800" indent="0">
                  <a:buNone/>
                </a:pPr>
                <a:endParaRPr lang="en-US" dirty="0"/>
              </a:p>
              <a:p>
                <a:pPr marL="50800" indent="0">
                  <a:buNone/>
                </a:pPr>
                <a:r>
                  <a:rPr lang="en-US" dirty="0"/>
                  <a:t>Input dimensionality = window size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dirty="0"/>
                  <a:t> word encoding dimensionality</a:t>
                </a:r>
              </a:p>
              <a:p>
                <a:pPr marL="50800" indent="0">
                  <a:buNone/>
                </a:pPr>
                <a:endParaRPr lang="en-US" dirty="0"/>
              </a:p>
              <a:p>
                <a:pPr marL="50800" indent="0">
                  <a:buNone/>
                </a:pPr>
                <a:r>
                  <a:rPr lang="en-US" dirty="0"/>
                  <a:t>Dutch language: 400K words </a:t>
                </a:r>
                <a:r>
                  <a:rPr lang="en-US" dirty="0">
                    <a:sym typeface="Wingdings" panose="05000000000000000000" pitchFamily="2" charset="2"/>
                  </a:rPr>
                  <a:t> bit-wise encoding: 19</a:t>
                </a:r>
              </a:p>
              <a:p>
                <a:pPr marL="50800" indent="0">
                  <a:buNone/>
                </a:pPr>
                <a:r>
                  <a:rPr lang="en-US" dirty="0">
                    <a:sym typeface="Wingdings" panose="05000000000000000000" pitchFamily="2" charset="2"/>
                  </a:rPr>
                  <a:t>Window size: 100 words  almost a 2000 dimensional input</a:t>
                </a:r>
                <a:endParaRPr lang="en-US" dirty="0"/>
              </a:p>
              <a:p>
                <a:pPr marL="5080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E54EC852-5E5A-493D-A25E-E35BA0B9245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18"/>
                <a:stretch>
                  <a:fillRect l="-754" b="-19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DB0DAB-EFAD-4191-9799-8848A7FB301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16</a:t>
            </a:fld>
            <a:endParaRPr lang="nl-BE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BB036C0-476C-4A36-B516-9992940D57FB}"/>
              </a:ext>
            </a:extLst>
          </p:cNvPr>
          <p:cNvGrpSpPr/>
          <p:nvPr/>
        </p:nvGrpSpPr>
        <p:grpSpPr>
          <a:xfrm>
            <a:off x="2394622" y="2812693"/>
            <a:ext cx="7402753" cy="891403"/>
            <a:chOff x="2394622" y="4699859"/>
            <a:chExt cx="7402753" cy="891403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AEFBB78A-60C5-4900-94C5-53F6175980A6}"/>
                </a:ext>
              </a:extLst>
            </p:cNvPr>
            <p:cNvSpPr/>
            <p:nvPr/>
          </p:nvSpPr>
          <p:spPr>
            <a:xfrm rot="5400000">
              <a:off x="5864352" y="1244129"/>
              <a:ext cx="463294" cy="7402753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Oval 6">
                  <a:extLst>
                    <a:ext uri="{FF2B5EF4-FFF2-40B4-BE49-F238E27FC236}">
                      <a16:creationId xmlns:a16="http://schemas.microsoft.com/office/drawing/2014/main" id="{BE0DAB7B-B495-4260-99D0-6B81CA462E05}"/>
                    </a:ext>
                  </a:extLst>
                </p:cNvPr>
                <p:cNvSpPr/>
                <p:nvPr/>
              </p:nvSpPr>
              <p:spPr>
                <a:xfrm rot="5400000">
                  <a:off x="4538314" y="4768196"/>
                  <a:ext cx="354620" cy="354620"/>
                </a:xfrm>
                <a:prstGeom prst="ellipse">
                  <a:avLst/>
                </a:prstGeom>
                <a:solidFill>
                  <a:schemeClr val="bg2">
                    <a:lumMod val="25000"/>
                    <a:lumOff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a14:m>
                  <a:r>
                    <a:rPr lang="en-US" sz="16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7" name="Oval 6">
                  <a:extLst>
                    <a:ext uri="{FF2B5EF4-FFF2-40B4-BE49-F238E27FC236}">
                      <a16:creationId xmlns:a16="http://schemas.microsoft.com/office/drawing/2014/main" id="{BE0DAB7B-B495-4260-99D0-6B81CA462E0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4538314" y="4768196"/>
                  <a:ext cx="354620" cy="354620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C1D18CC2-3BF4-4DCF-95E6-B522CB415D4B}"/>
                    </a:ext>
                  </a:extLst>
                </p:cNvPr>
                <p:cNvSpPr/>
                <p:nvPr/>
              </p:nvSpPr>
              <p:spPr>
                <a:xfrm rot="5400000">
                  <a:off x="4122221" y="4768196"/>
                  <a:ext cx="354620" cy="354620"/>
                </a:xfrm>
                <a:prstGeom prst="ellipse">
                  <a:avLst/>
                </a:prstGeom>
                <a:solidFill>
                  <a:schemeClr val="bg2">
                    <a:lumMod val="25000"/>
                    <a:lumOff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r>
                    <a:rPr lang="en-US" sz="16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C1D18CC2-3BF4-4DCF-95E6-B522CB415D4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4122221" y="4768196"/>
                  <a:ext cx="354620" cy="354620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Oval 8">
                  <a:extLst>
                    <a:ext uri="{FF2B5EF4-FFF2-40B4-BE49-F238E27FC236}">
                      <a16:creationId xmlns:a16="http://schemas.microsoft.com/office/drawing/2014/main" id="{336A2A84-67C5-4A1C-B4F5-4DCD78412F8A}"/>
                    </a:ext>
                  </a:extLst>
                </p:cNvPr>
                <p:cNvSpPr/>
                <p:nvPr/>
              </p:nvSpPr>
              <p:spPr>
                <a:xfrm rot="5400000">
                  <a:off x="3706128" y="4768196"/>
                  <a:ext cx="354620" cy="354620"/>
                </a:xfrm>
                <a:prstGeom prst="ellipse">
                  <a:avLst/>
                </a:prstGeom>
                <a:solidFill>
                  <a:schemeClr val="bg2">
                    <a:lumMod val="25000"/>
                    <a:lumOff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a14:m>
                  <a:r>
                    <a:rPr lang="en-US" sz="16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9" name="Oval 8">
                  <a:extLst>
                    <a:ext uri="{FF2B5EF4-FFF2-40B4-BE49-F238E27FC236}">
                      <a16:creationId xmlns:a16="http://schemas.microsoft.com/office/drawing/2014/main" id="{336A2A84-67C5-4A1C-B4F5-4DCD78412F8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3706128" y="4768196"/>
                  <a:ext cx="354620" cy="354620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Oval 9">
                  <a:extLst>
                    <a:ext uri="{FF2B5EF4-FFF2-40B4-BE49-F238E27FC236}">
                      <a16:creationId xmlns:a16="http://schemas.microsoft.com/office/drawing/2014/main" id="{57F1BF9D-6ED0-48E2-BDA5-B072D87E98D5}"/>
                    </a:ext>
                  </a:extLst>
                </p:cNvPr>
                <p:cNvSpPr/>
                <p:nvPr/>
              </p:nvSpPr>
              <p:spPr>
                <a:xfrm rot="5400000">
                  <a:off x="3290035" y="4768196"/>
                  <a:ext cx="354620" cy="354620"/>
                </a:xfrm>
                <a:prstGeom prst="ellipse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r>
                    <a:rPr lang="en-US" sz="16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10" name="Oval 9">
                  <a:extLst>
                    <a:ext uri="{FF2B5EF4-FFF2-40B4-BE49-F238E27FC236}">
                      <a16:creationId xmlns:a16="http://schemas.microsoft.com/office/drawing/2014/main" id="{57F1BF9D-6ED0-48E2-BDA5-B072D87E98D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3290035" y="4768196"/>
                  <a:ext cx="354620" cy="354620"/>
                </a:xfrm>
                <a:prstGeom prst="ellipse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Oval 10">
                  <a:extLst>
                    <a:ext uri="{FF2B5EF4-FFF2-40B4-BE49-F238E27FC236}">
                      <a16:creationId xmlns:a16="http://schemas.microsoft.com/office/drawing/2014/main" id="{C722410A-219B-4BED-917F-3F56BD940E83}"/>
                    </a:ext>
                  </a:extLst>
                </p:cNvPr>
                <p:cNvSpPr/>
                <p:nvPr/>
              </p:nvSpPr>
              <p:spPr>
                <a:xfrm rot="5400000">
                  <a:off x="2873942" y="4768196"/>
                  <a:ext cx="354620" cy="354620"/>
                </a:xfrm>
                <a:prstGeom prst="ellipse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a14:m>
                  <a:r>
                    <a:rPr lang="en-US" sz="16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11" name="Oval 10">
                  <a:extLst>
                    <a:ext uri="{FF2B5EF4-FFF2-40B4-BE49-F238E27FC236}">
                      <a16:creationId xmlns:a16="http://schemas.microsoft.com/office/drawing/2014/main" id="{C722410A-219B-4BED-917F-3F56BD940E8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2873942" y="4768196"/>
                  <a:ext cx="354620" cy="354620"/>
                </a:xfrm>
                <a:prstGeom prst="ellipse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Oval 11">
                  <a:extLst>
                    <a:ext uri="{FF2B5EF4-FFF2-40B4-BE49-F238E27FC236}">
                      <a16:creationId xmlns:a16="http://schemas.microsoft.com/office/drawing/2014/main" id="{36F17B40-960A-42F5-8B12-7E758081631D}"/>
                    </a:ext>
                  </a:extLst>
                </p:cNvPr>
                <p:cNvSpPr/>
                <p:nvPr/>
              </p:nvSpPr>
              <p:spPr>
                <a:xfrm rot="5400000">
                  <a:off x="2457851" y="4768196"/>
                  <a:ext cx="354620" cy="354620"/>
                </a:xfrm>
                <a:prstGeom prst="ellipse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r>
                    <a:rPr lang="en-US" sz="16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12" name="Oval 11">
                  <a:extLst>
                    <a:ext uri="{FF2B5EF4-FFF2-40B4-BE49-F238E27FC236}">
                      <a16:creationId xmlns:a16="http://schemas.microsoft.com/office/drawing/2014/main" id="{36F17B40-960A-42F5-8B12-7E758081631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2457851" y="4768196"/>
                  <a:ext cx="354620" cy="354620"/>
                </a:xfrm>
                <a:prstGeom prst="ellipse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D5C8156-324F-4638-9495-77493A34D499}"/>
                </a:ext>
              </a:extLst>
            </p:cNvPr>
            <p:cNvSpPr txBox="1"/>
            <p:nvPr/>
          </p:nvSpPr>
          <p:spPr>
            <a:xfrm>
              <a:off x="2764155" y="5191152"/>
              <a:ext cx="57419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2"/>
                  </a:solidFill>
                  <a:latin typeface="Corbel" panose="020B0503020204020204" pitchFamily="34" charset="0"/>
                </a:rPr>
                <a:t>this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FA0FBF5-54EF-4FF7-8514-F55E1A4B8B9E}"/>
                </a:ext>
              </a:extLst>
            </p:cNvPr>
            <p:cNvSpPr txBox="1"/>
            <p:nvPr/>
          </p:nvSpPr>
          <p:spPr>
            <a:xfrm>
              <a:off x="3756755" y="5191152"/>
              <a:ext cx="108555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Corbel" panose="020B0503020204020204" pitchFamily="34" charset="0"/>
                </a:rPr>
                <a:t>morning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Oval 14">
                  <a:extLst>
                    <a:ext uri="{FF2B5EF4-FFF2-40B4-BE49-F238E27FC236}">
                      <a16:creationId xmlns:a16="http://schemas.microsoft.com/office/drawing/2014/main" id="{D6E82EBF-CED6-428A-B028-28D117C4D619}"/>
                    </a:ext>
                  </a:extLst>
                </p:cNvPr>
                <p:cNvSpPr/>
                <p:nvPr/>
              </p:nvSpPr>
              <p:spPr>
                <a:xfrm rot="5400000">
                  <a:off x="7034870" y="4774263"/>
                  <a:ext cx="354620" cy="354620"/>
                </a:xfrm>
                <a:prstGeom prst="ellips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a14:m>
                  <a:r>
                    <a:rPr lang="en-US" sz="16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15" name="Oval 14">
                  <a:extLst>
                    <a:ext uri="{FF2B5EF4-FFF2-40B4-BE49-F238E27FC236}">
                      <a16:creationId xmlns:a16="http://schemas.microsoft.com/office/drawing/2014/main" id="{D6E82EBF-CED6-428A-B028-28D117C4D61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7034870" y="4774263"/>
                  <a:ext cx="354620" cy="354620"/>
                </a:xfrm>
                <a:prstGeom prst="ellipse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Oval 15">
                  <a:extLst>
                    <a:ext uri="{FF2B5EF4-FFF2-40B4-BE49-F238E27FC236}">
                      <a16:creationId xmlns:a16="http://schemas.microsoft.com/office/drawing/2014/main" id="{0ED54956-969F-47E6-84B0-66F333F61E51}"/>
                    </a:ext>
                  </a:extLst>
                </p:cNvPr>
                <p:cNvSpPr/>
                <p:nvPr/>
              </p:nvSpPr>
              <p:spPr>
                <a:xfrm rot="5400000">
                  <a:off x="6618777" y="4774263"/>
                  <a:ext cx="354620" cy="354620"/>
                </a:xfrm>
                <a:prstGeom prst="ellips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r>
                    <a:rPr lang="en-US" sz="16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16" name="Oval 15">
                  <a:extLst>
                    <a:ext uri="{FF2B5EF4-FFF2-40B4-BE49-F238E27FC236}">
                      <a16:creationId xmlns:a16="http://schemas.microsoft.com/office/drawing/2014/main" id="{0ED54956-969F-47E6-84B0-66F333F61E5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6618777" y="4774263"/>
                  <a:ext cx="354620" cy="354620"/>
                </a:xfrm>
                <a:prstGeom prst="ellipse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Oval 16">
                  <a:extLst>
                    <a:ext uri="{FF2B5EF4-FFF2-40B4-BE49-F238E27FC236}">
                      <a16:creationId xmlns:a16="http://schemas.microsoft.com/office/drawing/2014/main" id="{5FB40E67-DBB2-4CD4-B6F2-FE05926F1338}"/>
                    </a:ext>
                  </a:extLst>
                </p:cNvPr>
                <p:cNvSpPr/>
                <p:nvPr/>
              </p:nvSpPr>
              <p:spPr>
                <a:xfrm rot="5400000">
                  <a:off x="6202684" y="4774263"/>
                  <a:ext cx="354620" cy="354620"/>
                </a:xfrm>
                <a:prstGeom prst="ellips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a14:m>
                  <a:r>
                    <a:rPr lang="en-US" sz="16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17" name="Oval 16">
                  <a:extLst>
                    <a:ext uri="{FF2B5EF4-FFF2-40B4-BE49-F238E27FC236}">
                      <a16:creationId xmlns:a16="http://schemas.microsoft.com/office/drawing/2014/main" id="{5FB40E67-DBB2-4CD4-B6F2-FE05926F133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6202684" y="4774263"/>
                  <a:ext cx="354620" cy="354620"/>
                </a:xfrm>
                <a:prstGeom prst="ellipse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Oval 17">
                  <a:extLst>
                    <a:ext uri="{FF2B5EF4-FFF2-40B4-BE49-F238E27FC236}">
                      <a16:creationId xmlns:a16="http://schemas.microsoft.com/office/drawing/2014/main" id="{EA56DD3D-4D5A-4F99-956D-162290E760B0}"/>
                    </a:ext>
                  </a:extLst>
                </p:cNvPr>
                <p:cNvSpPr/>
                <p:nvPr/>
              </p:nvSpPr>
              <p:spPr>
                <a:xfrm rot="5400000">
                  <a:off x="5786591" y="4774263"/>
                  <a:ext cx="354620" cy="354620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r>
                    <a:rPr lang="en-US" sz="16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18" name="Oval 17">
                  <a:extLst>
                    <a:ext uri="{FF2B5EF4-FFF2-40B4-BE49-F238E27FC236}">
                      <a16:creationId xmlns:a16="http://schemas.microsoft.com/office/drawing/2014/main" id="{EA56DD3D-4D5A-4F99-956D-162290E760B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5786591" y="4774263"/>
                  <a:ext cx="354620" cy="354620"/>
                </a:xfrm>
                <a:prstGeom prst="ellipse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Oval 18">
                  <a:extLst>
                    <a:ext uri="{FF2B5EF4-FFF2-40B4-BE49-F238E27FC236}">
                      <a16:creationId xmlns:a16="http://schemas.microsoft.com/office/drawing/2014/main" id="{CA9D81F1-AEC3-4AA0-A9E1-0E801727254D}"/>
                    </a:ext>
                  </a:extLst>
                </p:cNvPr>
                <p:cNvSpPr/>
                <p:nvPr/>
              </p:nvSpPr>
              <p:spPr>
                <a:xfrm rot="5400000">
                  <a:off x="5370498" y="4774263"/>
                  <a:ext cx="354620" cy="354620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a14:m>
                  <a:r>
                    <a:rPr lang="en-US" sz="16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19" name="Oval 18">
                  <a:extLst>
                    <a:ext uri="{FF2B5EF4-FFF2-40B4-BE49-F238E27FC236}">
                      <a16:creationId xmlns:a16="http://schemas.microsoft.com/office/drawing/2014/main" id="{CA9D81F1-AEC3-4AA0-A9E1-0E801727254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5370498" y="4774263"/>
                  <a:ext cx="354620" cy="354620"/>
                </a:xfrm>
                <a:prstGeom prst="ellipse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Oval 19">
                  <a:extLst>
                    <a:ext uri="{FF2B5EF4-FFF2-40B4-BE49-F238E27FC236}">
                      <a16:creationId xmlns:a16="http://schemas.microsoft.com/office/drawing/2014/main" id="{1CC031B3-2534-4267-A33A-DAD7C4810C3B}"/>
                    </a:ext>
                  </a:extLst>
                </p:cNvPr>
                <p:cNvSpPr/>
                <p:nvPr/>
              </p:nvSpPr>
              <p:spPr>
                <a:xfrm rot="5400000">
                  <a:off x="4954407" y="4774263"/>
                  <a:ext cx="354620" cy="354620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r>
                    <a:rPr lang="en-US" sz="16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20" name="Oval 19">
                  <a:extLst>
                    <a:ext uri="{FF2B5EF4-FFF2-40B4-BE49-F238E27FC236}">
                      <a16:creationId xmlns:a16="http://schemas.microsoft.com/office/drawing/2014/main" id="{1CC031B3-2534-4267-A33A-DAD7C4810C3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4954407" y="4774263"/>
                  <a:ext cx="354620" cy="354620"/>
                </a:xfrm>
                <a:prstGeom prst="ellipse">
                  <a:avLst/>
                </a:prstGeom>
                <a:blipFill>
                  <a:blip r:embed="rId14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Oval 20">
                  <a:extLst>
                    <a:ext uri="{FF2B5EF4-FFF2-40B4-BE49-F238E27FC236}">
                      <a16:creationId xmlns:a16="http://schemas.microsoft.com/office/drawing/2014/main" id="{69ED266A-9337-4E3F-93BC-386AA49D3660}"/>
                    </a:ext>
                  </a:extLst>
                </p:cNvPr>
                <p:cNvSpPr/>
                <p:nvPr/>
              </p:nvSpPr>
              <p:spPr>
                <a:xfrm rot="5400000">
                  <a:off x="8283147" y="4768197"/>
                  <a:ext cx="354620" cy="354620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r>
                    <a:rPr lang="en-US" sz="16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21" name="Oval 20">
                  <a:extLst>
                    <a:ext uri="{FF2B5EF4-FFF2-40B4-BE49-F238E27FC236}">
                      <a16:creationId xmlns:a16="http://schemas.microsoft.com/office/drawing/2014/main" id="{69ED266A-9337-4E3F-93BC-386AA49D366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8283147" y="4768197"/>
                  <a:ext cx="354620" cy="354620"/>
                </a:xfrm>
                <a:prstGeom prst="ellipse">
                  <a:avLst/>
                </a:prstGeom>
                <a:blipFill>
                  <a:blip r:embed="rId15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Oval 21">
                  <a:extLst>
                    <a:ext uri="{FF2B5EF4-FFF2-40B4-BE49-F238E27FC236}">
                      <a16:creationId xmlns:a16="http://schemas.microsoft.com/office/drawing/2014/main" id="{1D22749F-6500-4604-92D3-4098D212D13B}"/>
                    </a:ext>
                  </a:extLst>
                </p:cNvPr>
                <p:cNvSpPr/>
                <p:nvPr/>
              </p:nvSpPr>
              <p:spPr>
                <a:xfrm rot="5400000">
                  <a:off x="7867054" y="4768197"/>
                  <a:ext cx="354620" cy="354620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a14:m>
                  <a:r>
                    <a:rPr lang="en-US" sz="16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22" name="Oval 21">
                  <a:extLst>
                    <a:ext uri="{FF2B5EF4-FFF2-40B4-BE49-F238E27FC236}">
                      <a16:creationId xmlns:a16="http://schemas.microsoft.com/office/drawing/2014/main" id="{1D22749F-6500-4604-92D3-4098D212D13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7867054" y="4768197"/>
                  <a:ext cx="354620" cy="354620"/>
                </a:xfrm>
                <a:prstGeom prst="ellipse">
                  <a:avLst/>
                </a:prstGeom>
                <a:blipFill>
                  <a:blip r:embed="rId16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769647C9-93DC-45A5-88D7-9124A652D7A5}"/>
                    </a:ext>
                  </a:extLst>
                </p:cNvPr>
                <p:cNvSpPr/>
                <p:nvPr/>
              </p:nvSpPr>
              <p:spPr>
                <a:xfrm rot="5400000">
                  <a:off x="7450963" y="4768197"/>
                  <a:ext cx="354620" cy="354620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r>
                    <a:rPr lang="en-US" sz="16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769647C9-93DC-45A5-88D7-9124A652D7A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7450963" y="4768197"/>
                  <a:ext cx="354620" cy="354620"/>
                </a:xfrm>
                <a:prstGeom prst="ellipse">
                  <a:avLst/>
                </a:prstGeom>
                <a:blipFill>
                  <a:blip r:embed="rId17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2E47DB3-EE97-4BA0-A092-F306EC6D4A83}"/>
                </a:ext>
              </a:extLst>
            </p:cNvPr>
            <p:cNvSpPr txBox="1"/>
            <p:nvPr/>
          </p:nvSpPr>
          <p:spPr>
            <a:xfrm>
              <a:off x="8919468" y="4699859"/>
              <a:ext cx="40908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1"/>
                  </a:solidFill>
                  <a:latin typeface="Corbel" panose="020B0503020204020204" pitchFamily="34" charset="0"/>
                </a:rPr>
                <a:t>…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D1FB2C0-B409-40CF-AE28-1D38FCF0E91D}"/>
                </a:ext>
              </a:extLst>
            </p:cNvPr>
            <p:cNvSpPr txBox="1"/>
            <p:nvPr/>
          </p:nvSpPr>
          <p:spPr>
            <a:xfrm>
              <a:off x="5424216" y="5189288"/>
              <a:ext cx="24718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5"/>
                  </a:solidFill>
                  <a:latin typeface="Corbel" panose="020B0503020204020204" pitchFamily="34" charset="0"/>
                </a:rPr>
                <a:t>I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A4CED1F-2A6C-419E-A3EB-6070AE9ABC52}"/>
                </a:ext>
              </a:extLst>
            </p:cNvPr>
            <p:cNvSpPr txBox="1"/>
            <p:nvPr/>
          </p:nvSpPr>
          <p:spPr>
            <a:xfrm>
              <a:off x="6449528" y="5187232"/>
              <a:ext cx="70030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3"/>
                  </a:solidFill>
                  <a:latin typeface="Corbel" panose="020B0503020204020204" pitchFamily="34" charset="0"/>
                </a:rPr>
                <a:t>took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5BA4376-C193-49AA-93BE-A60F9913A6E6}"/>
                </a:ext>
              </a:extLst>
            </p:cNvPr>
            <p:cNvSpPr txBox="1"/>
            <p:nvPr/>
          </p:nvSpPr>
          <p:spPr>
            <a:xfrm>
              <a:off x="7613398" y="5187232"/>
              <a:ext cx="86911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1"/>
                  </a:solidFill>
                  <a:latin typeface="Corbel" panose="020B0503020204020204" pitchFamily="34" charset="0"/>
                </a:rPr>
                <a:t>dog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70395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F6BAF5-EEE4-4E30-A7B6-466ABE041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 modelling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4EC852-5E5A-493D-A25E-E35BA0B924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0800" indent="0">
              <a:buNone/>
            </a:pPr>
            <a:r>
              <a:rPr lang="en-US" b="1" dirty="0"/>
              <a:t>Problem</a:t>
            </a:r>
            <a:r>
              <a:rPr lang="en-US" dirty="0"/>
              <a:t>: no parameter sharing</a:t>
            </a:r>
          </a:p>
          <a:p>
            <a:pPr marL="50800" indent="0">
              <a:buNone/>
            </a:pPr>
            <a:endParaRPr lang="en-US" dirty="0"/>
          </a:p>
          <a:p>
            <a:pPr marL="50800" indent="0">
              <a:buNone/>
            </a:pPr>
            <a:endParaRPr lang="en-US" dirty="0"/>
          </a:p>
          <a:p>
            <a:pPr marL="5080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DB0DAB-EFAD-4191-9799-8848A7FB301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17</a:t>
            </a:fld>
            <a:endParaRPr lang="nl-BE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BB036C0-476C-4A36-B516-9992940D57FB}"/>
              </a:ext>
            </a:extLst>
          </p:cNvPr>
          <p:cNvGrpSpPr/>
          <p:nvPr/>
        </p:nvGrpSpPr>
        <p:grpSpPr>
          <a:xfrm>
            <a:off x="2394622" y="2812693"/>
            <a:ext cx="7402753" cy="891403"/>
            <a:chOff x="2394622" y="4699859"/>
            <a:chExt cx="7402753" cy="891403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AEFBB78A-60C5-4900-94C5-53F6175980A6}"/>
                </a:ext>
              </a:extLst>
            </p:cNvPr>
            <p:cNvSpPr/>
            <p:nvPr/>
          </p:nvSpPr>
          <p:spPr>
            <a:xfrm rot="5400000">
              <a:off x="5864352" y="1244129"/>
              <a:ext cx="463294" cy="7402753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Oval 6">
                  <a:extLst>
                    <a:ext uri="{FF2B5EF4-FFF2-40B4-BE49-F238E27FC236}">
                      <a16:creationId xmlns:a16="http://schemas.microsoft.com/office/drawing/2014/main" id="{BE0DAB7B-B495-4260-99D0-6B81CA462E05}"/>
                    </a:ext>
                  </a:extLst>
                </p:cNvPr>
                <p:cNvSpPr/>
                <p:nvPr/>
              </p:nvSpPr>
              <p:spPr>
                <a:xfrm rot="5400000">
                  <a:off x="4538314" y="4768196"/>
                  <a:ext cx="354620" cy="354620"/>
                </a:xfrm>
                <a:prstGeom prst="ellipse">
                  <a:avLst/>
                </a:prstGeom>
                <a:solidFill>
                  <a:schemeClr val="bg2">
                    <a:lumMod val="25000"/>
                    <a:lumOff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a14:m>
                  <a:r>
                    <a:rPr lang="en-US" sz="16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7" name="Oval 6">
                  <a:extLst>
                    <a:ext uri="{FF2B5EF4-FFF2-40B4-BE49-F238E27FC236}">
                      <a16:creationId xmlns:a16="http://schemas.microsoft.com/office/drawing/2014/main" id="{BE0DAB7B-B495-4260-99D0-6B81CA462E0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4538314" y="4768196"/>
                  <a:ext cx="354620" cy="354620"/>
                </a:xfrm>
                <a:prstGeom prst="ellipse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C1D18CC2-3BF4-4DCF-95E6-B522CB415D4B}"/>
                    </a:ext>
                  </a:extLst>
                </p:cNvPr>
                <p:cNvSpPr/>
                <p:nvPr/>
              </p:nvSpPr>
              <p:spPr>
                <a:xfrm rot="5400000">
                  <a:off x="4122221" y="4768196"/>
                  <a:ext cx="354620" cy="354620"/>
                </a:xfrm>
                <a:prstGeom prst="ellipse">
                  <a:avLst/>
                </a:prstGeom>
                <a:solidFill>
                  <a:schemeClr val="bg2">
                    <a:lumMod val="25000"/>
                    <a:lumOff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r>
                    <a:rPr lang="en-US" sz="16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C1D18CC2-3BF4-4DCF-95E6-B522CB415D4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4122221" y="4768196"/>
                  <a:ext cx="354620" cy="354620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Oval 8">
                  <a:extLst>
                    <a:ext uri="{FF2B5EF4-FFF2-40B4-BE49-F238E27FC236}">
                      <a16:creationId xmlns:a16="http://schemas.microsoft.com/office/drawing/2014/main" id="{336A2A84-67C5-4A1C-B4F5-4DCD78412F8A}"/>
                    </a:ext>
                  </a:extLst>
                </p:cNvPr>
                <p:cNvSpPr/>
                <p:nvPr/>
              </p:nvSpPr>
              <p:spPr>
                <a:xfrm rot="5400000">
                  <a:off x="3706128" y="4768196"/>
                  <a:ext cx="354620" cy="354620"/>
                </a:xfrm>
                <a:prstGeom prst="ellipse">
                  <a:avLst/>
                </a:prstGeom>
                <a:solidFill>
                  <a:schemeClr val="bg2">
                    <a:lumMod val="25000"/>
                    <a:lumOff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a14:m>
                  <a:r>
                    <a:rPr lang="en-US" sz="16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9" name="Oval 8">
                  <a:extLst>
                    <a:ext uri="{FF2B5EF4-FFF2-40B4-BE49-F238E27FC236}">
                      <a16:creationId xmlns:a16="http://schemas.microsoft.com/office/drawing/2014/main" id="{336A2A84-67C5-4A1C-B4F5-4DCD78412F8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3706128" y="4768196"/>
                  <a:ext cx="354620" cy="354620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Oval 9">
                  <a:extLst>
                    <a:ext uri="{FF2B5EF4-FFF2-40B4-BE49-F238E27FC236}">
                      <a16:creationId xmlns:a16="http://schemas.microsoft.com/office/drawing/2014/main" id="{57F1BF9D-6ED0-48E2-BDA5-B072D87E98D5}"/>
                    </a:ext>
                  </a:extLst>
                </p:cNvPr>
                <p:cNvSpPr/>
                <p:nvPr/>
              </p:nvSpPr>
              <p:spPr>
                <a:xfrm rot="5400000">
                  <a:off x="3290035" y="4768196"/>
                  <a:ext cx="354620" cy="354620"/>
                </a:xfrm>
                <a:prstGeom prst="ellipse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r>
                    <a:rPr lang="en-US" sz="16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10" name="Oval 9">
                  <a:extLst>
                    <a:ext uri="{FF2B5EF4-FFF2-40B4-BE49-F238E27FC236}">
                      <a16:creationId xmlns:a16="http://schemas.microsoft.com/office/drawing/2014/main" id="{57F1BF9D-6ED0-48E2-BDA5-B072D87E98D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3290035" y="4768196"/>
                  <a:ext cx="354620" cy="354620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Oval 10">
                  <a:extLst>
                    <a:ext uri="{FF2B5EF4-FFF2-40B4-BE49-F238E27FC236}">
                      <a16:creationId xmlns:a16="http://schemas.microsoft.com/office/drawing/2014/main" id="{C722410A-219B-4BED-917F-3F56BD940E83}"/>
                    </a:ext>
                  </a:extLst>
                </p:cNvPr>
                <p:cNvSpPr/>
                <p:nvPr/>
              </p:nvSpPr>
              <p:spPr>
                <a:xfrm rot="5400000">
                  <a:off x="2873942" y="4768196"/>
                  <a:ext cx="354620" cy="354620"/>
                </a:xfrm>
                <a:prstGeom prst="ellipse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a14:m>
                  <a:r>
                    <a:rPr lang="en-US" sz="16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11" name="Oval 10">
                  <a:extLst>
                    <a:ext uri="{FF2B5EF4-FFF2-40B4-BE49-F238E27FC236}">
                      <a16:creationId xmlns:a16="http://schemas.microsoft.com/office/drawing/2014/main" id="{C722410A-219B-4BED-917F-3F56BD940E8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2873942" y="4768196"/>
                  <a:ext cx="354620" cy="354620"/>
                </a:xfrm>
                <a:prstGeom prst="ellipse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Oval 11">
                  <a:extLst>
                    <a:ext uri="{FF2B5EF4-FFF2-40B4-BE49-F238E27FC236}">
                      <a16:creationId xmlns:a16="http://schemas.microsoft.com/office/drawing/2014/main" id="{36F17B40-960A-42F5-8B12-7E758081631D}"/>
                    </a:ext>
                  </a:extLst>
                </p:cNvPr>
                <p:cNvSpPr/>
                <p:nvPr/>
              </p:nvSpPr>
              <p:spPr>
                <a:xfrm rot="5400000">
                  <a:off x="2457851" y="4768196"/>
                  <a:ext cx="354620" cy="354620"/>
                </a:xfrm>
                <a:prstGeom prst="ellipse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r>
                    <a:rPr lang="en-US" sz="16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12" name="Oval 11">
                  <a:extLst>
                    <a:ext uri="{FF2B5EF4-FFF2-40B4-BE49-F238E27FC236}">
                      <a16:creationId xmlns:a16="http://schemas.microsoft.com/office/drawing/2014/main" id="{36F17B40-960A-42F5-8B12-7E758081631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2457851" y="4768196"/>
                  <a:ext cx="354620" cy="354620"/>
                </a:xfrm>
                <a:prstGeom prst="ellipse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D5C8156-324F-4638-9495-77493A34D499}"/>
                </a:ext>
              </a:extLst>
            </p:cNvPr>
            <p:cNvSpPr txBox="1"/>
            <p:nvPr/>
          </p:nvSpPr>
          <p:spPr>
            <a:xfrm>
              <a:off x="2764155" y="5191152"/>
              <a:ext cx="57419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2"/>
                  </a:solidFill>
                  <a:latin typeface="Corbel" panose="020B0503020204020204" pitchFamily="34" charset="0"/>
                </a:rPr>
                <a:t>this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FA0FBF5-54EF-4FF7-8514-F55E1A4B8B9E}"/>
                </a:ext>
              </a:extLst>
            </p:cNvPr>
            <p:cNvSpPr txBox="1"/>
            <p:nvPr/>
          </p:nvSpPr>
          <p:spPr>
            <a:xfrm>
              <a:off x="3756755" y="5191152"/>
              <a:ext cx="108555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Corbel" panose="020B0503020204020204" pitchFamily="34" charset="0"/>
                </a:rPr>
                <a:t>morning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Oval 14">
                  <a:extLst>
                    <a:ext uri="{FF2B5EF4-FFF2-40B4-BE49-F238E27FC236}">
                      <a16:creationId xmlns:a16="http://schemas.microsoft.com/office/drawing/2014/main" id="{D6E82EBF-CED6-428A-B028-28D117C4D619}"/>
                    </a:ext>
                  </a:extLst>
                </p:cNvPr>
                <p:cNvSpPr/>
                <p:nvPr/>
              </p:nvSpPr>
              <p:spPr>
                <a:xfrm rot="5400000">
                  <a:off x="7034870" y="4774263"/>
                  <a:ext cx="354620" cy="354620"/>
                </a:xfrm>
                <a:prstGeom prst="ellips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a14:m>
                  <a:r>
                    <a:rPr lang="en-US" sz="16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15" name="Oval 14">
                  <a:extLst>
                    <a:ext uri="{FF2B5EF4-FFF2-40B4-BE49-F238E27FC236}">
                      <a16:creationId xmlns:a16="http://schemas.microsoft.com/office/drawing/2014/main" id="{D6E82EBF-CED6-428A-B028-28D117C4D61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7034870" y="4774263"/>
                  <a:ext cx="354620" cy="354620"/>
                </a:xfrm>
                <a:prstGeom prst="ellipse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Oval 15">
                  <a:extLst>
                    <a:ext uri="{FF2B5EF4-FFF2-40B4-BE49-F238E27FC236}">
                      <a16:creationId xmlns:a16="http://schemas.microsoft.com/office/drawing/2014/main" id="{0ED54956-969F-47E6-84B0-66F333F61E51}"/>
                    </a:ext>
                  </a:extLst>
                </p:cNvPr>
                <p:cNvSpPr/>
                <p:nvPr/>
              </p:nvSpPr>
              <p:spPr>
                <a:xfrm rot="5400000">
                  <a:off x="6618777" y="4774263"/>
                  <a:ext cx="354620" cy="354620"/>
                </a:xfrm>
                <a:prstGeom prst="ellips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r>
                    <a:rPr lang="en-US" sz="16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16" name="Oval 15">
                  <a:extLst>
                    <a:ext uri="{FF2B5EF4-FFF2-40B4-BE49-F238E27FC236}">
                      <a16:creationId xmlns:a16="http://schemas.microsoft.com/office/drawing/2014/main" id="{0ED54956-969F-47E6-84B0-66F333F61E5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6618777" y="4774263"/>
                  <a:ext cx="354620" cy="354620"/>
                </a:xfrm>
                <a:prstGeom prst="ellipse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Oval 16">
                  <a:extLst>
                    <a:ext uri="{FF2B5EF4-FFF2-40B4-BE49-F238E27FC236}">
                      <a16:creationId xmlns:a16="http://schemas.microsoft.com/office/drawing/2014/main" id="{5FB40E67-DBB2-4CD4-B6F2-FE05926F1338}"/>
                    </a:ext>
                  </a:extLst>
                </p:cNvPr>
                <p:cNvSpPr/>
                <p:nvPr/>
              </p:nvSpPr>
              <p:spPr>
                <a:xfrm rot="5400000">
                  <a:off x="6202684" y="4774263"/>
                  <a:ext cx="354620" cy="354620"/>
                </a:xfrm>
                <a:prstGeom prst="ellips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a14:m>
                  <a:r>
                    <a:rPr lang="en-US" sz="16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17" name="Oval 16">
                  <a:extLst>
                    <a:ext uri="{FF2B5EF4-FFF2-40B4-BE49-F238E27FC236}">
                      <a16:creationId xmlns:a16="http://schemas.microsoft.com/office/drawing/2014/main" id="{5FB40E67-DBB2-4CD4-B6F2-FE05926F133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6202684" y="4774263"/>
                  <a:ext cx="354620" cy="354620"/>
                </a:xfrm>
                <a:prstGeom prst="ellipse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Oval 17">
                  <a:extLst>
                    <a:ext uri="{FF2B5EF4-FFF2-40B4-BE49-F238E27FC236}">
                      <a16:creationId xmlns:a16="http://schemas.microsoft.com/office/drawing/2014/main" id="{EA56DD3D-4D5A-4F99-956D-162290E760B0}"/>
                    </a:ext>
                  </a:extLst>
                </p:cNvPr>
                <p:cNvSpPr/>
                <p:nvPr/>
              </p:nvSpPr>
              <p:spPr>
                <a:xfrm rot="5400000">
                  <a:off x="5786591" y="4774263"/>
                  <a:ext cx="354620" cy="354620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r>
                    <a:rPr lang="en-US" sz="16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18" name="Oval 17">
                  <a:extLst>
                    <a:ext uri="{FF2B5EF4-FFF2-40B4-BE49-F238E27FC236}">
                      <a16:creationId xmlns:a16="http://schemas.microsoft.com/office/drawing/2014/main" id="{EA56DD3D-4D5A-4F99-956D-162290E760B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5786591" y="4774263"/>
                  <a:ext cx="354620" cy="354620"/>
                </a:xfrm>
                <a:prstGeom prst="ellipse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Oval 18">
                  <a:extLst>
                    <a:ext uri="{FF2B5EF4-FFF2-40B4-BE49-F238E27FC236}">
                      <a16:creationId xmlns:a16="http://schemas.microsoft.com/office/drawing/2014/main" id="{CA9D81F1-AEC3-4AA0-A9E1-0E801727254D}"/>
                    </a:ext>
                  </a:extLst>
                </p:cNvPr>
                <p:cNvSpPr/>
                <p:nvPr/>
              </p:nvSpPr>
              <p:spPr>
                <a:xfrm rot="5400000">
                  <a:off x="5370498" y="4774263"/>
                  <a:ext cx="354620" cy="354620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a14:m>
                  <a:r>
                    <a:rPr lang="en-US" sz="16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19" name="Oval 18">
                  <a:extLst>
                    <a:ext uri="{FF2B5EF4-FFF2-40B4-BE49-F238E27FC236}">
                      <a16:creationId xmlns:a16="http://schemas.microsoft.com/office/drawing/2014/main" id="{CA9D81F1-AEC3-4AA0-A9E1-0E801727254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5370498" y="4774263"/>
                  <a:ext cx="354620" cy="354620"/>
                </a:xfrm>
                <a:prstGeom prst="ellipse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Oval 19">
                  <a:extLst>
                    <a:ext uri="{FF2B5EF4-FFF2-40B4-BE49-F238E27FC236}">
                      <a16:creationId xmlns:a16="http://schemas.microsoft.com/office/drawing/2014/main" id="{1CC031B3-2534-4267-A33A-DAD7C4810C3B}"/>
                    </a:ext>
                  </a:extLst>
                </p:cNvPr>
                <p:cNvSpPr/>
                <p:nvPr/>
              </p:nvSpPr>
              <p:spPr>
                <a:xfrm rot="5400000">
                  <a:off x="4954407" y="4774263"/>
                  <a:ext cx="354620" cy="354620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r>
                    <a:rPr lang="en-US" sz="16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20" name="Oval 19">
                  <a:extLst>
                    <a:ext uri="{FF2B5EF4-FFF2-40B4-BE49-F238E27FC236}">
                      <a16:creationId xmlns:a16="http://schemas.microsoft.com/office/drawing/2014/main" id="{1CC031B3-2534-4267-A33A-DAD7C4810C3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4954407" y="4774263"/>
                  <a:ext cx="354620" cy="354620"/>
                </a:xfrm>
                <a:prstGeom prst="ellipse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Oval 20">
                  <a:extLst>
                    <a:ext uri="{FF2B5EF4-FFF2-40B4-BE49-F238E27FC236}">
                      <a16:creationId xmlns:a16="http://schemas.microsoft.com/office/drawing/2014/main" id="{69ED266A-9337-4E3F-93BC-386AA49D3660}"/>
                    </a:ext>
                  </a:extLst>
                </p:cNvPr>
                <p:cNvSpPr/>
                <p:nvPr/>
              </p:nvSpPr>
              <p:spPr>
                <a:xfrm rot="5400000">
                  <a:off x="8283147" y="4768197"/>
                  <a:ext cx="354620" cy="354620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r>
                    <a:rPr lang="en-US" sz="16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21" name="Oval 20">
                  <a:extLst>
                    <a:ext uri="{FF2B5EF4-FFF2-40B4-BE49-F238E27FC236}">
                      <a16:creationId xmlns:a16="http://schemas.microsoft.com/office/drawing/2014/main" id="{69ED266A-9337-4E3F-93BC-386AA49D366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8283147" y="4768197"/>
                  <a:ext cx="354620" cy="354620"/>
                </a:xfrm>
                <a:prstGeom prst="ellipse">
                  <a:avLst/>
                </a:prstGeom>
                <a:blipFill>
                  <a:blip r:embed="rId14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Oval 21">
                  <a:extLst>
                    <a:ext uri="{FF2B5EF4-FFF2-40B4-BE49-F238E27FC236}">
                      <a16:creationId xmlns:a16="http://schemas.microsoft.com/office/drawing/2014/main" id="{1D22749F-6500-4604-92D3-4098D212D13B}"/>
                    </a:ext>
                  </a:extLst>
                </p:cNvPr>
                <p:cNvSpPr/>
                <p:nvPr/>
              </p:nvSpPr>
              <p:spPr>
                <a:xfrm rot="5400000">
                  <a:off x="7867054" y="4768197"/>
                  <a:ext cx="354620" cy="354620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a14:m>
                  <a:r>
                    <a:rPr lang="en-US" sz="16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22" name="Oval 21">
                  <a:extLst>
                    <a:ext uri="{FF2B5EF4-FFF2-40B4-BE49-F238E27FC236}">
                      <a16:creationId xmlns:a16="http://schemas.microsoft.com/office/drawing/2014/main" id="{1D22749F-6500-4604-92D3-4098D212D13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7867054" y="4768197"/>
                  <a:ext cx="354620" cy="354620"/>
                </a:xfrm>
                <a:prstGeom prst="ellipse">
                  <a:avLst/>
                </a:prstGeom>
                <a:blipFill>
                  <a:blip r:embed="rId15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769647C9-93DC-45A5-88D7-9124A652D7A5}"/>
                    </a:ext>
                  </a:extLst>
                </p:cNvPr>
                <p:cNvSpPr/>
                <p:nvPr/>
              </p:nvSpPr>
              <p:spPr>
                <a:xfrm rot="5400000">
                  <a:off x="7450963" y="4768197"/>
                  <a:ext cx="354620" cy="354620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r>
                    <a:rPr lang="en-US" sz="16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769647C9-93DC-45A5-88D7-9124A652D7A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7450963" y="4768197"/>
                  <a:ext cx="354620" cy="354620"/>
                </a:xfrm>
                <a:prstGeom prst="ellipse">
                  <a:avLst/>
                </a:prstGeom>
                <a:blipFill>
                  <a:blip r:embed="rId16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2E47DB3-EE97-4BA0-A092-F306EC6D4A83}"/>
                </a:ext>
              </a:extLst>
            </p:cNvPr>
            <p:cNvSpPr txBox="1"/>
            <p:nvPr/>
          </p:nvSpPr>
          <p:spPr>
            <a:xfrm>
              <a:off x="8919468" y="4699859"/>
              <a:ext cx="40908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1"/>
                  </a:solidFill>
                  <a:latin typeface="Corbel" panose="020B0503020204020204" pitchFamily="34" charset="0"/>
                </a:rPr>
                <a:t>…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D1FB2C0-B409-40CF-AE28-1D38FCF0E91D}"/>
                </a:ext>
              </a:extLst>
            </p:cNvPr>
            <p:cNvSpPr txBox="1"/>
            <p:nvPr/>
          </p:nvSpPr>
          <p:spPr>
            <a:xfrm>
              <a:off x="5424216" y="5189288"/>
              <a:ext cx="24718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5"/>
                  </a:solidFill>
                  <a:latin typeface="Corbel" panose="020B0503020204020204" pitchFamily="34" charset="0"/>
                </a:rPr>
                <a:t>I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A4CED1F-2A6C-419E-A3EB-6070AE9ABC52}"/>
                </a:ext>
              </a:extLst>
            </p:cNvPr>
            <p:cNvSpPr txBox="1"/>
            <p:nvPr/>
          </p:nvSpPr>
          <p:spPr>
            <a:xfrm>
              <a:off x="6449528" y="5187232"/>
              <a:ext cx="70030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3"/>
                  </a:solidFill>
                  <a:latin typeface="Corbel" panose="020B0503020204020204" pitchFamily="34" charset="0"/>
                </a:rPr>
                <a:t>took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5BA4376-C193-49AA-93BE-A60F9913A6E6}"/>
                </a:ext>
              </a:extLst>
            </p:cNvPr>
            <p:cNvSpPr txBox="1"/>
            <p:nvPr/>
          </p:nvSpPr>
          <p:spPr>
            <a:xfrm>
              <a:off x="7613398" y="5187232"/>
              <a:ext cx="86911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1"/>
                  </a:solidFill>
                  <a:latin typeface="Corbel" panose="020B0503020204020204" pitchFamily="34" charset="0"/>
                </a:rPr>
                <a:t>dog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B1DF5253-26EC-44BC-878F-DFFD05292E8C}"/>
              </a:ext>
            </a:extLst>
          </p:cNvPr>
          <p:cNvGrpSpPr/>
          <p:nvPr/>
        </p:nvGrpSpPr>
        <p:grpSpPr>
          <a:xfrm>
            <a:off x="2394622" y="4394887"/>
            <a:ext cx="7402753" cy="891404"/>
            <a:chOff x="2394622" y="5132720"/>
            <a:chExt cx="7402753" cy="891404"/>
          </a:xfrm>
        </p:grpSpPr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2322F473-C3A7-4A93-B440-C30428D295F6}"/>
                </a:ext>
              </a:extLst>
            </p:cNvPr>
            <p:cNvSpPr/>
            <p:nvPr/>
          </p:nvSpPr>
          <p:spPr>
            <a:xfrm rot="5400000">
              <a:off x="5864352" y="1676990"/>
              <a:ext cx="463294" cy="7402753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05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Oval 31">
                  <a:extLst>
                    <a:ext uri="{FF2B5EF4-FFF2-40B4-BE49-F238E27FC236}">
                      <a16:creationId xmlns:a16="http://schemas.microsoft.com/office/drawing/2014/main" id="{5370FAD9-79CE-4850-800F-419FF05AFA29}"/>
                    </a:ext>
                  </a:extLst>
                </p:cNvPr>
                <p:cNvSpPr/>
                <p:nvPr/>
              </p:nvSpPr>
              <p:spPr>
                <a:xfrm rot="5400000">
                  <a:off x="8284949" y="5201058"/>
                  <a:ext cx="354620" cy="354620"/>
                </a:xfrm>
                <a:prstGeom prst="ellipse">
                  <a:avLst/>
                </a:prstGeom>
                <a:solidFill>
                  <a:schemeClr val="bg2">
                    <a:lumMod val="25000"/>
                    <a:lumOff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a14:m>
                  <a:r>
                    <a:rPr lang="en-US" sz="16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32" name="Oval 31">
                  <a:extLst>
                    <a:ext uri="{FF2B5EF4-FFF2-40B4-BE49-F238E27FC236}">
                      <a16:creationId xmlns:a16="http://schemas.microsoft.com/office/drawing/2014/main" id="{5370FAD9-79CE-4850-800F-419FF05AFA2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8284949" y="5201058"/>
                  <a:ext cx="354620" cy="354620"/>
                </a:xfrm>
                <a:prstGeom prst="ellipse">
                  <a:avLst/>
                </a:prstGeom>
                <a:blipFill>
                  <a:blip r:embed="rId17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Oval 32">
                  <a:extLst>
                    <a:ext uri="{FF2B5EF4-FFF2-40B4-BE49-F238E27FC236}">
                      <a16:creationId xmlns:a16="http://schemas.microsoft.com/office/drawing/2014/main" id="{33651B3F-00A1-46BA-9B40-A4D73CDCF7F8}"/>
                    </a:ext>
                  </a:extLst>
                </p:cNvPr>
                <p:cNvSpPr/>
                <p:nvPr/>
              </p:nvSpPr>
              <p:spPr>
                <a:xfrm rot="5400000">
                  <a:off x="7868856" y="5201058"/>
                  <a:ext cx="354620" cy="354620"/>
                </a:xfrm>
                <a:prstGeom prst="ellipse">
                  <a:avLst/>
                </a:prstGeom>
                <a:solidFill>
                  <a:schemeClr val="bg2">
                    <a:lumMod val="25000"/>
                    <a:lumOff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r>
                    <a:rPr lang="en-US" sz="16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33" name="Oval 32">
                  <a:extLst>
                    <a:ext uri="{FF2B5EF4-FFF2-40B4-BE49-F238E27FC236}">
                      <a16:creationId xmlns:a16="http://schemas.microsoft.com/office/drawing/2014/main" id="{33651B3F-00A1-46BA-9B40-A4D73CDCF7F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7868856" y="5201058"/>
                  <a:ext cx="354620" cy="354620"/>
                </a:xfrm>
                <a:prstGeom prst="ellipse">
                  <a:avLst/>
                </a:prstGeom>
                <a:blipFill>
                  <a:blip r:embed="rId18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Oval 33">
                  <a:extLst>
                    <a:ext uri="{FF2B5EF4-FFF2-40B4-BE49-F238E27FC236}">
                      <a16:creationId xmlns:a16="http://schemas.microsoft.com/office/drawing/2014/main" id="{FC127044-88DE-468C-B7F4-61722AB0436E}"/>
                    </a:ext>
                  </a:extLst>
                </p:cNvPr>
                <p:cNvSpPr/>
                <p:nvPr/>
              </p:nvSpPr>
              <p:spPr>
                <a:xfrm rot="5400000">
                  <a:off x="7452763" y="5201058"/>
                  <a:ext cx="354620" cy="354620"/>
                </a:xfrm>
                <a:prstGeom prst="ellipse">
                  <a:avLst/>
                </a:prstGeom>
                <a:solidFill>
                  <a:schemeClr val="bg2">
                    <a:lumMod val="25000"/>
                    <a:lumOff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a14:m>
                  <a:r>
                    <a:rPr lang="en-US" sz="16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34" name="Oval 33">
                  <a:extLst>
                    <a:ext uri="{FF2B5EF4-FFF2-40B4-BE49-F238E27FC236}">
                      <a16:creationId xmlns:a16="http://schemas.microsoft.com/office/drawing/2014/main" id="{FC127044-88DE-468C-B7F4-61722AB0436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7452763" y="5201058"/>
                  <a:ext cx="354620" cy="354620"/>
                </a:xfrm>
                <a:prstGeom prst="ellipse">
                  <a:avLst/>
                </a:prstGeom>
                <a:blipFill>
                  <a:blip r:embed="rId19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Oval 34">
                  <a:extLst>
                    <a:ext uri="{FF2B5EF4-FFF2-40B4-BE49-F238E27FC236}">
                      <a16:creationId xmlns:a16="http://schemas.microsoft.com/office/drawing/2014/main" id="{D273D616-F27F-42A7-8448-F3E66F51C98F}"/>
                    </a:ext>
                  </a:extLst>
                </p:cNvPr>
                <p:cNvSpPr/>
                <p:nvPr/>
              </p:nvSpPr>
              <p:spPr>
                <a:xfrm rot="5400000">
                  <a:off x="7036670" y="5201058"/>
                  <a:ext cx="354620" cy="354620"/>
                </a:xfrm>
                <a:prstGeom prst="ellipse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r>
                    <a:rPr lang="en-US" sz="16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35" name="Oval 34">
                  <a:extLst>
                    <a:ext uri="{FF2B5EF4-FFF2-40B4-BE49-F238E27FC236}">
                      <a16:creationId xmlns:a16="http://schemas.microsoft.com/office/drawing/2014/main" id="{D273D616-F27F-42A7-8448-F3E66F51C98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7036670" y="5201058"/>
                  <a:ext cx="354620" cy="354620"/>
                </a:xfrm>
                <a:prstGeom prst="ellipse">
                  <a:avLst/>
                </a:prstGeom>
                <a:blipFill>
                  <a:blip r:embed="rId20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Oval 35">
                  <a:extLst>
                    <a:ext uri="{FF2B5EF4-FFF2-40B4-BE49-F238E27FC236}">
                      <a16:creationId xmlns:a16="http://schemas.microsoft.com/office/drawing/2014/main" id="{F08EEFD3-BFAC-4661-9316-EB4A0C612E72}"/>
                    </a:ext>
                  </a:extLst>
                </p:cNvPr>
                <p:cNvSpPr/>
                <p:nvPr/>
              </p:nvSpPr>
              <p:spPr>
                <a:xfrm rot="5400000">
                  <a:off x="6620577" y="5201058"/>
                  <a:ext cx="354620" cy="354620"/>
                </a:xfrm>
                <a:prstGeom prst="ellipse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a14:m>
                  <a:r>
                    <a:rPr lang="en-US" sz="16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36" name="Oval 35">
                  <a:extLst>
                    <a:ext uri="{FF2B5EF4-FFF2-40B4-BE49-F238E27FC236}">
                      <a16:creationId xmlns:a16="http://schemas.microsoft.com/office/drawing/2014/main" id="{F08EEFD3-BFAC-4661-9316-EB4A0C612E7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6620577" y="5201058"/>
                  <a:ext cx="354620" cy="354620"/>
                </a:xfrm>
                <a:prstGeom prst="ellipse">
                  <a:avLst/>
                </a:prstGeom>
                <a:blipFill>
                  <a:blip r:embed="rId21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Oval 36">
                  <a:extLst>
                    <a:ext uri="{FF2B5EF4-FFF2-40B4-BE49-F238E27FC236}">
                      <a16:creationId xmlns:a16="http://schemas.microsoft.com/office/drawing/2014/main" id="{06CC5075-F540-4E91-8E9D-98C908AAA767}"/>
                    </a:ext>
                  </a:extLst>
                </p:cNvPr>
                <p:cNvSpPr/>
                <p:nvPr/>
              </p:nvSpPr>
              <p:spPr>
                <a:xfrm rot="5400000">
                  <a:off x="6204486" y="5201058"/>
                  <a:ext cx="354620" cy="354620"/>
                </a:xfrm>
                <a:prstGeom prst="ellipse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r>
                    <a:rPr lang="en-US" sz="16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37" name="Oval 36">
                  <a:extLst>
                    <a:ext uri="{FF2B5EF4-FFF2-40B4-BE49-F238E27FC236}">
                      <a16:creationId xmlns:a16="http://schemas.microsoft.com/office/drawing/2014/main" id="{06CC5075-F540-4E91-8E9D-98C908AAA76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6204486" y="5201058"/>
                  <a:ext cx="354620" cy="354620"/>
                </a:xfrm>
                <a:prstGeom prst="ellipse">
                  <a:avLst/>
                </a:prstGeom>
                <a:blipFill>
                  <a:blip r:embed="rId22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7D9B152-1178-4232-AB48-E99351C25112}"/>
                </a:ext>
              </a:extLst>
            </p:cNvPr>
            <p:cNvSpPr txBox="1"/>
            <p:nvPr/>
          </p:nvSpPr>
          <p:spPr>
            <a:xfrm>
              <a:off x="6510790" y="5624014"/>
              <a:ext cx="57419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2"/>
                  </a:solidFill>
                  <a:latin typeface="Corbel" panose="020B0503020204020204" pitchFamily="34" charset="0"/>
                </a:rPr>
                <a:t>this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7788053C-6D76-4443-BBE9-4263EA9A997E}"/>
                </a:ext>
              </a:extLst>
            </p:cNvPr>
            <p:cNvSpPr txBox="1"/>
            <p:nvPr/>
          </p:nvSpPr>
          <p:spPr>
            <a:xfrm>
              <a:off x="7503390" y="5624014"/>
              <a:ext cx="108555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Corbel" panose="020B0503020204020204" pitchFamily="34" charset="0"/>
                </a:rPr>
                <a:t>morning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Oval 39">
                  <a:extLst>
                    <a:ext uri="{FF2B5EF4-FFF2-40B4-BE49-F238E27FC236}">
                      <a16:creationId xmlns:a16="http://schemas.microsoft.com/office/drawing/2014/main" id="{5CA941C4-C36C-42A3-AE62-89E29BD8845D}"/>
                    </a:ext>
                  </a:extLst>
                </p:cNvPr>
                <p:cNvSpPr/>
                <p:nvPr/>
              </p:nvSpPr>
              <p:spPr>
                <a:xfrm rot="5400000">
                  <a:off x="4535624" y="5207124"/>
                  <a:ext cx="354620" cy="354620"/>
                </a:xfrm>
                <a:prstGeom prst="ellips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a14:m>
                  <a:r>
                    <a:rPr lang="en-US" sz="16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40" name="Oval 39">
                  <a:extLst>
                    <a:ext uri="{FF2B5EF4-FFF2-40B4-BE49-F238E27FC236}">
                      <a16:creationId xmlns:a16="http://schemas.microsoft.com/office/drawing/2014/main" id="{5CA941C4-C36C-42A3-AE62-89E29BD8845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4535624" y="5207124"/>
                  <a:ext cx="354620" cy="354620"/>
                </a:xfrm>
                <a:prstGeom prst="ellipse">
                  <a:avLst/>
                </a:prstGeom>
                <a:blipFill>
                  <a:blip r:embed="rId23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Oval 40">
                  <a:extLst>
                    <a:ext uri="{FF2B5EF4-FFF2-40B4-BE49-F238E27FC236}">
                      <a16:creationId xmlns:a16="http://schemas.microsoft.com/office/drawing/2014/main" id="{480D77F4-630A-451B-B028-F7074A5FEB29}"/>
                    </a:ext>
                  </a:extLst>
                </p:cNvPr>
                <p:cNvSpPr/>
                <p:nvPr/>
              </p:nvSpPr>
              <p:spPr>
                <a:xfrm rot="5400000">
                  <a:off x="4119531" y="5207124"/>
                  <a:ext cx="354620" cy="354620"/>
                </a:xfrm>
                <a:prstGeom prst="ellips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r>
                    <a:rPr lang="en-US" sz="16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41" name="Oval 40">
                  <a:extLst>
                    <a:ext uri="{FF2B5EF4-FFF2-40B4-BE49-F238E27FC236}">
                      <a16:creationId xmlns:a16="http://schemas.microsoft.com/office/drawing/2014/main" id="{480D77F4-630A-451B-B028-F7074A5FEB2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4119531" y="5207124"/>
                  <a:ext cx="354620" cy="354620"/>
                </a:xfrm>
                <a:prstGeom prst="ellipse">
                  <a:avLst/>
                </a:prstGeom>
                <a:blipFill>
                  <a:blip r:embed="rId24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Oval 41">
                  <a:extLst>
                    <a:ext uri="{FF2B5EF4-FFF2-40B4-BE49-F238E27FC236}">
                      <a16:creationId xmlns:a16="http://schemas.microsoft.com/office/drawing/2014/main" id="{CB008443-2626-408B-9F0F-D8A68C285935}"/>
                    </a:ext>
                  </a:extLst>
                </p:cNvPr>
                <p:cNvSpPr/>
                <p:nvPr/>
              </p:nvSpPr>
              <p:spPr>
                <a:xfrm rot="5400000">
                  <a:off x="3703438" y="5207124"/>
                  <a:ext cx="354620" cy="354620"/>
                </a:xfrm>
                <a:prstGeom prst="ellips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a14:m>
                  <a:r>
                    <a:rPr lang="en-US" sz="16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42" name="Oval 41">
                  <a:extLst>
                    <a:ext uri="{FF2B5EF4-FFF2-40B4-BE49-F238E27FC236}">
                      <a16:creationId xmlns:a16="http://schemas.microsoft.com/office/drawing/2014/main" id="{CB008443-2626-408B-9F0F-D8A68C28593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3703438" y="5207124"/>
                  <a:ext cx="354620" cy="354620"/>
                </a:xfrm>
                <a:prstGeom prst="ellipse">
                  <a:avLst/>
                </a:prstGeom>
                <a:blipFill>
                  <a:blip r:embed="rId25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Oval 42">
                  <a:extLst>
                    <a:ext uri="{FF2B5EF4-FFF2-40B4-BE49-F238E27FC236}">
                      <a16:creationId xmlns:a16="http://schemas.microsoft.com/office/drawing/2014/main" id="{46FE5A3E-4F92-4E6E-A592-C43396B478D2}"/>
                    </a:ext>
                  </a:extLst>
                </p:cNvPr>
                <p:cNvSpPr/>
                <p:nvPr/>
              </p:nvSpPr>
              <p:spPr>
                <a:xfrm rot="5400000">
                  <a:off x="3287345" y="5207124"/>
                  <a:ext cx="354620" cy="354620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r>
                    <a:rPr lang="en-US" sz="16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43" name="Oval 42">
                  <a:extLst>
                    <a:ext uri="{FF2B5EF4-FFF2-40B4-BE49-F238E27FC236}">
                      <a16:creationId xmlns:a16="http://schemas.microsoft.com/office/drawing/2014/main" id="{46FE5A3E-4F92-4E6E-A592-C43396B478D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3287345" y="5207124"/>
                  <a:ext cx="354620" cy="354620"/>
                </a:xfrm>
                <a:prstGeom prst="ellipse">
                  <a:avLst/>
                </a:prstGeom>
                <a:blipFill>
                  <a:blip r:embed="rId26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AA227708-49B2-4CB8-B5C0-790CA6D13F58}"/>
                    </a:ext>
                  </a:extLst>
                </p:cNvPr>
                <p:cNvSpPr/>
                <p:nvPr/>
              </p:nvSpPr>
              <p:spPr>
                <a:xfrm rot="5400000">
                  <a:off x="2871252" y="5207124"/>
                  <a:ext cx="354620" cy="354620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a14:m>
                  <a:r>
                    <a:rPr lang="en-US" sz="16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AA227708-49B2-4CB8-B5C0-790CA6D13F5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2871252" y="5207124"/>
                  <a:ext cx="354620" cy="354620"/>
                </a:xfrm>
                <a:prstGeom prst="ellipse">
                  <a:avLst/>
                </a:prstGeom>
                <a:blipFill>
                  <a:blip r:embed="rId27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BBDD79AD-21EC-4E53-B2C8-63984805621C}"/>
                    </a:ext>
                  </a:extLst>
                </p:cNvPr>
                <p:cNvSpPr/>
                <p:nvPr/>
              </p:nvSpPr>
              <p:spPr>
                <a:xfrm rot="5400000">
                  <a:off x="2455161" y="5207124"/>
                  <a:ext cx="354620" cy="354620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r>
                    <a:rPr lang="en-US" sz="16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BBDD79AD-21EC-4E53-B2C8-63984805621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2455161" y="5207124"/>
                  <a:ext cx="354620" cy="354620"/>
                </a:xfrm>
                <a:prstGeom prst="ellipse">
                  <a:avLst/>
                </a:prstGeom>
                <a:blipFill>
                  <a:blip r:embed="rId28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DA30E773-5F04-417D-8900-4D5A6D808B03}"/>
                    </a:ext>
                  </a:extLst>
                </p:cNvPr>
                <p:cNvSpPr/>
                <p:nvPr/>
              </p:nvSpPr>
              <p:spPr>
                <a:xfrm rot="5400000">
                  <a:off x="5783901" y="5201058"/>
                  <a:ext cx="354620" cy="354620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r>
                    <a:rPr lang="en-US" sz="16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DA30E773-5F04-417D-8900-4D5A6D808B0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5783901" y="5201058"/>
                  <a:ext cx="354620" cy="354620"/>
                </a:xfrm>
                <a:prstGeom prst="ellipse">
                  <a:avLst/>
                </a:prstGeom>
                <a:blipFill>
                  <a:blip r:embed="rId29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D6E4C8A9-6A12-4578-AFBC-7EAC1C7DF19C}"/>
                    </a:ext>
                  </a:extLst>
                </p:cNvPr>
                <p:cNvSpPr/>
                <p:nvPr/>
              </p:nvSpPr>
              <p:spPr>
                <a:xfrm rot="5400000">
                  <a:off x="5367808" y="5201058"/>
                  <a:ext cx="354620" cy="354620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a14:m>
                  <a:r>
                    <a:rPr lang="en-US" sz="16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D6E4C8A9-6A12-4578-AFBC-7EAC1C7DF19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5367808" y="5201058"/>
                  <a:ext cx="354620" cy="354620"/>
                </a:xfrm>
                <a:prstGeom prst="ellipse">
                  <a:avLst/>
                </a:prstGeom>
                <a:blipFill>
                  <a:blip r:embed="rId30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22CE33B3-8E12-41EE-A46E-AC82375184A3}"/>
                    </a:ext>
                  </a:extLst>
                </p:cNvPr>
                <p:cNvSpPr/>
                <p:nvPr/>
              </p:nvSpPr>
              <p:spPr>
                <a:xfrm rot="5400000">
                  <a:off x="4951717" y="5201058"/>
                  <a:ext cx="354620" cy="354620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r>
                    <a:rPr lang="en-US" sz="16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22CE33B3-8E12-41EE-A46E-AC82375184A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4951717" y="5201058"/>
                  <a:ext cx="354620" cy="354620"/>
                </a:xfrm>
                <a:prstGeom prst="ellipse">
                  <a:avLst/>
                </a:prstGeom>
                <a:blipFill>
                  <a:blip r:embed="rId31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405BB49A-166C-4BC3-B27C-E7E7E55EF98C}"/>
                </a:ext>
              </a:extLst>
            </p:cNvPr>
            <p:cNvSpPr txBox="1"/>
            <p:nvPr/>
          </p:nvSpPr>
          <p:spPr>
            <a:xfrm>
              <a:off x="8919468" y="5132720"/>
              <a:ext cx="40908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1"/>
                  </a:solidFill>
                  <a:latin typeface="Corbel" panose="020B0503020204020204" pitchFamily="34" charset="0"/>
                </a:rPr>
                <a:t>…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B39CC1DD-77A6-4D18-828E-6BA79CCF3AB1}"/>
                </a:ext>
              </a:extLst>
            </p:cNvPr>
            <p:cNvSpPr txBox="1"/>
            <p:nvPr/>
          </p:nvSpPr>
          <p:spPr>
            <a:xfrm>
              <a:off x="2924970" y="5622149"/>
              <a:ext cx="24718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5"/>
                  </a:solidFill>
                  <a:latin typeface="Corbel" panose="020B0503020204020204" pitchFamily="34" charset="0"/>
                </a:rPr>
                <a:t>I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1D25E5E6-4CC6-46AF-AB5C-9C418A0D69E8}"/>
                </a:ext>
              </a:extLst>
            </p:cNvPr>
            <p:cNvSpPr txBox="1"/>
            <p:nvPr/>
          </p:nvSpPr>
          <p:spPr>
            <a:xfrm>
              <a:off x="3950282" y="5620093"/>
              <a:ext cx="70030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3"/>
                  </a:solidFill>
                  <a:latin typeface="Corbel" panose="020B0503020204020204" pitchFamily="34" charset="0"/>
                </a:rPr>
                <a:t>took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BD3D53B5-EE3D-4AC7-B0CE-1F2BB9626BC1}"/>
                </a:ext>
              </a:extLst>
            </p:cNvPr>
            <p:cNvSpPr txBox="1"/>
            <p:nvPr/>
          </p:nvSpPr>
          <p:spPr>
            <a:xfrm>
              <a:off x="5114152" y="5620093"/>
              <a:ext cx="86911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1"/>
                  </a:solidFill>
                  <a:latin typeface="Corbel" panose="020B0503020204020204" pitchFamily="34" charset="0"/>
                </a:rPr>
                <a:t>dog</a:t>
              </a:r>
            </a:p>
          </p:txBody>
        </p:sp>
      </p:grpSp>
      <p:sp>
        <p:nvSpPr>
          <p:cNvPr id="53" name="Rectangle 52">
            <a:extLst>
              <a:ext uri="{FF2B5EF4-FFF2-40B4-BE49-F238E27FC236}">
                <a16:creationId xmlns:a16="http://schemas.microsoft.com/office/drawing/2014/main" id="{18CB17DB-4EA3-4760-B40A-E66B6EC23BAF}"/>
              </a:ext>
            </a:extLst>
          </p:cNvPr>
          <p:cNvSpPr/>
          <p:nvPr/>
        </p:nvSpPr>
        <p:spPr>
          <a:xfrm>
            <a:off x="914400" y="3838091"/>
            <a:ext cx="104394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  <a:latin typeface="Corbel" panose="020B0503020204020204" pitchFamily="34" charset="0"/>
                <a:sym typeface="Wingdings" panose="05000000000000000000" pitchFamily="2" charset="2"/>
              </a:rPr>
              <a:t>Each of these inputs has </a:t>
            </a:r>
            <a:r>
              <a:rPr lang="en-US" sz="2000" b="1" dirty="0">
                <a:solidFill>
                  <a:schemeClr val="tx1"/>
                </a:solidFill>
                <a:latin typeface="Corbel" panose="020B0503020204020204" pitchFamily="34" charset="0"/>
                <a:sym typeface="Wingdings" panose="05000000000000000000" pitchFamily="2" charset="2"/>
              </a:rPr>
              <a:t>separate parameter connections </a:t>
            </a:r>
            <a:r>
              <a:rPr lang="en-US" sz="2000" dirty="0">
                <a:solidFill>
                  <a:schemeClr val="tx1"/>
                </a:solidFill>
                <a:latin typeface="Corbel" panose="020B0503020204020204" pitchFamily="34" charset="0"/>
                <a:sym typeface="Wingdings" panose="05000000000000000000" pitchFamily="2" charset="2"/>
              </a:rPr>
              <a:t>to the next (hidden) layer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685A835E-87D4-48ED-93DC-5D1E2D9A7F52}"/>
              </a:ext>
            </a:extLst>
          </p:cNvPr>
          <p:cNvSpPr/>
          <p:nvPr/>
        </p:nvSpPr>
        <p:spPr>
          <a:xfrm>
            <a:off x="914400" y="5433469"/>
            <a:ext cx="104394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  <a:latin typeface="Corbel" panose="020B0503020204020204" pitchFamily="34" charset="0"/>
                <a:sym typeface="Wingdings" panose="05000000000000000000" pitchFamily="2" charset="2"/>
              </a:rPr>
              <a:t> Things we learn about the sequence won’t transfer if they appear elsewhere in the sequence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A115EB63-121A-4C5C-9AB1-C32E5DC4688A}"/>
              </a:ext>
            </a:extLst>
          </p:cNvPr>
          <p:cNvCxnSpPr/>
          <p:nvPr/>
        </p:nvCxnSpPr>
        <p:spPr>
          <a:xfrm>
            <a:off x="2800657" y="3700176"/>
            <a:ext cx="2032528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3E3DBEDB-14BB-42CE-91FD-2F06CD01C192}"/>
              </a:ext>
            </a:extLst>
          </p:cNvPr>
          <p:cNvCxnSpPr/>
          <p:nvPr/>
        </p:nvCxnSpPr>
        <p:spPr>
          <a:xfrm>
            <a:off x="6556416" y="5282370"/>
            <a:ext cx="2032528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574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  <p:bldP spid="5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02B75D-BEEE-4848-842C-835CC5315B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 modelling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1862B6-6B40-45E0-9187-21AEC64D27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41787"/>
            <a:ext cx="5257800" cy="4274256"/>
          </a:xfrm>
        </p:spPr>
        <p:txBody>
          <a:bodyPr/>
          <a:lstStyle/>
          <a:p>
            <a:pPr marL="50800" indent="0">
              <a:buNone/>
            </a:pPr>
            <a:r>
              <a:rPr lang="en-US" sz="2200" dirty="0"/>
              <a:t>To model sequences, we need to</a:t>
            </a:r>
          </a:p>
          <a:p>
            <a:r>
              <a:rPr lang="en-US" sz="2200" dirty="0"/>
              <a:t>Handle </a:t>
            </a:r>
            <a:r>
              <a:rPr lang="en-US" sz="2200" b="1" dirty="0"/>
              <a:t>variable-length</a:t>
            </a:r>
            <a:r>
              <a:rPr lang="en-US" sz="2200" dirty="0"/>
              <a:t> sequences</a:t>
            </a:r>
          </a:p>
          <a:p>
            <a:r>
              <a:rPr lang="en-US" sz="2200" dirty="0"/>
              <a:t>Track </a:t>
            </a:r>
            <a:r>
              <a:rPr lang="en-US" sz="2200" b="1" dirty="0"/>
              <a:t>long-term</a:t>
            </a:r>
            <a:r>
              <a:rPr lang="en-US" sz="2200" dirty="0"/>
              <a:t> dependencies</a:t>
            </a:r>
          </a:p>
          <a:p>
            <a:r>
              <a:rPr lang="en-US" sz="2200" dirty="0"/>
              <a:t>Maintain information about </a:t>
            </a:r>
            <a:r>
              <a:rPr lang="en-US" sz="2200" b="1" dirty="0"/>
              <a:t>ordering</a:t>
            </a:r>
          </a:p>
          <a:p>
            <a:r>
              <a:rPr lang="en-US" sz="2200" b="1" dirty="0"/>
              <a:t>Share parameters </a:t>
            </a:r>
            <a:r>
              <a:rPr lang="en-US" sz="2200" dirty="0"/>
              <a:t>across the sequence</a:t>
            </a:r>
          </a:p>
          <a:p>
            <a:endParaRPr lang="en-US" sz="2200" dirty="0"/>
          </a:p>
          <a:p>
            <a:pPr marL="50800" indent="0">
              <a:buNone/>
            </a:pPr>
            <a:r>
              <a:rPr lang="en-US" sz="2200" dirty="0">
                <a:sym typeface="Wingdings" panose="05000000000000000000" pitchFamily="2" charset="2"/>
              </a:rPr>
              <a:t> Recurrent Neural Networks (RNNs) are a suitable approach for sequence modelling problems</a:t>
            </a:r>
            <a:endParaRPr lang="en-US" sz="2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AC6C7E-19BF-49A2-9392-AEC2F66B2E3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18</a:t>
            </a:fld>
            <a:endParaRPr lang="nl-BE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852E5F9-3377-442B-B639-F410F02C8E0B}"/>
              </a:ext>
            </a:extLst>
          </p:cNvPr>
          <p:cNvGrpSpPr/>
          <p:nvPr/>
        </p:nvGrpSpPr>
        <p:grpSpPr>
          <a:xfrm>
            <a:off x="7957226" y="1459436"/>
            <a:ext cx="2509736" cy="4187183"/>
            <a:chOff x="8171234" y="1459436"/>
            <a:chExt cx="2509736" cy="4187183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C00555DC-3994-4154-A671-81A8C49C8249}"/>
                </a:ext>
              </a:extLst>
            </p:cNvPr>
            <p:cNvSpPr/>
            <p:nvPr/>
          </p:nvSpPr>
          <p:spPr>
            <a:xfrm>
              <a:off x="8171234" y="2928027"/>
              <a:ext cx="2509736" cy="1254866"/>
            </a:xfrm>
            <a:prstGeom prst="roundRect">
              <a:avLst/>
            </a:prstGeom>
            <a:solidFill>
              <a:schemeClr val="accent4">
                <a:lumMod val="10000"/>
                <a:lumOff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RNN</a:t>
              </a:r>
            </a:p>
          </p:txBody>
        </p:sp>
        <p:cxnSp>
          <p:nvCxnSpPr>
            <p:cNvPr id="7" name="Connector: Elbow 6">
              <a:extLst>
                <a:ext uri="{FF2B5EF4-FFF2-40B4-BE49-F238E27FC236}">
                  <a16:creationId xmlns:a16="http://schemas.microsoft.com/office/drawing/2014/main" id="{3B54F527-D8BE-4A49-9624-1789296B575A}"/>
                </a:ext>
              </a:extLst>
            </p:cNvPr>
            <p:cNvCxnSpPr>
              <a:stCxn id="5" idx="3"/>
              <a:endCxn id="5" idx="1"/>
            </p:cNvCxnSpPr>
            <p:nvPr/>
          </p:nvCxnSpPr>
          <p:spPr>
            <a:xfrm flipH="1">
              <a:off x="8171234" y="3555460"/>
              <a:ext cx="2509736" cy="12700"/>
            </a:xfrm>
            <a:prstGeom prst="bentConnector5">
              <a:avLst>
                <a:gd name="adj1" fmla="val -9109"/>
                <a:gd name="adj2" fmla="val -6510646"/>
                <a:gd name="adj3" fmla="val 109109"/>
              </a:avLst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Oval 9">
                  <a:extLst>
                    <a:ext uri="{FF2B5EF4-FFF2-40B4-BE49-F238E27FC236}">
                      <a16:creationId xmlns:a16="http://schemas.microsoft.com/office/drawing/2014/main" id="{A3333E8C-DB55-4A26-AE08-D349471A584C}"/>
                    </a:ext>
                  </a:extLst>
                </p:cNvPr>
                <p:cNvSpPr/>
                <p:nvPr/>
              </p:nvSpPr>
              <p:spPr>
                <a:xfrm>
                  <a:off x="9017540" y="1459436"/>
                  <a:ext cx="817124" cy="817124"/>
                </a:xfrm>
                <a:prstGeom prst="ellipse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rtlCol="0" anchor="ctr"/>
                <a:lstStyle/>
                <a:p>
                  <a:pPr algn="ctr"/>
                  <a14:m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acc>
                    </m:oMath>
                  </a14:m>
                  <a:r>
                    <a:rPr lang="en-US" sz="28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10" name="Oval 9">
                  <a:extLst>
                    <a:ext uri="{FF2B5EF4-FFF2-40B4-BE49-F238E27FC236}">
                      <a16:creationId xmlns:a16="http://schemas.microsoft.com/office/drawing/2014/main" id="{A3333E8C-DB55-4A26-AE08-D349471A584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17540" y="1459436"/>
                  <a:ext cx="817124" cy="817124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Oval 10">
                  <a:extLst>
                    <a:ext uri="{FF2B5EF4-FFF2-40B4-BE49-F238E27FC236}">
                      <a16:creationId xmlns:a16="http://schemas.microsoft.com/office/drawing/2014/main" id="{5DA79E42-5563-43D3-B722-C59E39B2F814}"/>
                    </a:ext>
                  </a:extLst>
                </p:cNvPr>
                <p:cNvSpPr/>
                <p:nvPr/>
              </p:nvSpPr>
              <p:spPr>
                <a:xfrm>
                  <a:off x="9017540" y="4829495"/>
                  <a:ext cx="817124" cy="817124"/>
                </a:xfrm>
                <a:prstGeom prst="ellips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</m:oMath>
                  </a14:m>
                  <a:r>
                    <a:rPr lang="en-US" sz="16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11" name="Oval 10">
                  <a:extLst>
                    <a:ext uri="{FF2B5EF4-FFF2-40B4-BE49-F238E27FC236}">
                      <a16:creationId xmlns:a16="http://schemas.microsoft.com/office/drawing/2014/main" id="{5DA79E42-5563-43D3-B722-C59E39B2F81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17540" y="4829495"/>
                  <a:ext cx="817124" cy="817124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9661C583-1351-422B-843B-45CBB92D9FC8}"/>
                </a:ext>
              </a:extLst>
            </p:cNvPr>
            <p:cNvCxnSpPr>
              <a:cxnSpLocks/>
              <a:stCxn id="11" idx="0"/>
              <a:endCxn id="5" idx="2"/>
            </p:cNvCxnSpPr>
            <p:nvPr/>
          </p:nvCxnSpPr>
          <p:spPr>
            <a:xfrm flipV="1">
              <a:off x="9426102" y="4182893"/>
              <a:ext cx="0" cy="64660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B4E30BE8-7A5F-4C60-9BB6-20F0F768722E}"/>
                </a:ext>
              </a:extLst>
            </p:cNvPr>
            <p:cNvCxnSpPr>
              <a:cxnSpLocks/>
              <a:stCxn id="5" idx="0"/>
              <a:endCxn id="10" idx="4"/>
            </p:cNvCxnSpPr>
            <p:nvPr/>
          </p:nvCxnSpPr>
          <p:spPr>
            <a:xfrm flipV="1">
              <a:off x="9426102" y="2276560"/>
              <a:ext cx="0" cy="65146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51199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5"/>
          <p:cNvSpPr txBox="1">
            <a:spLocks noGrp="1"/>
          </p:cNvSpPr>
          <p:nvPr>
            <p:ph type="ctrTitle"/>
          </p:nvPr>
        </p:nvSpPr>
        <p:spPr>
          <a:xfrm>
            <a:off x="437702" y="1276473"/>
            <a:ext cx="9026400" cy="2387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Recurrent Neural Networks</a:t>
            </a:r>
            <a:endParaRPr/>
          </a:p>
        </p:txBody>
      </p:sp>
      <p:sp>
        <p:nvSpPr>
          <p:cNvPr id="139" name="Google Shape;139;p15"/>
          <p:cNvSpPr txBox="1">
            <a:spLocks noGrp="1"/>
          </p:cNvSpPr>
          <p:nvPr>
            <p:ph type="subTitle" idx="1"/>
          </p:nvPr>
        </p:nvSpPr>
        <p:spPr>
          <a:xfrm>
            <a:off x="424301" y="3756148"/>
            <a:ext cx="9039300" cy="822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15"/>
          <p:cNvSpPr txBox="1">
            <a:spLocks noGrp="1"/>
          </p:cNvSpPr>
          <p:nvPr>
            <p:ph type="body" idx="2"/>
          </p:nvPr>
        </p:nvSpPr>
        <p:spPr>
          <a:xfrm>
            <a:off x="7887644" y="6343466"/>
            <a:ext cx="3617400" cy="222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15"/>
          <p:cNvSpPr txBox="1">
            <a:spLocks noGrp="1"/>
          </p:cNvSpPr>
          <p:nvPr>
            <p:ph type="body" idx="3"/>
          </p:nvPr>
        </p:nvSpPr>
        <p:spPr>
          <a:xfrm>
            <a:off x="10030852" y="6050735"/>
            <a:ext cx="1474200" cy="216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2"/>
          <p:cNvSpPr txBox="1">
            <a:spLocks noGrp="1"/>
          </p:cNvSpPr>
          <p:nvPr>
            <p:ph type="ctrTitle"/>
          </p:nvPr>
        </p:nvSpPr>
        <p:spPr>
          <a:xfrm>
            <a:off x="437702" y="1276473"/>
            <a:ext cx="9418500" cy="2387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Recurrent Neural Networks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9C0D085-B6B1-471D-AD17-2B34C87DB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Recurrent neural networks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7E09421-4B34-449E-BAAF-EF4229B17F3E}"/>
              </a:ext>
            </a:extLst>
          </p:cNvPr>
          <p:cNvGrpSpPr/>
          <p:nvPr/>
        </p:nvGrpSpPr>
        <p:grpSpPr>
          <a:xfrm>
            <a:off x="1783403" y="1947600"/>
            <a:ext cx="648512" cy="3323166"/>
            <a:chOff x="1611548" y="1690688"/>
            <a:chExt cx="817124" cy="4187183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DACA0899-A596-487F-A94B-B0B4F9CA00A5}"/>
                </a:ext>
              </a:extLst>
            </p:cNvPr>
            <p:cNvSpPr/>
            <p:nvPr/>
          </p:nvSpPr>
          <p:spPr>
            <a:xfrm>
              <a:off x="1611548" y="3159279"/>
              <a:ext cx="817124" cy="1254866"/>
            </a:xfrm>
            <a:prstGeom prst="roundRect">
              <a:avLst/>
            </a:prstGeom>
            <a:solidFill>
              <a:schemeClr val="accent4">
                <a:lumMod val="10000"/>
                <a:lumOff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Oval 10">
                  <a:extLst>
                    <a:ext uri="{FF2B5EF4-FFF2-40B4-BE49-F238E27FC236}">
                      <a16:creationId xmlns:a16="http://schemas.microsoft.com/office/drawing/2014/main" id="{C605E144-3CA7-4305-AEA0-86AD3A7773D6}"/>
                    </a:ext>
                  </a:extLst>
                </p:cNvPr>
                <p:cNvSpPr/>
                <p:nvPr/>
              </p:nvSpPr>
              <p:spPr>
                <a:xfrm>
                  <a:off x="1611548" y="1690688"/>
                  <a:ext cx="817124" cy="817124"/>
                </a:xfrm>
                <a:prstGeom prst="ellipse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rtlCol="0" anchor="ctr"/>
                <a:lstStyle/>
                <a:p>
                  <a:pPr algn="ctr"/>
                  <a14:m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acc>
                    </m:oMath>
                  </a14:m>
                  <a:r>
                    <a:rPr lang="en-US" sz="24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11" name="Oval 10">
                  <a:extLst>
                    <a:ext uri="{FF2B5EF4-FFF2-40B4-BE49-F238E27FC236}">
                      <a16:creationId xmlns:a16="http://schemas.microsoft.com/office/drawing/2014/main" id="{C605E144-3CA7-4305-AEA0-86AD3A7773D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11548" y="1690688"/>
                  <a:ext cx="817124" cy="817124"/>
                </a:xfrm>
                <a:prstGeom prst="ellipse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Oval 11">
                  <a:extLst>
                    <a:ext uri="{FF2B5EF4-FFF2-40B4-BE49-F238E27FC236}">
                      <a16:creationId xmlns:a16="http://schemas.microsoft.com/office/drawing/2014/main" id="{5F3D4416-C240-4523-8315-E1C00720EDCE}"/>
                    </a:ext>
                  </a:extLst>
                </p:cNvPr>
                <p:cNvSpPr/>
                <p:nvPr/>
              </p:nvSpPr>
              <p:spPr>
                <a:xfrm>
                  <a:off x="1611548" y="5060747"/>
                  <a:ext cx="817124" cy="817124"/>
                </a:xfrm>
                <a:prstGeom prst="ellips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</m:oMath>
                  </a14:m>
                  <a:r>
                    <a:rPr lang="en-US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12" name="Oval 11">
                  <a:extLst>
                    <a:ext uri="{FF2B5EF4-FFF2-40B4-BE49-F238E27FC236}">
                      <a16:creationId xmlns:a16="http://schemas.microsoft.com/office/drawing/2014/main" id="{5F3D4416-C240-4523-8315-E1C00720EDC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11548" y="5060747"/>
                  <a:ext cx="817124" cy="817124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596BCE34-D24A-4DCB-9495-18E655A8CF66}"/>
                </a:ext>
              </a:extLst>
            </p:cNvPr>
            <p:cNvCxnSpPr>
              <a:cxnSpLocks/>
              <a:stCxn id="12" idx="0"/>
              <a:endCxn id="9" idx="2"/>
            </p:cNvCxnSpPr>
            <p:nvPr/>
          </p:nvCxnSpPr>
          <p:spPr>
            <a:xfrm flipV="1">
              <a:off x="2020110" y="4414145"/>
              <a:ext cx="0" cy="64660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9B8DCDDE-D4FD-4927-B4DF-AC92DFB706BF}"/>
                </a:ext>
              </a:extLst>
            </p:cNvPr>
            <p:cNvCxnSpPr>
              <a:cxnSpLocks/>
              <a:stCxn id="9" idx="0"/>
              <a:endCxn id="11" idx="4"/>
            </p:cNvCxnSpPr>
            <p:nvPr/>
          </p:nvCxnSpPr>
          <p:spPr>
            <a:xfrm flipV="1">
              <a:off x="2020110" y="2507812"/>
              <a:ext cx="0" cy="65146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7FB6907-7D74-471F-BF81-464D5A5A0523}"/>
              </a:ext>
            </a:extLst>
          </p:cNvPr>
          <p:cNvGrpSpPr/>
          <p:nvPr/>
        </p:nvGrpSpPr>
        <p:grpSpPr>
          <a:xfrm>
            <a:off x="4100209" y="1947600"/>
            <a:ext cx="2276273" cy="3325096"/>
            <a:chOff x="4302869" y="1947600"/>
            <a:chExt cx="2276273" cy="3325096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CDBEB24F-2A81-4ECE-829B-285BF41DB6B1}"/>
                </a:ext>
              </a:extLst>
            </p:cNvPr>
            <p:cNvSpPr/>
            <p:nvPr/>
          </p:nvSpPr>
          <p:spPr>
            <a:xfrm>
              <a:off x="4302869" y="3115080"/>
              <a:ext cx="648512" cy="995927"/>
            </a:xfrm>
            <a:prstGeom prst="roundRect">
              <a:avLst/>
            </a:prstGeom>
            <a:solidFill>
              <a:schemeClr val="accent4">
                <a:lumMod val="10000"/>
                <a:lumOff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E58A280-A083-4120-8549-BCCAE0660194}"/>
                </a:ext>
              </a:extLst>
            </p:cNvPr>
            <p:cNvSpPr/>
            <p:nvPr/>
          </p:nvSpPr>
          <p:spPr>
            <a:xfrm>
              <a:off x="4302869" y="4624184"/>
              <a:ext cx="648512" cy="648512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 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8D655EE7-00DC-46AC-A58B-28E4566891AB}"/>
                </a:ext>
              </a:extLst>
            </p:cNvPr>
            <p:cNvCxnSpPr>
              <a:cxnSpLocks/>
              <a:stCxn id="21" idx="0"/>
              <a:endCxn id="19" idx="2"/>
            </p:cNvCxnSpPr>
            <p:nvPr/>
          </p:nvCxnSpPr>
          <p:spPr>
            <a:xfrm flipV="1">
              <a:off x="4627125" y="4111007"/>
              <a:ext cx="0" cy="51317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1BA9ED7D-F02F-4F14-9183-0241661B6A7F}"/>
                </a:ext>
              </a:extLst>
            </p:cNvPr>
            <p:cNvSpPr/>
            <p:nvPr/>
          </p:nvSpPr>
          <p:spPr>
            <a:xfrm>
              <a:off x="5116750" y="3115080"/>
              <a:ext cx="648512" cy="995927"/>
            </a:xfrm>
            <a:prstGeom prst="roundRect">
              <a:avLst/>
            </a:prstGeom>
            <a:solidFill>
              <a:schemeClr val="accent4">
                <a:lumMod val="10000"/>
                <a:lumOff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C7F79DF4-6FA2-4E7E-AAC8-369881D12381}"/>
                </a:ext>
              </a:extLst>
            </p:cNvPr>
            <p:cNvSpPr/>
            <p:nvPr/>
          </p:nvSpPr>
          <p:spPr>
            <a:xfrm>
              <a:off x="5116750" y="4624184"/>
              <a:ext cx="648512" cy="648512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 </a:t>
              </a: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52CD344A-8C22-4230-BFB9-A02C3B0C0800}"/>
                </a:ext>
              </a:extLst>
            </p:cNvPr>
            <p:cNvCxnSpPr>
              <a:cxnSpLocks/>
              <a:stCxn id="27" idx="0"/>
              <a:endCxn id="25" idx="2"/>
            </p:cNvCxnSpPr>
            <p:nvPr/>
          </p:nvCxnSpPr>
          <p:spPr>
            <a:xfrm flipV="1">
              <a:off x="5441006" y="4111007"/>
              <a:ext cx="0" cy="51317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6A077258-1EA9-4B45-875D-2BD30F1E665A}"/>
                </a:ext>
              </a:extLst>
            </p:cNvPr>
            <p:cNvSpPr/>
            <p:nvPr/>
          </p:nvSpPr>
          <p:spPr>
            <a:xfrm>
              <a:off x="5930630" y="3113150"/>
              <a:ext cx="648512" cy="995927"/>
            </a:xfrm>
            <a:prstGeom prst="roundRect">
              <a:avLst/>
            </a:prstGeom>
            <a:solidFill>
              <a:schemeClr val="accent4">
                <a:lumMod val="10000"/>
                <a:lumOff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B2FDFEC8-B932-46EC-8F0E-70A1A7E45486}"/>
                </a:ext>
              </a:extLst>
            </p:cNvPr>
            <p:cNvSpPr/>
            <p:nvPr/>
          </p:nvSpPr>
          <p:spPr>
            <a:xfrm>
              <a:off x="5930630" y="1947600"/>
              <a:ext cx="648512" cy="648512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26C8006F-FCDB-4378-9702-2586E196BC7B}"/>
                </a:ext>
              </a:extLst>
            </p:cNvPr>
            <p:cNvSpPr/>
            <p:nvPr/>
          </p:nvSpPr>
          <p:spPr>
            <a:xfrm>
              <a:off x="5930630" y="4622254"/>
              <a:ext cx="648512" cy="648512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 </a:t>
              </a: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056EEE87-5D5D-467D-97EA-108C4D25BACB}"/>
                </a:ext>
              </a:extLst>
            </p:cNvPr>
            <p:cNvCxnSpPr>
              <a:cxnSpLocks/>
              <a:stCxn id="33" idx="0"/>
              <a:endCxn id="31" idx="2"/>
            </p:cNvCxnSpPr>
            <p:nvPr/>
          </p:nvCxnSpPr>
          <p:spPr>
            <a:xfrm flipV="1">
              <a:off x="6254886" y="4109077"/>
              <a:ext cx="0" cy="51317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CB6B0CFB-D0FB-4B0D-9403-3E7ACA9AB0CD}"/>
                </a:ext>
              </a:extLst>
            </p:cNvPr>
            <p:cNvCxnSpPr>
              <a:cxnSpLocks/>
              <a:stCxn id="31" idx="0"/>
              <a:endCxn id="32" idx="4"/>
            </p:cNvCxnSpPr>
            <p:nvPr/>
          </p:nvCxnSpPr>
          <p:spPr>
            <a:xfrm flipV="1">
              <a:off x="6254886" y="2596112"/>
              <a:ext cx="0" cy="51703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067FE972-881D-43EB-AA4B-F5955C25671E}"/>
              </a:ext>
            </a:extLst>
          </p:cNvPr>
          <p:cNvGrpSpPr/>
          <p:nvPr/>
        </p:nvGrpSpPr>
        <p:grpSpPr>
          <a:xfrm>
            <a:off x="7107677" y="1945670"/>
            <a:ext cx="2276273" cy="3325096"/>
            <a:chOff x="7107677" y="1945670"/>
            <a:chExt cx="2276273" cy="3325096"/>
          </a:xfrm>
        </p:grpSpPr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id="{DC6E6E2E-F7CE-4948-A4EE-44DC396840F6}"/>
                </a:ext>
              </a:extLst>
            </p:cNvPr>
            <p:cNvSpPr/>
            <p:nvPr/>
          </p:nvSpPr>
          <p:spPr>
            <a:xfrm>
              <a:off x="7107677" y="3113150"/>
              <a:ext cx="648512" cy="995927"/>
            </a:xfrm>
            <a:prstGeom prst="roundRect">
              <a:avLst/>
            </a:prstGeom>
            <a:solidFill>
              <a:schemeClr val="accent4">
                <a:lumMod val="10000"/>
                <a:lumOff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7A09E732-E29E-4D01-9DF2-20D259BDAFC3}"/>
                </a:ext>
              </a:extLst>
            </p:cNvPr>
            <p:cNvSpPr/>
            <p:nvPr/>
          </p:nvSpPr>
          <p:spPr>
            <a:xfrm>
              <a:off x="7107677" y="4622254"/>
              <a:ext cx="648512" cy="648512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 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FCE01F45-88F4-4F56-BBED-3BFF6409C46C}"/>
                </a:ext>
              </a:extLst>
            </p:cNvPr>
            <p:cNvCxnSpPr>
              <a:cxnSpLocks/>
              <a:stCxn id="39" idx="0"/>
              <a:endCxn id="38" idx="2"/>
            </p:cNvCxnSpPr>
            <p:nvPr/>
          </p:nvCxnSpPr>
          <p:spPr>
            <a:xfrm flipV="1">
              <a:off x="7431933" y="4109077"/>
              <a:ext cx="0" cy="51317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FB344CCC-9932-4E1F-A440-A1A60B7B99A4}"/>
                </a:ext>
              </a:extLst>
            </p:cNvPr>
            <p:cNvSpPr/>
            <p:nvPr/>
          </p:nvSpPr>
          <p:spPr>
            <a:xfrm>
              <a:off x="7921558" y="3113150"/>
              <a:ext cx="648512" cy="995927"/>
            </a:xfrm>
            <a:prstGeom prst="roundRect">
              <a:avLst/>
            </a:prstGeom>
            <a:solidFill>
              <a:schemeClr val="accent4">
                <a:lumMod val="10000"/>
                <a:lumOff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FD6D88A6-A692-443E-BA09-65D9283F537F}"/>
                </a:ext>
              </a:extLst>
            </p:cNvPr>
            <p:cNvSpPr/>
            <p:nvPr/>
          </p:nvSpPr>
          <p:spPr>
            <a:xfrm>
              <a:off x="7921558" y="4622254"/>
              <a:ext cx="648512" cy="648512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 </a:t>
              </a: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7621539B-9502-493A-863A-A42EF48ACD27}"/>
                </a:ext>
              </a:extLst>
            </p:cNvPr>
            <p:cNvCxnSpPr>
              <a:cxnSpLocks/>
              <a:stCxn id="42" idx="0"/>
              <a:endCxn id="41" idx="2"/>
            </p:cNvCxnSpPr>
            <p:nvPr/>
          </p:nvCxnSpPr>
          <p:spPr>
            <a:xfrm flipV="1">
              <a:off x="8245814" y="4109077"/>
              <a:ext cx="0" cy="51317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565C5A95-DDF3-4583-B72D-A4B70BA5646B}"/>
                </a:ext>
              </a:extLst>
            </p:cNvPr>
            <p:cNvSpPr/>
            <p:nvPr/>
          </p:nvSpPr>
          <p:spPr>
            <a:xfrm>
              <a:off x="8735438" y="3111220"/>
              <a:ext cx="648512" cy="995927"/>
            </a:xfrm>
            <a:prstGeom prst="roundRect">
              <a:avLst/>
            </a:prstGeom>
            <a:solidFill>
              <a:schemeClr val="accent4">
                <a:lumMod val="10000"/>
                <a:lumOff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ACFD473-98C1-4BC1-B1BA-9008A39AAE41}"/>
                </a:ext>
              </a:extLst>
            </p:cNvPr>
            <p:cNvSpPr/>
            <p:nvPr/>
          </p:nvSpPr>
          <p:spPr>
            <a:xfrm>
              <a:off x="8735438" y="1945670"/>
              <a:ext cx="648512" cy="648512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1C0191A-F451-4B50-B272-1DCD2E1EDC07}"/>
                </a:ext>
              </a:extLst>
            </p:cNvPr>
            <p:cNvSpPr/>
            <p:nvPr/>
          </p:nvSpPr>
          <p:spPr>
            <a:xfrm>
              <a:off x="8735438" y="4620324"/>
              <a:ext cx="648512" cy="648512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 </a:t>
              </a:r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4BE98602-DF18-4564-A557-8D9BCECAC9F8}"/>
                </a:ext>
              </a:extLst>
            </p:cNvPr>
            <p:cNvCxnSpPr>
              <a:cxnSpLocks/>
              <a:stCxn id="46" idx="0"/>
              <a:endCxn id="44" idx="2"/>
            </p:cNvCxnSpPr>
            <p:nvPr/>
          </p:nvCxnSpPr>
          <p:spPr>
            <a:xfrm flipV="1">
              <a:off x="9059694" y="4107147"/>
              <a:ext cx="0" cy="51317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343E5796-12BF-4936-8BE0-7760217F3522}"/>
                </a:ext>
              </a:extLst>
            </p:cNvPr>
            <p:cNvCxnSpPr>
              <a:cxnSpLocks/>
              <a:stCxn id="44" idx="0"/>
              <a:endCxn id="45" idx="4"/>
            </p:cNvCxnSpPr>
            <p:nvPr/>
          </p:nvCxnSpPr>
          <p:spPr>
            <a:xfrm flipV="1">
              <a:off x="9059694" y="2594182"/>
              <a:ext cx="0" cy="51703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90CA8695-A310-4419-8417-C32083B10FC9}"/>
                </a:ext>
              </a:extLst>
            </p:cNvPr>
            <p:cNvSpPr/>
            <p:nvPr/>
          </p:nvSpPr>
          <p:spPr>
            <a:xfrm>
              <a:off x="7928044" y="1945670"/>
              <a:ext cx="648512" cy="648512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CC6B67EE-DEA9-4C08-AA2E-49B8DDB305DD}"/>
                </a:ext>
              </a:extLst>
            </p:cNvPr>
            <p:cNvCxnSpPr>
              <a:cxnSpLocks/>
              <a:stCxn id="41" idx="0"/>
              <a:endCxn id="49" idx="4"/>
            </p:cNvCxnSpPr>
            <p:nvPr/>
          </p:nvCxnSpPr>
          <p:spPr>
            <a:xfrm flipV="1">
              <a:off x="8245814" y="2594182"/>
              <a:ext cx="6486" cy="51896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918B3DFC-F7CE-43A2-B9D0-5CA0AAEF6052}"/>
                </a:ext>
              </a:extLst>
            </p:cNvPr>
            <p:cNvSpPr/>
            <p:nvPr/>
          </p:nvSpPr>
          <p:spPr>
            <a:xfrm>
              <a:off x="7107677" y="1966675"/>
              <a:ext cx="648512" cy="648512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E184CBB7-3F82-45E3-B649-CE889BBBD24C}"/>
                </a:ext>
              </a:extLst>
            </p:cNvPr>
            <p:cNvCxnSpPr>
              <a:cxnSpLocks/>
              <a:stCxn id="38" idx="0"/>
              <a:endCxn id="51" idx="4"/>
            </p:cNvCxnSpPr>
            <p:nvPr/>
          </p:nvCxnSpPr>
          <p:spPr>
            <a:xfrm flipV="1">
              <a:off x="7431933" y="2615187"/>
              <a:ext cx="0" cy="49796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DFBF5823-A4A5-4F1E-9006-3125F3DA10DB}"/>
              </a:ext>
            </a:extLst>
          </p:cNvPr>
          <p:cNvCxnSpPr>
            <a:cxnSpLocks/>
          </p:cNvCxnSpPr>
          <p:nvPr/>
        </p:nvCxnSpPr>
        <p:spPr>
          <a:xfrm>
            <a:off x="3297677" y="1760706"/>
            <a:ext cx="0" cy="4036979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3293A415-AFC4-4498-B95D-222B23243E84}"/>
              </a:ext>
            </a:extLst>
          </p:cNvPr>
          <p:cNvSpPr txBox="1"/>
          <p:nvPr/>
        </p:nvSpPr>
        <p:spPr>
          <a:xfrm>
            <a:off x="1102467" y="5467485"/>
            <a:ext cx="20103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chemeClr val="tx1"/>
                </a:solidFill>
                <a:latin typeface="Corbel" panose="020B0503020204020204" pitchFamily="34" charset="0"/>
              </a:rPr>
              <a:t>One to one</a:t>
            </a:r>
          </a:p>
          <a:p>
            <a:pPr algn="ctr"/>
            <a:r>
              <a:rPr lang="en-US" sz="1800" dirty="0">
                <a:solidFill>
                  <a:schemeClr val="tx1"/>
                </a:solidFill>
                <a:latin typeface="Corbel" panose="020B0503020204020204" pitchFamily="34" charset="0"/>
              </a:rPr>
              <a:t>“Standard” neural network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79D7D47-949D-41A7-AC67-FC5AEC9D8661}"/>
              </a:ext>
            </a:extLst>
          </p:cNvPr>
          <p:cNvSpPr txBox="1"/>
          <p:nvPr/>
        </p:nvSpPr>
        <p:spPr>
          <a:xfrm>
            <a:off x="4270445" y="5467485"/>
            <a:ext cx="19358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chemeClr val="tx1"/>
                </a:solidFill>
                <a:latin typeface="Corbel" panose="020B0503020204020204" pitchFamily="34" charset="0"/>
              </a:rPr>
              <a:t>Many to one</a:t>
            </a:r>
          </a:p>
          <a:p>
            <a:pPr algn="ctr"/>
            <a:r>
              <a:rPr lang="en-US" sz="1800" dirty="0">
                <a:solidFill>
                  <a:schemeClr val="tx1"/>
                </a:solidFill>
                <a:latin typeface="Corbel" panose="020B0503020204020204" pitchFamily="34" charset="0"/>
              </a:rPr>
              <a:t>e.g. sentiment classification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6E6E7D92-A23C-4F4E-B939-356D056E3631}"/>
              </a:ext>
            </a:extLst>
          </p:cNvPr>
          <p:cNvSpPr txBox="1"/>
          <p:nvPr/>
        </p:nvSpPr>
        <p:spPr>
          <a:xfrm>
            <a:off x="7277913" y="5467485"/>
            <a:ext cx="19358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chemeClr val="tx1"/>
                </a:solidFill>
                <a:latin typeface="Corbel" panose="020B0503020204020204" pitchFamily="34" charset="0"/>
              </a:rPr>
              <a:t>Many to many</a:t>
            </a:r>
          </a:p>
          <a:p>
            <a:pPr algn="ctr"/>
            <a:r>
              <a:rPr lang="en-US" sz="1800" dirty="0">
                <a:solidFill>
                  <a:schemeClr val="tx1"/>
                </a:solidFill>
                <a:latin typeface="Corbel" panose="020B0503020204020204" pitchFamily="34" charset="0"/>
              </a:rPr>
              <a:t>e.g. text translation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1E4C6C9-1CF9-4C81-8702-180050F99D4E}"/>
              </a:ext>
            </a:extLst>
          </p:cNvPr>
          <p:cNvSpPr txBox="1"/>
          <p:nvPr/>
        </p:nvSpPr>
        <p:spPr>
          <a:xfrm>
            <a:off x="9811964" y="3286017"/>
            <a:ext cx="17834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Corbel" panose="020B0503020204020204" pitchFamily="34" charset="0"/>
              </a:rPr>
              <a:t>… many other architectures!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A4FE69E-95F0-4820-B306-087D10E2F10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83332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  <p:bldP spid="61" grpId="0"/>
      <p:bldP spid="6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4AB150-2C8A-4676-8094-EC0DE6873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Recurrent neural networks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C93D2080-ED49-44D3-B817-11D76CB1F546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4299626" y="1841787"/>
                <a:ext cx="7054174" cy="4274256"/>
              </a:xfrm>
            </p:spPr>
            <p:txBody>
              <a:bodyPr/>
              <a:lstStyle/>
              <a:p>
                <a:pPr marL="50800" indent="0">
                  <a:buNone/>
                </a:pPr>
                <a:r>
                  <a:rPr lang="en-US" dirty="0"/>
                  <a:t>Apply a recurrence relation at every time step to process a sequence: </a:t>
                </a:r>
              </a:p>
              <a:p>
                <a:pPr marL="50800" indent="0">
                  <a:buNone/>
                </a:pPr>
                <a:endParaRPr lang="en-US" dirty="0"/>
              </a:p>
              <a:p>
                <a:pPr marL="508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1" i="1" smtClean="0">
                              <a:latin typeface="Cambria Math" panose="02040503050406030204" pitchFamily="18" charset="0"/>
                            </a:rPr>
                            <m:t>𝒇</m:t>
                          </m:r>
                        </m:e>
                        <m:sub>
                          <m:r>
                            <a:rPr lang="en-US" sz="4000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sub>
                      </m:sSub>
                      <m:d>
                        <m:d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b="1" i="1" smtClean="0"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pPr marL="50800" indent="0">
                  <a:buNone/>
                </a:pPr>
                <a:endParaRPr lang="en-US" dirty="0"/>
              </a:p>
              <a:p>
                <a:pPr marL="5080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: hidden cell state at time step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dirty="0"/>
              </a:p>
              <a:p>
                <a:pPr marL="5080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: input vector at time step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dirty="0"/>
              </a:p>
              <a:p>
                <a:pPr marL="5080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𝒇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sub>
                    </m:sSub>
                  </m:oMath>
                </a14:m>
                <a:r>
                  <a:rPr lang="en-US" dirty="0"/>
                  <a:t>: function parameterized by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𝑾</m:t>
                    </m:r>
                  </m:oMath>
                </a14:m>
                <a:endParaRPr lang="en-US" dirty="0"/>
              </a:p>
              <a:p>
                <a:pPr marL="50800" indent="0">
                  <a:buNone/>
                </a:pPr>
                <a:r>
                  <a:rPr lang="en-US" dirty="0">
                    <a:sym typeface="Wingdings" panose="05000000000000000000" pitchFamily="2" charset="2"/>
                  </a:rPr>
                  <a:t>	 same function at every time step! 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C93D2080-ED49-44D3-B817-11D76CB1F54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299626" y="1841787"/>
                <a:ext cx="7054174" cy="4274256"/>
              </a:xfrm>
              <a:blipFill>
                <a:blip r:embed="rId7"/>
                <a:stretch>
                  <a:fillRect l="-1036" r="-259" b="-118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F7DC46-9173-453E-92CA-1D46599328D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21</a:t>
            </a:fld>
            <a:endParaRPr lang="nl-BE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2F997B9-8878-4E14-9349-06D051047B40}"/>
              </a:ext>
            </a:extLst>
          </p:cNvPr>
          <p:cNvSpPr/>
          <p:nvPr/>
        </p:nvSpPr>
        <p:spPr>
          <a:xfrm>
            <a:off x="1381328" y="3353914"/>
            <a:ext cx="2509736" cy="1254866"/>
          </a:xfrm>
          <a:prstGeom prst="roundRect">
            <a:avLst/>
          </a:prstGeom>
          <a:solidFill>
            <a:schemeClr val="accent4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RNN</a:t>
            </a:r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40F0DC8C-9AC6-4001-B3F7-D021EDC07CE6}"/>
              </a:ext>
            </a:extLst>
          </p:cNvPr>
          <p:cNvCxnSpPr>
            <a:stCxn id="6" idx="3"/>
            <a:endCxn id="6" idx="1"/>
          </p:cNvCxnSpPr>
          <p:nvPr/>
        </p:nvCxnSpPr>
        <p:spPr>
          <a:xfrm flipH="1">
            <a:off x="1381328" y="3981347"/>
            <a:ext cx="2509736" cy="12700"/>
          </a:xfrm>
          <a:prstGeom prst="bentConnector5">
            <a:avLst>
              <a:gd name="adj1" fmla="val -9109"/>
              <a:gd name="adj2" fmla="val -6510646"/>
              <a:gd name="adj3" fmla="val 109109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4E8A7F79-52F2-432B-9C9E-A4199EBA671F}"/>
                  </a:ext>
                </a:extLst>
              </p:cNvPr>
              <p:cNvSpPr/>
              <p:nvPr/>
            </p:nvSpPr>
            <p:spPr>
              <a:xfrm>
                <a:off x="2227634" y="1885323"/>
                <a:ext cx="817124" cy="817124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</m:e>
                      <m:sub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4E8A7F79-52F2-432B-9C9E-A4199EBA67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7634" y="1885323"/>
                <a:ext cx="817124" cy="817124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AE1DCE77-D2F6-4DC0-BBF8-D8CA8437BE04}"/>
                  </a:ext>
                </a:extLst>
              </p:cNvPr>
              <p:cNvSpPr/>
              <p:nvPr/>
            </p:nvSpPr>
            <p:spPr>
              <a:xfrm>
                <a:off x="2227634" y="5255382"/>
                <a:ext cx="817124" cy="817124"/>
              </a:xfrm>
              <a:prstGeom prst="ellipse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AE1DCE77-D2F6-4DC0-BBF8-D8CA8437BE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7634" y="5255382"/>
                <a:ext cx="817124" cy="817124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E14E76C-8C18-4559-8E82-C5C1D90D6255}"/>
              </a:ext>
            </a:extLst>
          </p:cNvPr>
          <p:cNvCxnSpPr>
            <a:cxnSpLocks/>
            <a:stCxn id="9" idx="0"/>
            <a:endCxn id="6" idx="2"/>
          </p:cNvCxnSpPr>
          <p:nvPr/>
        </p:nvCxnSpPr>
        <p:spPr>
          <a:xfrm flipV="1">
            <a:off x="2636196" y="4608780"/>
            <a:ext cx="0" cy="64660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A0DF976-C163-4F78-85E0-7A15B5880CF4}"/>
              </a:ext>
            </a:extLst>
          </p:cNvPr>
          <p:cNvCxnSpPr>
            <a:cxnSpLocks/>
            <a:stCxn id="6" idx="0"/>
            <a:endCxn id="8" idx="4"/>
          </p:cNvCxnSpPr>
          <p:nvPr/>
        </p:nvCxnSpPr>
        <p:spPr>
          <a:xfrm flipV="1">
            <a:off x="2636196" y="2702447"/>
            <a:ext cx="0" cy="65146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34BD37EE-E10D-4F5C-ABD8-4F7BAB01AC52}"/>
                  </a:ext>
                </a:extLst>
              </p:cNvPr>
              <p:cNvSpPr/>
              <p:nvPr/>
            </p:nvSpPr>
            <p:spPr>
              <a:xfrm>
                <a:off x="4066162" y="3464477"/>
                <a:ext cx="64902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34BD37EE-E10D-4F5C-ABD8-4F7BAB01AC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6162" y="3464477"/>
                <a:ext cx="649024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ctangle 16">
            <a:extLst>
              <a:ext uri="{FF2B5EF4-FFF2-40B4-BE49-F238E27FC236}">
                <a16:creationId xmlns:a16="http://schemas.microsoft.com/office/drawing/2014/main" id="{82713D0C-E1B3-4854-91DD-5C502C702DFC}"/>
              </a:ext>
            </a:extLst>
          </p:cNvPr>
          <p:cNvSpPr/>
          <p:nvPr/>
        </p:nvSpPr>
        <p:spPr>
          <a:xfrm>
            <a:off x="1887433" y="4181007"/>
            <a:ext cx="14975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Corbel" panose="020B0503020204020204" pitchFamily="34" charset="0"/>
              </a:rPr>
              <a:t>Recurrent cell</a:t>
            </a:r>
          </a:p>
        </p:txBody>
      </p:sp>
    </p:spTree>
    <p:extLst>
      <p:ext uri="{BB962C8B-B14F-4D97-AF65-F5344CB8AC3E}">
        <p14:creationId xmlns:p14="http://schemas.microsoft.com/office/powerpoint/2010/main" val="1269378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DC5D4B-74A3-4423-AB68-E8CF94353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Recurrent neural networks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7D6804-8D4B-48BB-A373-E0DAD574D3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41787"/>
            <a:ext cx="5257800" cy="4274256"/>
          </a:xfrm>
        </p:spPr>
        <p:txBody>
          <a:bodyPr/>
          <a:lstStyle/>
          <a:p>
            <a:pPr marL="50800" indent="0">
              <a:buNone/>
            </a:pPr>
            <a:r>
              <a:rPr lang="en-US" sz="2000" dirty="0" err="1">
                <a:latin typeface="Consolas" panose="020B0609020204030204" pitchFamily="49" charset="0"/>
              </a:rPr>
              <a:t>rnn</a:t>
            </a:r>
            <a:r>
              <a:rPr lang="en-US" sz="2000" dirty="0">
                <a:latin typeface="Consolas" panose="020B0609020204030204" pitchFamily="49" charset="0"/>
              </a:rPr>
              <a:t> = RNN()</a:t>
            </a:r>
          </a:p>
          <a:p>
            <a:pPr marL="50800" indent="0">
              <a:buNone/>
            </a:pPr>
            <a:r>
              <a:rPr lang="en-US" sz="2000" dirty="0">
                <a:latin typeface="Consolas" panose="020B0609020204030204" pitchFamily="49" charset="0"/>
              </a:rPr>
              <a:t>h = [0,0,0,0]</a:t>
            </a:r>
          </a:p>
          <a:p>
            <a:pPr marL="50800" indent="0">
              <a:buNone/>
            </a:pPr>
            <a:endParaRPr lang="en-US" sz="2000" dirty="0">
              <a:latin typeface="Consolas" panose="020B0609020204030204" pitchFamily="49" charset="0"/>
            </a:endParaRPr>
          </a:p>
          <a:p>
            <a:pPr marL="50800" indent="0">
              <a:buNone/>
            </a:pPr>
            <a:r>
              <a:rPr lang="en-US" sz="2000" dirty="0">
                <a:latin typeface="Consolas" panose="020B0609020204030204" pitchFamily="49" charset="0"/>
              </a:rPr>
              <a:t>sentence = [“this”, “morning”, “I”, “took”, “my”, “dog”, “for”, “a”]</a:t>
            </a:r>
          </a:p>
          <a:p>
            <a:pPr marL="50800" indent="0">
              <a:buNone/>
            </a:pPr>
            <a:endParaRPr lang="en-US" sz="2000" dirty="0">
              <a:latin typeface="Consolas" panose="020B0609020204030204" pitchFamily="49" charset="0"/>
            </a:endParaRPr>
          </a:p>
          <a:p>
            <a:pPr marL="50800" indent="0">
              <a:buNone/>
            </a:pPr>
            <a:r>
              <a:rPr lang="en-US" sz="2000" dirty="0">
                <a:latin typeface="Consolas" panose="020B0609020204030204" pitchFamily="49" charset="0"/>
              </a:rPr>
              <a:t>for each word in sentence:</a:t>
            </a:r>
          </a:p>
          <a:p>
            <a:pPr marL="50800" indent="0">
              <a:buNone/>
            </a:pPr>
            <a:r>
              <a:rPr lang="en-US" sz="2000" dirty="0">
                <a:latin typeface="Consolas" panose="020B0609020204030204" pitchFamily="49" charset="0"/>
              </a:rPr>
              <a:t>	prediction, h = </a:t>
            </a:r>
            <a:r>
              <a:rPr lang="en-US" sz="2000" dirty="0" err="1">
                <a:latin typeface="Consolas" panose="020B0609020204030204" pitchFamily="49" charset="0"/>
              </a:rPr>
              <a:t>rnn</a:t>
            </a:r>
            <a:r>
              <a:rPr lang="en-US" sz="2000" dirty="0">
                <a:latin typeface="Consolas" panose="020B0609020204030204" pitchFamily="49" charset="0"/>
              </a:rPr>
              <a:t>(word, h)</a:t>
            </a:r>
          </a:p>
          <a:p>
            <a:pPr marL="50800" indent="0">
              <a:buNone/>
            </a:pPr>
            <a:endParaRPr lang="en-US" sz="2000" dirty="0">
              <a:latin typeface="Consolas" panose="020B0609020204030204" pitchFamily="49" charset="0"/>
            </a:endParaRPr>
          </a:p>
          <a:p>
            <a:pPr marL="50800" indent="0">
              <a:buNone/>
            </a:pPr>
            <a:r>
              <a:rPr lang="en-US" sz="2000" dirty="0" err="1">
                <a:latin typeface="Consolas" panose="020B0609020204030204" pitchFamily="49" charset="0"/>
              </a:rPr>
              <a:t>next_word</a:t>
            </a:r>
            <a:r>
              <a:rPr lang="en-US" sz="2000" dirty="0">
                <a:latin typeface="Consolas" panose="020B0609020204030204" pitchFamily="49" charset="0"/>
              </a:rPr>
              <a:t> = prediction</a:t>
            </a:r>
          </a:p>
          <a:p>
            <a:pPr marL="50800" indent="0">
              <a:buNone/>
            </a:pPr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</a:rPr>
              <a:t># &gt;&gt;&gt; “walk”</a:t>
            </a:r>
            <a:endParaRPr lang="en-US" sz="2000" dirty="0">
              <a:solidFill>
                <a:schemeClr val="accent3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BBA783-57E1-482E-9495-4A731C92374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22</a:t>
            </a:fld>
            <a:endParaRPr lang="nl-BE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5C1A52AB-3506-42AC-BA44-A3DDF6D9E517}"/>
              </a:ext>
            </a:extLst>
          </p:cNvPr>
          <p:cNvSpPr/>
          <p:nvPr/>
        </p:nvSpPr>
        <p:spPr>
          <a:xfrm>
            <a:off x="7655668" y="3353914"/>
            <a:ext cx="2509736" cy="1254866"/>
          </a:xfrm>
          <a:prstGeom prst="roundRect">
            <a:avLst/>
          </a:prstGeom>
          <a:solidFill>
            <a:schemeClr val="accent4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RNN</a:t>
            </a:r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CB5E68DF-6F12-4DF8-98FB-901E27BA79BC}"/>
              </a:ext>
            </a:extLst>
          </p:cNvPr>
          <p:cNvCxnSpPr>
            <a:stCxn id="15" idx="3"/>
            <a:endCxn id="15" idx="1"/>
          </p:cNvCxnSpPr>
          <p:nvPr/>
        </p:nvCxnSpPr>
        <p:spPr>
          <a:xfrm flipH="1">
            <a:off x="7655668" y="3981347"/>
            <a:ext cx="2509736" cy="12700"/>
          </a:xfrm>
          <a:prstGeom prst="bentConnector5">
            <a:avLst>
              <a:gd name="adj1" fmla="val -9109"/>
              <a:gd name="adj2" fmla="val -6510646"/>
              <a:gd name="adj3" fmla="val 109109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C2D0FC6A-FDA0-494B-9BE4-05B1B6E8AD2D}"/>
                  </a:ext>
                </a:extLst>
              </p:cNvPr>
              <p:cNvSpPr/>
              <p:nvPr/>
            </p:nvSpPr>
            <p:spPr>
              <a:xfrm>
                <a:off x="8501974" y="1885323"/>
                <a:ext cx="817124" cy="817124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</m:e>
                      <m:sub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C2D0FC6A-FDA0-494B-9BE4-05B1B6E8AD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1974" y="1885323"/>
                <a:ext cx="817124" cy="817124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5483AC60-1231-4323-8236-F251EF9E5892}"/>
                  </a:ext>
                </a:extLst>
              </p:cNvPr>
              <p:cNvSpPr/>
              <p:nvPr/>
            </p:nvSpPr>
            <p:spPr>
              <a:xfrm>
                <a:off x="8501974" y="5255382"/>
                <a:ext cx="817124" cy="817124"/>
              </a:xfrm>
              <a:prstGeom prst="ellipse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5483AC60-1231-4323-8236-F251EF9E58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1974" y="5255382"/>
                <a:ext cx="817124" cy="817124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0B5D15C-7A1B-488C-BDA0-45F291EB7FD3}"/>
              </a:ext>
            </a:extLst>
          </p:cNvPr>
          <p:cNvCxnSpPr>
            <a:cxnSpLocks/>
            <a:stCxn id="18" idx="0"/>
            <a:endCxn id="15" idx="2"/>
          </p:cNvCxnSpPr>
          <p:nvPr/>
        </p:nvCxnSpPr>
        <p:spPr>
          <a:xfrm flipV="1">
            <a:off x="8910536" y="4608780"/>
            <a:ext cx="0" cy="64660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C5E8FFC-0644-4C63-B8B3-714B6617B4D6}"/>
              </a:ext>
            </a:extLst>
          </p:cNvPr>
          <p:cNvCxnSpPr>
            <a:cxnSpLocks/>
            <a:stCxn id="15" idx="0"/>
            <a:endCxn id="17" idx="4"/>
          </p:cNvCxnSpPr>
          <p:nvPr/>
        </p:nvCxnSpPr>
        <p:spPr>
          <a:xfrm flipV="1">
            <a:off x="8910536" y="2702447"/>
            <a:ext cx="0" cy="65146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0BDC8F53-CADA-4E81-ACF4-2F033A323E01}"/>
                  </a:ext>
                </a:extLst>
              </p:cNvPr>
              <p:cNvSpPr/>
              <p:nvPr/>
            </p:nvSpPr>
            <p:spPr>
              <a:xfrm>
                <a:off x="10340502" y="3464477"/>
                <a:ext cx="64902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0BDC8F53-CADA-4E81-ACF4-2F033A323E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40502" y="3464477"/>
                <a:ext cx="649024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ectangle 21">
            <a:extLst>
              <a:ext uri="{FF2B5EF4-FFF2-40B4-BE49-F238E27FC236}">
                <a16:creationId xmlns:a16="http://schemas.microsoft.com/office/drawing/2014/main" id="{C4EBC956-BEF9-4D12-838D-6DDE2923E05E}"/>
              </a:ext>
            </a:extLst>
          </p:cNvPr>
          <p:cNvSpPr/>
          <p:nvPr/>
        </p:nvSpPr>
        <p:spPr>
          <a:xfrm>
            <a:off x="8161773" y="4181007"/>
            <a:ext cx="14975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Corbel" panose="020B0503020204020204" pitchFamily="34" charset="0"/>
              </a:rPr>
              <a:t>Recurrent cell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FF92A78-57FE-458B-8049-CFFCB5744D8D}"/>
              </a:ext>
            </a:extLst>
          </p:cNvPr>
          <p:cNvSpPr/>
          <p:nvPr/>
        </p:nvSpPr>
        <p:spPr>
          <a:xfrm>
            <a:off x="9481171" y="5433111"/>
            <a:ext cx="177484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tx1"/>
                </a:solidFill>
                <a:latin typeface="Corbel" panose="020B0503020204020204" pitchFamily="34" charset="0"/>
              </a:rPr>
              <a:t>input vector 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37E23CA-4908-4704-A16F-57F70FAD7CD2}"/>
              </a:ext>
            </a:extLst>
          </p:cNvPr>
          <p:cNvSpPr/>
          <p:nvPr/>
        </p:nvSpPr>
        <p:spPr>
          <a:xfrm>
            <a:off x="9383389" y="2087288"/>
            <a:ext cx="19704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tx1"/>
                </a:solidFill>
                <a:latin typeface="Corbel" panose="020B0503020204020204" pitchFamily="34" charset="0"/>
              </a:rPr>
              <a:t>output vector 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050F845-C158-4D59-97C0-EA0ED3B00516}"/>
              </a:ext>
            </a:extLst>
          </p:cNvPr>
          <p:cNvSpPr/>
          <p:nvPr/>
        </p:nvSpPr>
        <p:spPr>
          <a:xfrm>
            <a:off x="10768519" y="3393523"/>
            <a:ext cx="150778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rbel" panose="020B0503020204020204" pitchFamily="34" charset="0"/>
              </a:rPr>
              <a:t>hidden cell state</a:t>
            </a:r>
          </a:p>
        </p:txBody>
      </p:sp>
    </p:spTree>
    <p:extLst>
      <p:ext uri="{BB962C8B-B14F-4D97-AF65-F5344CB8AC3E}">
        <p14:creationId xmlns:p14="http://schemas.microsoft.com/office/powerpoint/2010/main" val="31029890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A4EEF-1CFE-4B2E-8B3E-931B4EEDC6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Recurrent neural networks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F9740C81-A99F-4436-ADDB-43948AEA128C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38200" y="1841787"/>
                <a:ext cx="6376998" cy="4274256"/>
              </a:xfrm>
            </p:spPr>
            <p:txBody>
              <a:bodyPr/>
              <a:lstStyle/>
              <a:p>
                <a:pPr marL="50800" indent="0">
                  <a:buNone/>
                </a:pPr>
                <a:r>
                  <a:rPr lang="en-US" dirty="0"/>
                  <a:t>State update and output:</a:t>
                </a:r>
              </a:p>
              <a:p>
                <a:pPr marL="50800" indent="0">
                  <a:buNone/>
                </a:pPr>
                <a:endParaRPr lang="en-US" dirty="0"/>
              </a:p>
              <a:p>
                <a:pPr marL="5080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tanh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𝑾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hh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𝒉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𝑾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𝑥h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  <a:p>
                <a:pPr marL="50800" indent="0" algn="ctr">
                  <a:buNone/>
                </a:pPr>
                <a:endParaRPr lang="en-US" dirty="0"/>
              </a:p>
              <a:p>
                <a:pPr marL="5080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50800" indent="0" algn="ctr">
                  <a:buNone/>
                </a:pPr>
                <a:endParaRPr lang="en-US" dirty="0"/>
              </a:p>
              <a:p>
                <a:pPr marL="5080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hh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𝑥h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h𝑦</m:t>
                        </m:r>
                      </m:sub>
                    </m:sSub>
                  </m:oMath>
                </a14:m>
                <a:r>
                  <a:rPr lang="en-US" dirty="0"/>
                  <a:t>: weight matrices for parameter updates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F9740C81-A99F-4436-ADDB-43948AEA128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38200" y="1841787"/>
                <a:ext cx="6376998" cy="4274256"/>
              </a:xfrm>
              <a:blipFill>
                <a:blip r:embed="rId2"/>
                <a:stretch>
                  <a:fillRect l="-12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4BA172-1C96-43B4-A23F-DB66C3A1407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23</a:t>
            </a:fld>
            <a:endParaRPr lang="nl-BE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BA5BF72-AB2C-434C-8470-A1E4050D7C8F}"/>
              </a:ext>
            </a:extLst>
          </p:cNvPr>
          <p:cNvSpPr/>
          <p:nvPr/>
        </p:nvSpPr>
        <p:spPr>
          <a:xfrm>
            <a:off x="7655668" y="3353914"/>
            <a:ext cx="2509736" cy="1254866"/>
          </a:xfrm>
          <a:prstGeom prst="roundRect">
            <a:avLst/>
          </a:prstGeom>
          <a:solidFill>
            <a:schemeClr val="accent4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RNN</a:t>
            </a:r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BB4C060F-2B9A-455A-9F26-A2C91C16D3A7}"/>
              </a:ext>
            </a:extLst>
          </p:cNvPr>
          <p:cNvCxnSpPr>
            <a:stCxn id="5" idx="3"/>
            <a:endCxn id="5" idx="1"/>
          </p:cNvCxnSpPr>
          <p:nvPr/>
        </p:nvCxnSpPr>
        <p:spPr>
          <a:xfrm flipH="1">
            <a:off x="7655668" y="3981347"/>
            <a:ext cx="2509736" cy="12700"/>
          </a:xfrm>
          <a:prstGeom prst="bentConnector5">
            <a:avLst>
              <a:gd name="adj1" fmla="val -9109"/>
              <a:gd name="adj2" fmla="val -6510646"/>
              <a:gd name="adj3" fmla="val 109109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CA0DFB13-62F1-44E1-A45C-7D5727DB0272}"/>
                  </a:ext>
                </a:extLst>
              </p:cNvPr>
              <p:cNvSpPr/>
              <p:nvPr/>
            </p:nvSpPr>
            <p:spPr>
              <a:xfrm>
                <a:off x="8501974" y="1885323"/>
                <a:ext cx="817124" cy="817124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</m:e>
                      <m:sub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CA0DFB13-62F1-44E1-A45C-7D5727DB02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1974" y="1885323"/>
                <a:ext cx="817124" cy="817124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B5DFCB2B-454F-4547-BD35-F4BF9B5B4C52}"/>
                  </a:ext>
                </a:extLst>
              </p:cNvPr>
              <p:cNvSpPr/>
              <p:nvPr/>
            </p:nvSpPr>
            <p:spPr>
              <a:xfrm>
                <a:off x="8501974" y="5255382"/>
                <a:ext cx="817124" cy="817124"/>
              </a:xfrm>
              <a:prstGeom prst="ellipse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B5DFCB2B-454F-4547-BD35-F4BF9B5B4C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1974" y="5255382"/>
                <a:ext cx="817124" cy="817124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870C9C4-28B9-4E19-80A2-A2990EE8E2F6}"/>
              </a:ext>
            </a:extLst>
          </p:cNvPr>
          <p:cNvCxnSpPr>
            <a:cxnSpLocks/>
            <a:stCxn id="8" idx="0"/>
            <a:endCxn id="5" idx="2"/>
          </p:cNvCxnSpPr>
          <p:nvPr/>
        </p:nvCxnSpPr>
        <p:spPr>
          <a:xfrm flipV="1">
            <a:off x="8910536" y="4608780"/>
            <a:ext cx="0" cy="64660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5FBFD3C-9A7B-4312-AECB-CE9F4F42107B}"/>
              </a:ext>
            </a:extLst>
          </p:cNvPr>
          <p:cNvCxnSpPr>
            <a:cxnSpLocks/>
            <a:stCxn id="5" idx="0"/>
            <a:endCxn id="7" idx="4"/>
          </p:cNvCxnSpPr>
          <p:nvPr/>
        </p:nvCxnSpPr>
        <p:spPr>
          <a:xfrm flipV="1">
            <a:off x="8910536" y="2702447"/>
            <a:ext cx="0" cy="65146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2A95364D-308F-4F4B-8163-451AC4D0F389}"/>
                  </a:ext>
                </a:extLst>
              </p:cNvPr>
              <p:cNvSpPr/>
              <p:nvPr/>
            </p:nvSpPr>
            <p:spPr>
              <a:xfrm>
                <a:off x="10340502" y="3464477"/>
                <a:ext cx="64902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2A95364D-308F-4F4B-8163-451AC4D0F3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40502" y="3464477"/>
                <a:ext cx="649024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06A11492-4F98-4BF3-BB47-190AD9C3324B}"/>
              </a:ext>
            </a:extLst>
          </p:cNvPr>
          <p:cNvSpPr/>
          <p:nvPr/>
        </p:nvSpPr>
        <p:spPr>
          <a:xfrm>
            <a:off x="8161773" y="4181007"/>
            <a:ext cx="14975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Corbel" panose="020B0503020204020204" pitchFamily="34" charset="0"/>
              </a:rPr>
              <a:t>Recurrent cell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13230D4-57B5-4D73-94DE-BFE26E7F7DB9}"/>
              </a:ext>
            </a:extLst>
          </p:cNvPr>
          <p:cNvSpPr/>
          <p:nvPr/>
        </p:nvSpPr>
        <p:spPr>
          <a:xfrm>
            <a:off x="9481171" y="5433111"/>
            <a:ext cx="177484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tx1"/>
                </a:solidFill>
                <a:latin typeface="Corbel" panose="020B0503020204020204" pitchFamily="34" charset="0"/>
              </a:rPr>
              <a:t>input vector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F10C74D-9D12-4C88-B882-27026DA0AA39}"/>
              </a:ext>
            </a:extLst>
          </p:cNvPr>
          <p:cNvSpPr/>
          <p:nvPr/>
        </p:nvSpPr>
        <p:spPr>
          <a:xfrm>
            <a:off x="9383389" y="2087288"/>
            <a:ext cx="19704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tx1"/>
                </a:solidFill>
                <a:latin typeface="Corbel" panose="020B0503020204020204" pitchFamily="34" charset="0"/>
              </a:rPr>
              <a:t>output vector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E8947C3-C563-4E16-8EC0-B42FFE415133}"/>
              </a:ext>
            </a:extLst>
          </p:cNvPr>
          <p:cNvSpPr/>
          <p:nvPr/>
        </p:nvSpPr>
        <p:spPr>
          <a:xfrm>
            <a:off x="10768519" y="3393523"/>
            <a:ext cx="150778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rbel" panose="020B0503020204020204" pitchFamily="34" charset="0"/>
              </a:rPr>
              <a:t>hidden cell state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22D0D532-60FD-453E-B8E2-9DFEA069DAD5}"/>
                  </a:ext>
                </a:extLst>
              </p:cNvPr>
              <p:cNvSpPr/>
              <p:nvPr/>
            </p:nvSpPr>
            <p:spPr>
              <a:xfrm>
                <a:off x="6760458" y="3325977"/>
                <a:ext cx="756297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hh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22D0D532-60FD-453E-B8E2-9DFEA069DA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0458" y="3325977"/>
                <a:ext cx="756297" cy="400110"/>
              </a:xfrm>
              <a:prstGeom prst="rect">
                <a:avLst/>
              </a:prstGeom>
              <a:blipFill>
                <a:blip r:embed="rId6"/>
                <a:stretch>
                  <a:fillRect b="-4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8F4A263F-746C-4E61-BF89-8C0ABA141ADB}"/>
                  </a:ext>
                </a:extLst>
              </p:cNvPr>
              <p:cNvSpPr/>
              <p:nvPr/>
            </p:nvSpPr>
            <p:spPr>
              <a:xfrm>
                <a:off x="8232451" y="4705158"/>
                <a:ext cx="756297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8F4A263F-746C-4E61-BF89-8C0ABA141A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2451" y="4705158"/>
                <a:ext cx="756297" cy="400110"/>
              </a:xfrm>
              <a:prstGeom prst="rect">
                <a:avLst/>
              </a:prstGeom>
              <a:blipFill>
                <a:blip r:embed="rId7"/>
                <a:stretch>
                  <a:fillRect b="-4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AF307371-7AE7-4728-A5D8-1F7399ABA613}"/>
                  </a:ext>
                </a:extLst>
              </p:cNvPr>
              <p:cNvSpPr/>
              <p:nvPr/>
            </p:nvSpPr>
            <p:spPr>
              <a:xfrm>
                <a:off x="8211046" y="2726481"/>
                <a:ext cx="757708" cy="4242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AF307371-7AE7-4728-A5D8-1F7399ABA6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1046" y="2726481"/>
                <a:ext cx="757708" cy="424283"/>
              </a:xfrm>
              <a:prstGeom prst="rect">
                <a:avLst/>
              </a:prstGeom>
              <a:blipFill>
                <a:blip r:embed="rId8"/>
                <a:stretch>
                  <a:fillRect b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92238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0981E2-91DC-4C12-906C-73C525AB4B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Recurrent neural networks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2048DF-231F-4882-BD8A-E7C9A20502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41787"/>
            <a:ext cx="3369914" cy="4274256"/>
          </a:xfrm>
        </p:spPr>
        <p:txBody>
          <a:bodyPr/>
          <a:lstStyle/>
          <a:p>
            <a:pPr marL="50800" indent="0">
              <a:buNone/>
            </a:pPr>
            <a:r>
              <a:rPr lang="en-US" dirty="0"/>
              <a:t>Graph unfolding &amp; forward propagation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0F5D36-6E98-4943-817B-A66EB54F27E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24</a:t>
            </a:fld>
            <a:endParaRPr lang="nl-BE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C254A80-EA79-4E7A-A733-E2BCF4F7A180}"/>
              </a:ext>
            </a:extLst>
          </p:cNvPr>
          <p:cNvSpPr/>
          <p:nvPr/>
        </p:nvSpPr>
        <p:spPr>
          <a:xfrm>
            <a:off x="1605067" y="4224129"/>
            <a:ext cx="943576" cy="873282"/>
          </a:xfrm>
          <a:prstGeom prst="roundRect">
            <a:avLst/>
          </a:prstGeom>
          <a:solidFill>
            <a:schemeClr val="accent4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RNN</a:t>
            </a:r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AB6728E9-3DB3-4355-9145-2E1D511BA939}"/>
              </a:ext>
            </a:extLst>
          </p:cNvPr>
          <p:cNvCxnSpPr>
            <a:cxnSpLocks/>
            <a:stCxn id="5" idx="3"/>
            <a:endCxn id="5" idx="1"/>
          </p:cNvCxnSpPr>
          <p:nvPr/>
        </p:nvCxnSpPr>
        <p:spPr>
          <a:xfrm flipH="1">
            <a:off x="1605067" y="4660770"/>
            <a:ext cx="943576" cy="12700"/>
          </a:xfrm>
          <a:prstGeom prst="bentConnector5">
            <a:avLst>
              <a:gd name="adj1" fmla="val -24227"/>
              <a:gd name="adj2" fmla="val -5025709"/>
              <a:gd name="adj3" fmla="val 124227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6EE6AF5A-D848-4655-9701-5F5065AF90B9}"/>
                  </a:ext>
                </a:extLst>
              </p:cNvPr>
              <p:cNvSpPr/>
              <p:nvPr/>
            </p:nvSpPr>
            <p:spPr>
              <a:xfrm>
                <a:off x="1792529" y="3202111"/>
                <a:ext cx="568650" cy="568651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6EE6AF5A-D848-4655-9701-5F5065AF90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2529" y="3202111"/>
                <a:ext cx="568650" cy="568651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1B8ACEDA-A2F4-4961-9A10-FFAFA35CCDBE}"/>
                  </a:ext>
                </a:extLst>
              </p:cNvPr>
              <p:cNvSpPr/>
              <p:nvPr/>
            </p:nvSpPr>
            <p:spPr>
              <a:xfrm>
                <a:off x="1792529" y="5547392"/>
                <a:ext cx="568650" cy="568651"/>
              </a:xfrm>
              <a:prstGeom prst="ellipse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2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1B8ACEDA-A2F4-4961-9A10-FFAFA35CCD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2529" y="5547392"/>
                <a:ext cx="568650" cy="568651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1AC2D1E-DB31-48D0-B525-9124695DFEA5}"/>
              </a:ext>
            </a:extLst>
          </p:cNvPr>
          <p:cNvCxnSpPr>
            <a:cxnSpLocks/>
            <a:stCxn id="8" idx="0"/>
            <a:endCxn id="5" idx="2"/>
          </p:cNvCxnSpPr>
          <p:nvPr/>
        </p:nvCxnSpPr>
        <p:spPr>
          <a:xfrm flipV="1">
            <a:off x="2076854" y="5097411"/>
            <a:ext cx="1" cy="44998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E337775-36A6-4A42-BD45-989A1135930A}"/>
              </a:ext>
            </a:extLst>
          </p:cNvPr>
          <p:cNvCxnSpPr>
            <a:cxnSpLocks/>
            <a:stCxn id="5" idx="0"/>
            <a:endCxn id="7" idx="4"/>
          </p:cNvCxnSpPr>
          <p:nvPr/>
        </p:nvCxnSpPr>
        <p:spPr>
          <a:xfrm flipH="1" flipV="1">
            <a:off x="2076854" y="3770762"/>
            <a:ext cx="1" cy="45336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1D557EC-7B49-4065-9ABE-15EFB090FEDC}"/>
              </a:ext>
            </a:extLst>
          </p:cNvPr>
          <p:cNvGrpSpPr/>
          <p:nvPr/>
        </p:nvGrpSpPr>
        <p:grpSpPr>
          <a:xfrm>
            <a:off x="4785576" y="966866"/>
            <a:ext cx="6088287" cy="1360753"/>
            <a:chOff x="4785576" y="966866"/>
            <a:chExt cx="6088287" cy="1360753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2" name="Oval 91">
                  <a:extLst>
                    <a:ext uri="{FF2B5EF4-FFF2-40B4-BE49-F238E27FC236}">
                      <a16:creationId xmlns:a16="http://schemas.microsoft.com/office/drawing/2014/main" id="{C8CE04B7-D2A2-4F13-B417-ADF055516BA5}"/>
                    </a:ext>
                  </a:extLst>
                </p:cNvPr>
                <p:cNvSpPr/>
                <p:nvPr/>
              </p:nvSpPr>
              <p:spPr>
                <a:xfrm>
                  <a:off x="9122649" y="966866"/>
                  <a:ext cx="568650" cy="568651"/>
                </a:xfrm>
                <a:prstGeom prst="ellipse">
                  <a:avLst/>
                </a:prstGeom>
                <a:solidFill>
                  <a:srgbClr val="FFC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a14:m>
                  <a:r>
                    <a:rPr lang="en-US" sz="20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>
            <p:sp>
              <p:nvSpPr>
                <p:cNvPr id="92" name="Oval 91">
                  <a:extLst>
                    <a:ext uri="{FF2B5EF4-FFF2-40B4-BE49-F238E27FC236}">
                      <a16:creationId xmlns:a16="http://schemas.microsoft.com/office/drawing/2014/main" id="{C8CE04B7-D2A2-4F13-B417-ADF055516BA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22649" y="966866"/>
                  <a:ext cx="568650" cy="568651"/>
                </a:xfrm>
                <a:prstGeom prst="ellipse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8343320D-51B1-4464-AD23-E0E1B7C79E4A}"/>
                </a:ext>
              </a:extLst>
            </p:cNvPr>
            <p:cNvGrpSpPr/>
            <p:nvPr/>
          </p:nvGrpSpPr>
          <p:grpSpPr>
            <a:xfrm>
              <a:off x="9301381" y="1858714"/>
              <a:ext cx="211186" cy="211186"/>
              <a:chOff x="9270460" y="1841787"/>
              <a:chExt cx="369332" cy="369332"/>
            </a:xfrm>
          </p:grpSpPr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D62A73C3-EAD0-47A6-B911-6406ADC47450}"/>
                  </a:ext>
                </a:extLst>
              </p:cNvPr>
              <p:cNvSpPr/>
              <p:nvPr/>
            </p:nvSpPr>
            <p:spPr>
              <a:xfrm>
                <a:off x="9270460" y="1841787"/>
                <a:ext cx="369332" cy="36933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359A23B9-8E9A-4089-8A34-981CCD817F67}"/>
                  </a:ext>
                </a:extLst>
              </p:cNvPr>
              <p:cNvCxnSpPr>
                <a:stCxn id="93" idx="0"/>
                <a:endCxn id="93" idx="4"/>
              </p:cNvCxnSpPr>
              <p:nvPr/>
            </p:nvCxnSpPr>
            <p:spPr>
              <a:xfrm>
                <a:off x="9455126" y="1841787"/>
                <a:ext cx="0" cy="369332"/>
              </a:xfrm>
              <a:prstGeom prst="line">
                <a:avLst/>
              </a:prstGeom>
              <a:ln w="28575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41F007F4-3604-486B-B43D-445467FC326A}"/>
                  </a:ext>
                </a:extLst>
              </p:cNvPr>
              <p:cNvCxnSpPr>
                <a:cxnSpLocks/>
                <a:stCxn id="93" idx="2"/>
                <a:endCxn id="93" idx="6"/>
              </p:cNvCxnSpPr>
              <p:nvPr/>
            </p:nvCxnSpPr>
            <p:spPr>
              <a:xfrm>
                <a:off x="9270460" y="2026453"/>
                <a:ext cx="369332" cy="0"/>
              </a:xfrm>
              <a:prstGeom prst="line">
                <a:avLst/>
              </a:prstGeom>
              <a:ln w="28575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</p:grpSp>
        <p:cxnSp>
          <p:nvCxnSpPr>
            <p:cNvPr id="101" name="Connector: Elbow 100">
              <a:extLst>
                <a:ext uri="{FF2B5EF4-FFF2-40B4-BE49-F238E27FC236}">
                  <a16:creationId xmlns:a16="http://schemas.microsoft.com/office/drawing/2014/main" id="{5A7DF7D0-84F4-4920-96AE-B5072754C223}"/>
                </a:ext>
              </a:extLst>
            </p:cNvPr>
            <p:cNvCxnSpPr>
              <a:stCxn id="88" idx="0"/>
              <a:endCxn id="93" idx="2"/>
            </p:cNvCxnSpPr>
            <p:nvPr/>
          </p:nvCxnSpPr>
          <p:spPr>
            <a:xfrm rot="5400000" flipH="1" flipV="1">
              <a:off x="6861823" y="-111939"/>
              <a:ext cx="363311" cy="4515805"/>
            </a:xfrm>
            <a:prstGeom prst="bentConnector2">
              <a:avLst/>
            </a:prstGeom>
            <a:ln w="38100"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02" name="Connector: Elbow 101">
              <a:extLst>
                <a:ext uri="{FF2B5EF4-FFF2-40B4-BE49-F238E27FC236}">
                  <a16:creationId xmlns:a16="http://schemas.microsoft.com/office/drawing/2014/main" id="{5CED1713-9E9F-4170-B3BA-5B294BB859CE}"/>
                </a:ext>
              </a:extLst>
            </p:cNvPr>
            <p:cNvCxnSpPr>
              <a:cxnSpLocks/>
              <a:stCxn id="89" idx="0"/>
              <a:endCxn id="93" idx="2"/>
            </p:cNvCxnSpPr>
            <p:nvPr/>
          </p:nvCxnSpPr>
          <p:spPr>
            <a:xfrm rot="5400000" flipH="1" flipV="1">
              <a:off x="7640336" y="666573"/>
              <a:ext cx="363310" cy="2958779"/>
            </a:xfrm>
            <a:prstGeom prst="bentConnector2">
              <a:avLst/>
            </a:prstGeom>
            <a:ln w="38100"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05" name="Connector: Elbow 104">
              <a:extLst>
                <a:ext uri="{FF2B5EF4-FFF2-40B4-BE49-F238E27FC236}">
                  <a16:creationId xmlns:a16="http://schemas.microsoft.com/office/drawing/2014/main" id="{BA589A3B-51A7-4285-BFAC-A2E3803A41FA}"/>
                </a:ext>
              </a:extLst>
            </p:cNvPr>
            <p:cNvCxnSpPr>
              <a:cxnSpLocks/>
              <a:stCxn id="90" idx="0"/>
              <a:endCxn id="93" idx="2"/>
            </p:cNvCxnSpPr>
            <p:nvPr/>
          </p:nvCxnSpPr>
          <p:spPr>
            <a:xfrm rot="5400000" flipH="1" flipV="1">
              <a:off x="8418649" y="1444885"/>
              <a:ext cx="363309" cy="1402155"/>
            </a:xfrm>
            <a:prstGeom prst="bentConnector2">
              <a:avLst/>
            </a:prstGeom>
            <a:ln w="38100"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08" name="Connector: Elbow 107">
              <a:extLst>
                <a:ext uri="{FF2B5EF4-FFF2-40B4-BE49-F238E27FC236}">
                  <a16:creationId xmlns:a16="http://schemas.microsoft.com/office/drawing/2014/main" id="{7C21381E-3382-4978-8A98-62AA05A61C49}"/>
                </a:ext>
              </a:extLst>
            </p:cNvPr>
            <p:cNvCxnSpPr>
              <a:cxnSpLocks/>
              <a:stCxn id="91" idx="0"/>
              <a:endCxn id="93" idx="6"/>
            </p:cNvCxnSpPr>
            <p:nvPr/>
          </p:nvCxnSpPr>
          <p:spPr>
            <a:xfrm rot="16200000" flipV="1">
              <a:off x="10013638" y="1463236"/>
              <a:ext cx="359154" cy="1361296"/>
            </a:xfrm>
            <a:prstGeom prst="bentConnector2">
              <a:avLst/>
            </a:prstGeom>
            <a:ln w="38100"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11" name="Straight Arrow Connector 110">
              <a:extLst>
                <a:ext uri="{FF2B5EF4-FFF2-40B4-BE49-F238E27FC236}">
                  <a16:creationId xmlns:a16="http://schemas.microsoft.com/office/drawing/2014/main" id="{7DC59742-AF71-4A00-8560-D21FA0940F02}"/>
                </a:ext>
              </a:extLst>
            </p:cNvPr>
            <p:cNvCxnSpPr>
              <a:cxnSpLocks/>
              <a:stCxn id="93" idx="0"/>
              <a:endCxn id="92" idx="4"/>
            </p:cNvCxnSpPr>
            <p:nvPr/>
          </p:nvCxnSpPr>
          <p:spPr>
            <a:xfrm flipV="1">
              <a:off x="9406974" y="1535517"/>
              <a:ext cx="0" cy="32319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C19F06D-8548-4AD8-83A7-5EC9249E0D56}"/>
              </a:ext>
            </a:extLst>
          </p:cNvPr>
          <p:cNvGrpSpPr/>
          <p:nvPr/>
        </p:nvGrpSpPr>
        <p:grpSpPr>
          <a:xfrm>
            <a:off x="4501251" y="2327618"/>
            <a:ext cx="568650" cy="874493"/>
            <a:chOff x="4501251" y="2327618"/>
            <a:chExt cx="568650" cy="874493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8" name="Oval 87">
                  <a:extLst>
                    <a:ext uri="{FF2B5EF4-FFF2-40B4-BE49-F238E27FC236}">
                      <a16:creationId xmlns:a16="http://schemas.microsoft.com/office/drawing/2014/main" id="{A3AF4E88-7752-4E15-9C9A-771F177ADE77}"/>
                    </a:ext>
                  </a:extLst>
                </p:cNvPr>
                <p:cNvSpPr/>
                <p:nvPr/>
              </p:nvSpPr>
              <p:spPr>
                <a:xfrm>
                  <a:off x="4501251" y="2327618"/>
                  <a:ext cx="568650" cy="568651"/>
                </a:xfrm>
                <a:prstGeom prst="ellipse">
                  <a:avLst/>
                </a:prstGeom>
                <a:solidFill>
                  <a:srgbClr val="FFC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rtlCol="0" anchor="ctr"/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a14:m>
                  <a:r>
                    <a:rPr lang="en-US" sz="20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>
            <p:sp>
              <p:nvSpPr>
                <p:cNvPr id="88" name="Oval 87">
                  <a:extLst>
                    <a:ext uri="{FF2B5EF4-FFF2-40B4-BE49-F238E27FC236}">
                      <a16:creationId xmlns:a16="http://schemas.microsoft.com/office/drawing/2014/main" id="{A3AF4E88-7752-4E15-9C9A-771F177ADE7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01251" y="2327618"/>
                  <a:ext cx="568650" cy="568651"/>
                </a:xfrm>
                <a:prstGeom prst="ellipse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4" name="Straight Arrow Connector 113">
              <a:extLst>
                <a:ext uri="{FF2B5EF4-FFF2-40B4-BE49-F238E27FC236}">
                  <a16:creationId xmlns:a16="http://schemas.microsoft.com/office/drawing/2014/main" id="{3F6E2FDF-3AD6-4F79-9531-108D102ACADB}"/>
                </a:ext>
              </a:extLst>
            </p:cNvPr>
            <p:cNvCxnSpPr>
              <a:cxnSpLocks/>
              <a:stCxn id="19" idx="0"/>
              <a:endCxn id="88" idx="4"/>
            </p:cNvCxnSpPr>
            <p:nvPr/>
          </p:nvCxnSpPr>
          <p:spPr>
            <a:xfrm flipV="1">
              <a:off x="4785494" y="2896269"/>
              <a:ext cx="82" cy="30584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6D94313-05FC-4F31-8605-A052ADF377F0}"/>
              </a:ext>
            </a:extLst>
          </p:cNvPr>
          <p:cNvGrpSpPr/>
          <p:nvPr/>
        </p:nvGrpSpPr>
        <p:grpSpPr>
          <a:xfrm>
            <a:off x="6058277" y="2327617"/>
            <a:ext cx="568650" cy="874494"/>
            <a:chOff x="6058277" y="2327617"/>
            <a:chExt cx="568650" cy="874494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9" name="Oval 88">
                  <a:extLst>
                    <a:ext uri="{FF2B5EF4-FFF2-40B4-BE49-F238E27FC236}">
                      <a16:creationId xmlns:a16="http://schemas.microsoft.com/office/drawing/2014/main" id="{844F88F1-19A5-44E2-A510-CFA7A90EB17D}"/>
                    </a:ext>
                  </a:extLst>
                </p:cNvPr>
                <p:cNvSpPr/>
                <p:nvPr/>
              </p:nvSpPr>
              <p:spPr>
                <a:xfrm>
                  <a:off x="6058277" y="2327617"/>
                  <a:ext cx="568650" cy="568651"/>
                </a:xfrm>
                <a:prstGeom prst="ellipse">
                  <a:avLst/>
                </a:prstGeom>
                <a:solidFill>
                  <a:srgbClr val="FFC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rtlCol="0" anchor="ctr"/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a14:m>
                  <a:r>
                    <a:rPr lang="en-US" sz="20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>
            <p:sp>
              <p:nvSpPr>
                <p:cNvPr id="89" name="Oval 88">
                  <a:extLst>
                    <a:ext uri="{FF2B5EF4-FFF2-40B4-BE49-F238E27FC236}">
                      <a16:creationId xmlns:a16="http://schemas.microsoft.com/office/drawing/2014/main" id="{844F88F1-19A5-44E2-A510-CFA7A90EB17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58277" y="2327617"/>
                  <a:ext cx="568650" cy="568651"/>
                </a:xfrm>
                <a:prstGeom prst="ellipse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7" name="Straight Arrow Connector 116">
              <a:extLst>
                <a:ext uri="{FF2B5EF4-FFF2-40B4-BE49-F238E27FC236}">
                  <a16:creationId xmlns:a16="http://schemas.microsoft.com/office/drawing/2014/main" id="{FF511919-0DE0-4649-8D21-FD2C080082D1}"/>
                </a:ext>
              </a:extLst>
            </p:cNvPr>
            <p:cNvCxnSpPr>
              <a:cxnSpLocks/>
              <a:stCxn id="26" idx="0"/>
              <a:endCxn id="89" idx="4"/>
            </p:cNvCxnSpPr>
            <p:nvPr/>
          </p:nvCxnSpPr>
          <p:spPr>
            <a:xfrm flipV="1">
              <a:off x="6342602" y="2896268"/>
              <a:ext cx="0" cy="30584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129D759-0A49-482B-B2A2-D28587665001}"/>
              </a:ext>
            </a:extLst>
          </p:cNvPr>
          <p:cNvGrpSpPr/>
          <p:nvPr/>
        </p:nvGrpSpPr>
        <p:grpSpPr>
          <a:xfrm>
            <a:off x="7614901" y="2327616"/>
            <a:ext cx="568650" cy="874495"/>
            <a:chOff x="7614901" y="2327616"/>
            <a:chExt cx="568650" cy="874495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0" name="Oval 89">
                  <a:extLst>
                    <a:ext uri="{FF2B5EF4-FFF2-40B4-BE49-F238E27FC236}">
                      <a16:creationId xmlns:a16="http://schemas.microsoft.com/office/drawing/2014/main" id="{FCD8B7A9-CC5C-481C-8C5C-94C923E40BF8}"/>
                    </a:ext>
                  </a:extLst>
                </p:cNvPr>
                <p:cNvSpPr/>
                <p:nvPr/>
              </p:nvSpPr>
              <p:spPr>
                <a:xfrm>
                  <a:off x="7614901" y="2327616"/>
                  <a:ext cx="568650" cy="568651"/>
                </a:xfrm>
                <a:prstGeom prst="ellipse">
                  <a:avLst/>
                </a:prstGeom>
                <a:solidFill>
                  <a:srgbClr val="FFC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rtlCol="0" anchor="ctr"/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a14:m>
                  <a:r>
                    <a:rPr lang="en-US" sz="20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>
            <p:sp>
              <p:nvSpPr>
                <p:cNvPr id="90" name="Oval 89">
                  <a:extLst>
                    <a:ext uri="{FF2B5EF4-FFF2-40B4-BE49-F238E27FC236}">
                      <a16:creationId xmlns:a16="http://schemas.microsoft.com/office/drawing/2014/main" id="{FCD8B7A9-CC5C-481C-8C5C-94C923E40BF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14901" y="2327616"/>
                  <a:ext cx="568650" cy="568651"/>
                </a:xfrm>
                <a:prstGeom prst="ellipse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0" name="Straight Arrow Connector 119">
              <a:extLst>
                <a:ext uri="{FF2B5EF4-FFF2-40B4-BE49-F238E27FC236}">
                  <a16:creationId xmlns:a16="http://schemas.microsoft.com/office/drawing/2014/main" id="{334572D4-3F5E-4E34-BA8E-2D7A9F742EC5}"/>
                </a:ext>
              </a:extLst>
            </p:cNvPr>
            <p:cNvCxnSpPr>
              <a:cxnSpLocks/>
              <a:stCxn id="33" idx="0"/>
              <a:endCxn id="90" idx="4"/>
            </p:cNvCxnSpPr>
            <p:nvPr/>
          </p:nvCxnSpPr>
          <p:spPr>
            <a:xfrm flipV="1">
              <a:off x="7899226" y="2896267"/>
              <a:ext cx="0" cy="30584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DA42458-EAAB-4B27-9E86-48FD01C62229}"/>
              </a:ext>
            </a:extLst>
          </p:cNvPr>
          <p:cNvGrpSpPr/>
          <p:nvPr/>
        </p:nvGrpSpPr>
        <p:grpSpPr>
          <a:xfrm>
            <a:off x="10589538" y="2323461"/>
            <a:ext cx="568650" cy="878650"/>
            <a:chOff x="10589538" y="2323461"/>
            <a:chExt cx="568650" cy="878650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1" name="Oval 90">
                  <a:extLst>
                    <a:ext uri="{FF2B5EF4-FFF2-40B4-BE49-F238E27FC236}">
                      <a16:creationId xmlns:a16="http://schemas.microsoft.com/office/drawing/2014/main" id="{8748FF72-CF81-40B2-98D6-8565132F8CE3}"/>
                    </a:ext>
                  </a:extLst>
                </p:cNvPr>
                <p:cNvSpPr/>
                <p:nvPr/>
              </p:nvSpPr>
              <p:spPr>
                <a:xfrm>
                  <a:off x="10589538" y="2323461"/>
                  <a:ext cx="568650" cy="568651"/>
                </a:xfrm>
                <a:prstGeom prst="ellipse">
                  <a:avLst/>
                </a:prstGeom>
                <a:solidFill>
                  <a:srgbClr val="FFC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rtlCol="0" anchor="ctr"/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a14:m>
                  <a:r>
                    <a:rPr lang="en-US" sz="20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>
            <p:sp>
              <p:nvSpPr>
                <p:cNvPr id="91" name="Oval 90">
                  <a:extLst>
                    <a:ext uri="{FF2B5EF4-FFF2-40B4-BE49-F238E27FC236}">
                      <a16:creationId xmlns:a16="http://schemas.microsoft.com/office/drawing/2014/main" id="{8748FF72-CF81-40B2-98D6-8565132F8CE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89538" y="2323461"/>
                  <a:ext cx="568650" cy="568651"/>
                </a:xfrm>
                <a:prstGeom prst="ellipse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3" name="Straight Arrow Connector 122">
              <a:extLst>
                <a:ext uri="{FF2B5EF4-FFF2-40B4-BE49-F238E27FC236}">
                  <a16:creationId xmlns:a16="http://schemas.microsoft.com/office/drawing/2014/main" id="{BBAB72D6-E4FB-4B47-BDC4-ABF104912CF2}"/>
                </a:ext>
              </a:extLst>
            </p:cNvPr>
            <p:cNvCxnSpPr>
              <a:cxnSpLocks/>
              <a:stCxn id="40" idx="0"/>
              <a:endCxn id="91" idx="4"/>
            </p:cNvCxnSpPr>
            <p:nvPr/>
          </p:nvCxnSpPr>
          <p:spPr>
            <a:xfrm flipH="1" flipV="1">
              <a:off x="10873863" y="2892112"/>
              <a:ext cx="4949" cy="30999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6" name="TextBox 125">
            <a:extLst>
              <a:ext uri="{FF2B5EF4-FFF2-40B4-BE49-F238E27FC236}">
                <a16:creationId xmlns:a16="http://schemas.microsoft.com/office/drawing/2014/main" id="{DF521536-0C38-4264-9AEC-BE2D0D90B8F5}"/>
              </a:ext>
            </a:extLst>
          </p:cNvPr>
          <p:cNvSpPr txBox="1"/>
          <p:nvPr/>
        </p:nvSpPr>
        <p:spPr>
          <a:xfrm>
            <a:off x="9190512" y="2378699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…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C5B611B-AAB9-4A92-BCEB-D18FBE2E11F9}"/>
              </a:ext>
            </a:extLst>
          </p:cNvPr>
          <p:cNvGrpSpPr/>
          <p:nvPr/>
        </p:nvGrpSpPr>
        <p:grpSpPr>
          <a:xfrm>
            <a:off x="4313707" y="2875764"/>
            <a:ext cx="1557108" cy="3698515"/>
            <a:chOff x="4313707" y="2875764"/>
            <a:chExt cx="1557108" cy="3698515"/>
          </a:xfrm>
        </p:grpSpPr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730EE153-95C4-42C2-A770-03A3FF26A75C}"/>
                </a:ext>
              </a:extLst>
            </p:cNvPr>
            <p:cNvSpPr/>
            <p:nvPr/>
          </p:nvSpPr>
          <p:spPr>
            <a:xfrm>
              <a:off x="4313707" y="4224129"/>
              <a:ext cx="943576" cy="873282"/>
            </a:xfrm>
            <a:prstGeom prst="roundRect">
              <a:avLst/>
            </a:prstGeom>
            <a:solidFill>
              <a:schemeClr val="accent4">
                <a:lumMod val="10000"/>
                <a:lumOff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9" name="Oval 18">
                  <a:extLst>
                    <a:ext uri="{FF2B5EF4-FFF2-40B4-BE49-F238E27FC236}">
                      <a16:creationId xmlns:a16="http://schemas.microsoft.com/office/drawing/2014/main" id="{AE367C0F-90DF-4C1B-9520-B764C75DF85B}"/>
                    </a:ext>
                  </a:extLst>
                </p:cNvPr>
                <p:cNvSpPr/>
                <p:nvPr/>
              </p:nvSpPr>
              <p:spPr>
                <a:xfrm>
                  <a:off x="4501169" y="3202111"/>
                  <a:ext cx="568650" cy="568651"/>
                </a:xfrm>
                <a:prstGeom prst="ellipse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rtlCol="0" anchor="ctr"/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a14:m>
                  <a:r>
                    <a:rPr lang="en-US" sz="20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>
            <p:sp>
              <p:nvSpPr>
                <p:cNvPr id="19" name="Oval 18">
                  <a:extLst>
                    <a:ext uri="{FF2B5EF4-FFF2-40B4-BE49-F238E27FC236}">
                      <a16:creationId xmlns:a16="http://schemas.microsoft.com/office/drawing/2014/main" id="{AE367C0F-90DF-4C1B-9520-B764C75DF85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01169" y="3202111"/>
                  <a:ext cx="568650" cy="568651"/>
                </a:xfrm>
                <a:prstGeom prst="ellipse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0" name="Oval 19">
                  <a:extLst>
                    <a:ext uri="{FF2B5EF4-FFF2-40B4-BE49-F238E27FC236}">
                      <a16:creationId xmlns:a16="http://schemas.microsoft.com/office/drawing/2014/main" id="{19D7E586-C913-43BA-BDB8-69D3165E70DC}"/>
                    </a:ext>
                  </a:extLst>
                </p:cNvPr>
                <p:cNvSpPr/>
                <p:nvPr/>
              </p:nvSpPr>
              <p:spPr>
                <a:xfrm>
                  <a:off x="4501169" y="5547392"/>
                  <a:ext cx="568650" cy="568651"/>
                </a:xfrm>
                <a:prstGeom prst="ellips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rtlCol="0" anchor="ctr"/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a14:m>
                  <a:r>
                    <a:rPr lang="en-US" sz="12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>
            <p:sp>
              <p:nvSpPr>
                <p:cNvPr id="20" name="Oval 19">
                  <a:extLst>
                    <a:ext uri="{FF2B5EF4-FFF2-40B4-BE49-F238E27FC236}">
                      <a16:creationId xmlns:a16="http://schemas.microsoft.com/office/drawing/2014/main" id="{19D7E586-C913-43BA-BDB8-69D3165E70D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01169" y="5547392"/>
                  <a:ext cx="568650" cy="568651"/>
                </a:xfrm>
                <a:prstGeom prst="ellipse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7247B032-3774-4234-A574-EB853900E1E3}"/>
                </a:ext>
              </a:extLst>
            </p:cNvPr>
            <p:cNvCxnSpPr>
              <a:cxnSpLocks/>
              <a:stCxn id="20" idx="0"/>
              <a:endCxn id="17" idx="2"/>
            </p:cNvCxnSpPr>
            <p:nvPr/>
          </p:nvCxnSpPr>
          <p:spPr>
            <a:xfrm flipV="1">
              <a:off x="4785494" y="5097411"/>
              <a:ext cx="1" cy="44998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956EF883-3E10-467F-9487-393D4AD04E6F}"/>
                </a:ext>
              </a:extLst>
            </p:cNvPr>
            <p:cNvCxnSpPr>
              <a:cxnSpLocks/>
              <a:stCxn id="17" idx="0"/>
              <a:endCxn id="19" idx="4"/>
            </p:cNvCxnSpPr>
            <p:nvPr/>
          </p:nvCxnSpPr>
          <p:spPr>
            <a:xfrm flipH="1" flipV="1">
              <a:off x="4785494" y="3770762"/>
              <a:ext cx="1" cy="45336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119C374A-E7FB-4BE7-80B1-DE1A0427BE38}"/>
                </a:ext>
              </a:extLst>
            </p:cNvPr>
            <p:cNvCxnSpPr>
              <a:cxnSpLocks/>
              <a:stCxn id="17" idx="3"/>
              <a:endCxn id="24" idx="1"/>
            </p:cNvCxnSpPr>
            <p:nvPr/>
          </p:nvCxnSpPr>
          <p:spPr>
            <a:xfrm>
              <a:off x="5257283" y="4660770"/>
              <a:ext cx="61353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0" name="Rectangle 69">
                  <a:extLst>
                    <a:ext uri="{FF2B5EF4-FFF2-40B4-BE49-F238E27FC236}">
                      <a16:creationId xmlns:a16="http://schemas.microsoft.com/office/drawing/2014/main" id="{59A1A9AA-4469-4EFE-AA56-C9AAB27B4F40}"/>
                    </a:ext>
                  </a:extLst>
                </p:cNvPr>
                <p:cNvSpPr/>
                <p:nvPr/>
              </p:nvSpPr>
              <p:spPr>
                <a:xfrm>
                  <a:off x="5271565" y="4319259"/>
                  <a:ext cx="584968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hh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70" name="Rectangle 69">
                  <a:extLst>
                    <a:ext uri="{FF2B5EF4-FFF2-40B4-BE49-F238E27FC236}">
                      <a16:creationId xmlns:a16="http://schemas.microsoft.com/office/drawing/2014/main" id="{59A1A9AA-4469-4EFE-AA56-C9AAB27B4F4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71565" y="4319259"/>
                  <a:ext cx="584968" cy="307777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7" name="Rectangle 76">
                  <a:extLst>
                    <a:ext uri="{FF2B5EF4-FFF2-40B4-BE49-F238E27FC236}">
                      <a16:creationId xmlns:a16="http://schemas.microsoft.com/office/drawing/2014/main" id="{BB784120-CF2D-4F9F-A360-A4964F8D1E54}"/>
                    </a:ext>
                  </a:extLst>
                </p:cNvPr>
                <p:cNvSpPr/>
                <p:nvPr/>
              </p:nvSpPr>
              <p:spPr>
                <a:xfrm>
                  <a:off x="4724957" y="5181489"/>
                  <a:ext cx="584968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77" name="Rectangle 76">
                  <a:extLst>
                    <a:ext uri="{FF2B5EF4-FFF2-40B4-BE49-F238E27FC236}">
                      <a16:creationId xmlns:a16="http://schemas.microsoft.com/office/drawing/2014/main" id="{BB784120-CF2D-4F9F-A360-A4964F8D1E5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24957" y="5181489"/>
                  <a:ext cx="584968" cy="307777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1" name="Rectangle 80">
                  <a:extLst>
                    <a:ext uri="{FF2B5EF4-FFF2-40B4-BE49-F238E27FC236}">
                      <a16:creationId xmlns:a16="http://schemas.microsoft.com/office/drawing/2014/main" id="{7C6E1343-3605-46B6-8EA1-100318B66449}"/>
                    </a:ext>
                  </a:extLst>
                </p:cNvPr>
                <p:cNvSpPr/>
                <p:nvPr/>
              </p:nvSpPr>
              <p:spPr>
                <a:xfrm>
                  <a:off x="4724957" y="3876129"/>
                  <a:ext cx="586443" cy="32476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h𝑦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81" name="Rectangle 80">
                  <a:extLst>
                    <a:ext uri="{FF2B5EF4-FFF2-40B4-BE49-F238E27FC236}">
                      <a16:creationId xmlns:a16="http://schemas.microsoft.com/office/drawing/2014/main" id="{7C6E1343-3605-46B6-8EA1-100318B6644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24957" y="3876129"/>
                  <a:ext cx="586443" cy="324769"/>
                </a:xfrm>
                <a:prstGeom prst="rect">
                  <a:avLst/>
                </a:prstGeom>
                <a:blipFill>
                  <a:blip r:embed="rId15"/>
                  <a:stretch>
                    <a:fillRect b="-377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A74403E-3B66-4202-9ED5-3159100177E7}"/>
                </a:ext>
              </a:extLst>
            </p:cNvPr>
            <p:cNvSpPr/>
            <p:nvPr/>
          </p:nvSpPr>
          <p:spPr>
            <a:xfrm>
              <a:off x="4472748" y="6174169"/>
              <a:ext cx="625492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50800" indent="0" algn="ctr">
                <a:buNone/>
              </a:pPr>
              <a:r>
                <a:rPr lang="en-US" sz="2000" dirty="0">
                  <a:solidFill>
                    <a:schemeClr val="tx1"/>
                  </a:solidFill>
                  <a:latin typeface="Corbel" panose="020B0503020204020204" pitchFamily="34" charset="0"/>
                </a:rPr>
                <a:t>this</a:t>
              </a:r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F4F41C5F-E462-42EB-876F-227A60B19EE4}"/>
                </a:ext>
              </a:extLst>
            </p:cNvPr>
            <p:cNvSpPr/>
            <p:nvPr/>
          </p:nvSpPr>
          <p:spPr>
            <a:xfrm>
              <a:off x="4727294" y="2875764"/>
              <a:ext cx="1136851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50800" indent="0" algn="ctr">
                <a:buNone/>
              </a:pPr>
              <a:r>
                <a:rPr lang="en-US" sz="2000" dirty="0">
                  <a:solidFill>
                    <a:schemeClr val="accent5"/>
                  </a:solidFill>
                  <a:latin typeface="Corbel" panose="020B0503020204020204" pitchFamily="34" charset="0"/>
                </a:rPr>
                <a:t>morning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A7AAA1A-427E-4E9C-9554-0838196C754B}"/>
              </a:ext>
            </a:extLst>
          </p:cNvPr>
          <p:cNvGrpSpPr/>
          <p:nvPr/>
        </p:nvGrpSpPr>
        <p:grpSpPr>
          <a:xfrm>
            <a:off x="5774176" y="2875764"/>
            <a:ext cx="1653263" cy="3698515"/>
            <a:chOff x="5774176" y="2875764"/>
            <a:chExt cx="1653263" cy="3698515"/>
          </a:xfrm>
        </p:grpSpPr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F3BAA92D-2E92-4932-BD4A-86B1EA8F5264}"/>
                </a:ext>
              </a:extLst>
            </p:cNvPr>
            <p:cNvSpPr/>
            <p:nvPr/>
          </p:nvSpPr>
          <p:spPr>
            <a:xfrm>
              <a:off x="5870815" y="4224129"/>
              <a:ext cx="943576" cy="873282"/>
            </a:xfrm>
            <a:prstGeom prst="roundRect">
              <a:avLst/>
            </a:prstGeom>
            <a:solidFill>
              <a:schemeClr val="accent4">
                <a:lumMod val="10000"/>
                <a:lumOff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B7B96F44-D268-4C6A-9A38-69CD87B6A97D}"/>
                    </a:ext>
                  </a:extLst>
                </p:cNvPr>
                <p:cNvSpPr/>
                <p:nvPr/>
              </p:nvSpPr>
              <p:spPr>
                <a:xfrm>
                  <a:off x="6058277" y="3202111"/>
                  <a:ext cx="568650" cy="568651"/>
                </a:xfrm>
                <a:prstGeom prst="ellipse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rtlCol="0" anchor="ctr"/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a14:m>
                  <a:r>
                    <a:rPr lang="en-US" sz="20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B7B96F44-D268-4C6A-9A38-69CD87B6A97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58277" y="3202111"/>
                  <a:ext cx="568650" cy="568651"/>
                </a:xfrm>
                <a:prstGeom prst="ellipse">
                  <a:avLst/>
                </a:prstGeom>
                <a:blipFill>
                  <a:blip r:embed="rId16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3D8EC4ED-4CAE-4FF0-8CBC-5D619406B3B3}"/>
                    </a:ext>
                  </a:extLst>
                </p:cNvPr>
                <p:cNvSpPr/>
                <p:nvPr/>
              </p:nvSpPr>
              <p:spPr>
                <a:xfrm>
                  <a:off x="6058277" y="5547392"/>
                  <a:ext cx="568650" cy="568651"/>
                </a:xfrm>
                <a:prstGeom prst="ellips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rtlCol="0" anchor="ctr"/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a14:m>
                  <a:r>
                    <a:rPr lang="en-US" sz="12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3D8EC4ED-4CAE-4FF0-8CBC-5D619406B3B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58277" y="5547392"/>
                  <a:ext cx="568650" cy="568651"/>
                </a:xfrm>
                <a:prstGeom prst="ellipse">
                  <a:avLst/>
                </a:prstGeom>
                <a:blipFill>
                  <a:blip r:embed="rId17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C2AD5A8A-3C5A-4D4C-978F-C18FDD3B245C}"/>
                </a:ext>
              </a:extLst>
            </p:cNvPr>
            <p:cNvCxnSpPr>
              <a:cxnSpLocks/>
              <a:stCxn id="27" idx="0"/>
              <a:endCxn id="24" idx="2"/>
            </p:cNvCxnSpPr>
            <p:nvPr/>
          </p:nvCxnSpPr>
          <p:spPr>
            <a:xfrm flipV="1">
              <a:off x="6342602" y="5097411"/>
              <a:ext cx="1" cy="44998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8E8C8CAE-9ED8-427C-86FC-277D8A341EF6}"/>
                </a:ext>
              </a:extLst>
            </p:cNvPr>
            <p:cNvCxnSpPr>
              <a:cxnSpLocks/>
              <a:stCxn id="24" idx="0"/>
              <a:endCxn id="26" idx="4"/>
            </p:cNvCxnSpPr>
            <p:nvPr/>
          </p:nvCxnSpPr>
          <p:spPr>
            <a:xfrm flipH="1" flipV="1">
              <a:off x="6342602" y="3770762"/>
              <a:ext cx="1" cy="45336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E8C6400F-8ADF-4F22-9623-D0C9FD1DCEA3}"/>
                </a:ext>
              </a:extLst>
            </p:cNvPr>
            <p:cNvCxnSpPr>
              <a:cxnSpLocks/>
              <a:stCxn id="24" idx="3"/>
              <a:endCxn id="31" idx="1"/>
            </p:cNvCxnSpPr>
            <p:nvPr/>
          </p:nvCxnSpPr>
          <p:spPr>
            <a:xfrm>
              <a:off x="6814391" y="4660770"/>
              <a:ext cx="613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1" name="Rectangle 70">
                  <a:extLst>
                    <a:ext uri="{FF2B5EF4-FFF2-40B4-BE49-F238E27FC236}">
                      <a16:creationId xmlns:a16="http://schemas.microsoft.com/office/drawing/2014/main" id="{88A8F881-D906-4200-8A25-BCEBF8CCABCA}"/>
                    </a:ext>
                  </a:extLst>
                </p:cNvPr>
                <p:cNvSpPr/>
                <p:nvPr/>
              </p:nvSpPr>
              <p:spPr>
                <a:xfrm>
                  <a:off x="6828431" y="4319258"/>
                  <a:ext cx="584968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hh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71" name="Rectangle 70">
                  <a:extLst>
                    <a:ext uri="{FF2B5EF4-FFF2-40B4-BE49-F238E27FC236}">
                      <a16:creationId xmlns:a16="http://schemas.microsoft.com/office/drawing/2014/main" id="{88A8F881-D906-4200-8A25-BCEBF8CCABC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28431" y="4319258"/>
                  <a:ext cx="584968" cy="307777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8" name="Rectangle 77">
                  <a:extLst>
                    <a:ext uri="{FF2B5EF4-FFF2-40B4-BE49-F238E27FC236}">
                      <a16:creationId xmlns:a16="http://schemas.microsoft.com/office/drawing/2014/main" id="{BBF70C37-A562-4904-B2B8-C8CF1CE014D1}"/>
                    </a:ext>
                  </a:extLst>
                </p:cNvPr>
                <p:cNvSpPr/>
                <p:nvPr/>
              </p:nvSpPr>
              <p:spPr>
                <a:xfrm>
                  <a:off x="6297109" y="5181488"/>
                  <a:ext cx="584968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78" name="Rectangle 77">
                  <a:extLst>
                    <a:ext uri="{FF2B5EF4-FFF2-40B4-BE49-F238E27FC236}">
                      <a16:creationId xmlns:a16="http://schemas.microsoft.com/office/drawing/2014/main" id="{BBF70C37-A562-4904-B2B8-C8CF1CE014D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97109" y="5181488"/>
                  <a:ext cx="584968" cy="307777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2" name="Rectangle 81">
                  <a:extLst>
                    <a:ext uri="{FF2B5EF4-FFF2-40B4-BE49-F238E27FC236}">
                      <a16:creationId xmlns:a16="http://schemas.microsoft.com/office/drawing/2014/main" id="{428CBDB0-9F72-4351-A934-960FC721CE78}"/>
                    </a:ext>
                  </a:extLst>
                </p:cNvPr>
                <p:cNvSpPr/>
                <p:nvPr/>
              </p:nvSpPr>
              <p:spPr>
                <a:xfrm>
                  <a:off x="6297109" y="3876128"/>
                  <a:ext cx="586443" cy="32476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h𝑦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82" name="Rectangle 81">
                  <a:extLst>
                    <a:ext uri="{FF2B5EF4-FFF2-40B4-BE49-F238E27FC236}">
                      <a16:creationId xmlns:a16="http://schemas.microsoft.com/office/drawing/2014/main" id="{428CBDB0-9F72-4351-A934-960FC721CE7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97109" y="3876128"/>
                  <a:ext cx="586443" cy="324769"/>
                </a:xfrm>
                <a:prstGeom prst="rect">
                  <a:avLst/>
                </a:prstGeom>
                <a:blipFill>
                  <a:blip r:embed="rId15"/>
                  <a:stretch>
                    <a:fillRect b="-377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36B583B7-189E-456D-A0E1-CAB388E9F96F}"/>
                </a:ext>
              </a:extLst>
            </p:cNvPr>
            <p:cNvSpPr/>
            <p:nvPr/>
          </p:nvSpPr>
          <p:spPr>
            <a:xfrm>
              <a:off x="5774176" y="6174169"/>
              <a:ext cx="1136851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50800" indent="0" algn="ctr">
                <a:buNone/>
              </a:pPr>
              <a:r>
                <a:rPr lang="en-US" sz="2000" dirty="0">
                  <a:solidFill>
                    <a:schemeClr val="tx1"/>
                  </a:solidFill>
                  <a:latin typeface="Corbel" panose="020B0503020204020204" pitchFamily="34" charset="0"/>
                </a:rPr>
                <a:t>morning</a:t>
              </a: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4E1C1609-27AA-46D5-A4BB-BCC8ADCB46A2}"/>
                </a:ext>
              </a:extLst>
            </p:cNvPr>
            <p:cNvSpPr/>
            <p:nvPr/>
          </p:nvSpPr>
          <p:spPr>
            <a:xfrm>
              <a:off x="6453798" y="2875764"/>
              <a:ext cx="298480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50800" indent="0" algn="ctr">
                <a:buNone/>
              </a:pPr>
              <a:r>
                <a:rPr lang="en-US" sz="2000" dirty="0">
                  <a:solidFill>
                    <a:schemeClr val="accent5"/>
                  </a:solidFill>
                  <a:latin typeface="Corbel" panose="020B0503020204020204" pitchFamily="34" charset="0"/>
                </a:rPr>
                <a:t>I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BCA6B02-91F0-4110-A647-769691A0966B}"/>
              </a:ext>
            </a:extLst>
          </p:cNvPr>
          <p:cNvGrpSpPr/>
          <p:nvPr/>
        </p:nvGrpSpPr>
        <p:grpSpPr>
          <a:xfrm>
            <a:off x="7427439" y="2875764"/>
            <a:ext cx="1570664" cy="3698515"/>
            <a:chOff x="7427439" y="2875764"/>
            <a:chExt cx="1570664" cy="3698515"/>
          </a:xfrm>
        </p:grpSpPr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B6482D6F-AD23-492F-A7F2-86122214EBA0}"/>
                </a:ext>
              </a:extLst>
            </p:cNvPr>
            <p:cNvSpPr/>
            <p:nvPr/>
          </p:nvSpPr>
          <p:spPr>
            <a:xfrm>
              <a:off x="7427439" y="4224129"/>
              <a:ext cx="943576" cy="873282"/>
            </a:xfrm>
            <a:prstGeom prst="roundRect">
              <a:avLst/>
            </a:prstGeom>
            <a:solidFill>
              <a:schemeClr val="accent4">
                <a:lumMod val="10000"/>
                <a:lumOff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3" name="Oval 32">
                  <a:extLst>
                    <a:ext uri="{FF2B5EF4-FFF2-40B4-BE49-F238E27FC236}">
                      <a16:creationId xmlns:a16="http://schemas.microsoft.com/office/drawing/2014/main" id="{681A5924-3A29-4CA1-8627-4713C9F2F86B}"/>
                    </a:ext>
                  </a:extLst>
                </p:cNvPr>
                <p:cNvSpPr/>
                <p:nvPr/>
              </p:nvSpPr>
              <p:spPr>
                <a:xfrm>
                  <a:off x="7614901" y="3202111"/>
                  <a:ext cx="568650" cy="568651"/>
                </a:xfrm>
                <a:prstGeom prst="ellipse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rtlCol="0" anchor="ctr"/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a14:m>
                  <a:r>
                    <a:rPr lang="en-US" sz="20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>
            <p:sp>
              <p:nvSpPr>
                <p:cNvPr id="33" name="Oval 32">
                  <a:extLst>
                    <a:ext uri="{FF2B5EF4-FFF2-40B4-BE49-F238E27FC236}">
                      <a16:creationId xmlns:a16="http://schemas.microsoft.com/office/drawing/2014/main" id="{681A5924-3A29-4CA1-8627-4713C9F2F86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14901" y="3202111"/>
                  <a:ext cx="568650" cy="568651"/>
                </a:xfrm>
                <a:prstGeom prst="ellipse">
                  <a:avLst/>
                </a:prstGeom>
                <a:blipFill>
                  <a:blip r:embed="rId18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4" name="Oval 33">
                  <a:extLst>
                    <a:ext uri="{FF2B5EF4-FFF2-40B4-BE49-F238E27FC236}">
                      <a16:creationId xmlns:a16="http://schemas.microsoft.com/office/drawing/2014/main" id="{DDAB8C82-8C91-4C6A-81AF-A7DC5CB63FF3}"/>
                    </a:ext>
                  </a:extLst>
                </p:cNvPr>
                <p:cNvSpPr/>
                <p:nvPr/>
              </p:nvSpPr>
              <p:spPr>
                <a:xfrm>
                  <a:off x="7614901" y="5547392"/>
                  <a:ext cx="568650" cy="568651"/>
                </a:xfrm>
                <a:prstGeom prst="ellips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rtlCol="0" anchor="ctr"/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a14:m>
                  <a:r>
                    <a:rPr lang="en-US" sz="12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>
            <p:sp>
              <p:nvSpPr>
                <p:cNvPr id="34" name="Oval 33">
                  <a:extLst>
                    <a:ext uri="{FF2B5EF4-FFF2-40B4-BE49-F238E27FC236}">
                      <a16:creationId xmlns:a16="http://schemas.microsoft.com/office/drawing/2014/main" id="{DDAB8C82-8C91-4C6A-81AF-A7DC5CB63FF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14901" y="5547392"/>
                  <a:ext cx="568650" cy="568651"/>
                </a:xfrm>
                <a:prstGeom prst="ellipse">
                  <a:avLst/>
                </a:prstGeom>
                <a:blipFill>
                  <a:blip r:embed="rId19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AABC22DC-9183-42DE-8CF4-E8A315623803}"/>
                </a:ext>
              </a:extLst>
            </p:cNvPr>
            <p:cNvCxnSpPr>
              <a:cxnSpLocks/>
              <a:stCxn id="34" idx="0"/>
              <a:endCxn id="31" idx="2"/>
            </p:cNvCxnSpPr>
            <p:nvPr/>
          </p:nvCxnSpPr>
          <p:spPr>
            <a:xfrm flipV="1">
              <a:off x="7899226" y="5097411"/>
              <a:ext cx="1" cy="44998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F4F14330-990A-422D-B09B-906E233D5D9F}"/>
                </a:ext>
              </a:extLst>
            </p:cNvPr>
            <p:cNvCxnSpPr>
              <a:cxnSpLocks/>
              <a:stCxn id="31" idx="0"/>
              <a:endCxn id="33" idx="4"/>
            </p:cNvCxnSpPr>
            <p:nvPr/>
          </p:nvCxnSpPr>
          <p:spPr>
            <a:xfrm flipH="1" flipV="1">
              <a:off x="7899226" y="3770762"/>
              <a:ext cx="1" cy="45336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45A52A3F-7BD1-4C59-A3AB-E85853AD7816}"/>
                </a:ext>
              </a:extLst>
            </p:cNvPr>
            <p:cNvCxnSpPr>
              <a:cxnSpLocks/>
            </p:cNvCxnSpPr>
            <p:nvPr/>
          </p:nvCxnSpPr>
          <p:spPr>
            <a:xfrm>
              <a:off x="8385055" y="4660770"/>
              <a:ext cx="613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4" name="Rectangle 73">
                  <a:extLst>
                    <a:ext uri="{FF2B5EF4-FFF2-40B4-BE49-F238E27FC236}">
                      <a16:creationId xmlns:a16="http://schemas.microsoft.com/office/drawing/2014/main" id="{146962FB-57EE-4B1A-B91B-A4C48EC23040}"/>
                    </a:ext>
                  </a:extLst>
                </p:cNvPr>
                <p:cNvSpPr/>
                <p:nvPr/>
              </p:nvSpPr>
              <p:spPr>
                <a:xfrm>
                  <a:off x="8399095" y="4319258"/>
                  <a:ext cx="584968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hh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74" name="Rectangle 73">
                  <a:extLst>
                    <a:ext uri="{FF2B5EF4-FFF2-40B4-BE49-F238E27FC236}">
                      <a16:creationId xmlns:a16="http://schemas.microsoft.com/office/drawing/2014/main" id="{146962FB-57EE-4B1A-B91B-A4C48EC2304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99095" y="4319258"/>
                  <a:ext cx="584968" cy="307777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9" name="Rectangle 78">
                  <a:extLst>
                    <a:ext uri="{FF2B5EF4-FFF2-40B4-BE49-F238E27FC236}">
                      <a16:creationId xmlns:a16="http://schemas.microsoft.com/office/drawing/2014/main" id="{C79A9E2F-37EC-4E4A-8B60-1D358D11B509}"/>
                    </a:ext>
                  </a:extLst>
                </p:cNvPr>
                <p:cNvSpPr/>
                <p:nvPr/>
              </p:nvSpPr>
              <p:spPr>
                <a:xfrm>
                  <a:off x="7858939" y="5168513"/>
                  <a:ext cx="584968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79" name="Rectangle 78">
                  <a:extLst>
                    <a:ext uri="{FF2B5EF4-FFF2-40B4-BE49-F238E27FC236}">
                      <a16:creationId xmlns:a16="http://schemas.microsoft.com/office/drawing/2014/main" id="{C79A9E2F-37EC-4E4A-8B60-1D358D11B50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58939" y="5168513"/>
                  <a:ext cx="584968" cy="307777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3" name="Rectangle 82">
                  <a:extLst>
                    <a:ext uri="{FF2B5EF4-FFF2-40B4-BE49-F238E27FC236}">
                      <a16:creationId xmlns:a16="http://schemas.microsoft.com/office/drawing/2014/main" id="{49BE4D11-C284-43DB-8DD8-1FF6A4F8909C}"/>
                    </a:ext>
                  </a:extLst>
                </p:cNvPr>
                <p:cNvSpPr/>
                <p:nvPr/>
              </p:nvSpPr>
              <p:spPr>
                <a:xfrm>
                  <a:off x="7858939" y="3863153"/>
                  <a:ext cx="586443" cy="32476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h𝑦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83" name="Rectangle 82">
                  <a:extLst>
                    <a:ext uri="{FF2B5EF4-FFF2-40B4-BE49-F238E27FC236}">
                      <a16:creationId xmlns:a16="http://schemas.microsoft.com/office/drawing/2014/main" id="{49BE4D11-C284-43DB-8DD8-1FF6A4F8909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58939" y="3863153"/>
                  <a:ext cx="586443" cy="324769"/>
                </a:xfrm>
                <a:prstGeom prst="rect">
                  <a:avLst/>
                </a:prstGeom>
                <a:blipFill>
                  <a:blip r:embed="rId15"/>
                  <a:stretch>
                    <a:fillRect b="-377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874A9B67-E7D9-42F5-9878-987EF97DB373}"/>
                </a:ext>
              </a:extLst>
            </p:cNvPr>
            <p:cNvSpPr/>
            <p:nvPr/>
          </p:nvSpPr>
          <p:spPr>
            <a:xfrm>
              <a:off x="7749986" y="6174169"/>
              <a:ext cx="298479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50800" indent="0" algn="ctr">
                <a:buNone/>
              </a:pPr>
              <a:r>
                <a:rPr lang="en-US" sz="2000" dirty="0">
                  <a:solidFill>
                    <a:schemeClr val="tx1"/>
                  </a:solidFill>
                  <a:latin typeface="Corbel" panose="020B0503020204020204" pitchFamily="34" charset="0"/>
                </a:rPr>
                <a:t>I</a:t>
              </a: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153C5076-CB2A-4CA6-9C77-E59123C8CD90}"/>
                </a:ext>
              </a:extLst>
            </p:cNvPr>
            <p:cNvSpPr/>
            <p:nvPr/>
          </p:nvSpPr>
          <p:spPr>
            <a:xfrm>
              <a:off x="7887324" y="2875764"/>
              <a:ext cx="72327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50800" indent="0" algn="ctr">
                <a:buNone/>
              </a:pPr>
              <a:r>
                <a:rPr lang="en-US" sz="2000" dirty="0">
                  <a:solidFill>
                    <a:schemeClr val="accent5"/>
                  </a:solidFill>
                  <a:latin typeface="Corbel" panose="020B0503020204020204" pitchFamily="34" charset="0"/>
                </a:rPr>
                <a:t>took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E7AA0437-E327-4C23-ADCE-113B1D79D835}"/>
              </a:ext>
            </a:extLst>
          </p:cNvPr>
          <p:cNvGrpSpPr/>
          <p:nvPr/>
        </p:nvGrpSpPr>
        <p:grpSpPr>
          <a:xfrm>
            <a:off x="9190512" y="2875764"/>
            <a:ext cx="2408260" cy="3698515"/>
            <a:chOff x="9190512" y="2875764"/>
            <a:chExt cx="2408260" cy="3698515"/>
          </a:xfrm>
        </p:grpSpPr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2D18A9C4-A397-4F68-A5A3-A51E5DCC86B2}"/>
                </a:ext>
              </a:extLst>
            </p:cNvPr>
            <p:cNvSpPr/>
            <p:nvPr/>
          </p:nvSpPr>
          <p:spPr>
            <a:xfrm>
              <a:off x="10693365" y="6174169"/>
              <a:ext cx="36099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50800" indent="0" algn="ctr">
                <a:buNone/>
              </a:pPr>
              <a:r>
                <a:rPr lang="en-US" sz="2000" dirty="0">
                  <a:solidFill>
                    <a:schemeClr val="tx1"/>
                  </a:solidFill>
                  <a:latin typeface="Corbel" panose="020B0503020204020204" pitchFamily="34" charset="0"/>
                </a:rPr>
                <a:t>a</a:t>
              </a:r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id="{542F038F-A2AA-4D2C-9CDD-7BAED88ED986}"/>
                </a:ext>
              </a:extLst>
            </p:cNvPr>
            <p:cNvSpPr/>
            <p:nvPr/>
          </p:nvSpPr>
          <p:spPr>
            <a:xfrm>
              <a:off x="10407025" y="4224129"/>
              <a:ext cx="943576" cy="873282"/>
            </a:xfrm>
            <a:prstGeom prst="roundRect">
              <a:avLst/>
            </a:prstGeom>
            <a:solidFill>
              <a:schemeClr val="accent4">
                <a:lumMod val="10000"/>
                <a:lumOff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0" name="Oval 39">
                  <a:extLst>
                    <a:ext uri="{FF2B5EF4-FFF2-40B4-BE49-F238E27FC236}">
                      <a16:creationId xmlns:a16="http://schemas.microsoft.com/office/drawing/2014/main" id="{4FD625CB-85C7-4722-A9F0-F2FD0091A737}"/>
                    </a:ext>
                  </a:extLst>
                </p:cNvPr>
                <p:cNvSpPr/>
                <p:nvPr/>
              </p:nvSpPr>
              <p:spPr>
                <a:xfrm>
                  <a:off x="10594487" y="3202111"/>
                  <a:ext cx="568650" cy="568651"/>
                </a:xfrm>
                <a:prstGeom prst="ellipse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rtlCol="0" anchor="ctr"/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a14:m>
                  <a:r>
                    <a:rPr lang="en-US" sz="20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>
            <p:sp>
              <p:nvSpPr>
                <p:cNvPr id="40" name="Oval 39">
                  <a:extLst>
                    <a:ext uri="{FF2B5EF4-FFF2-40B4-BE49-F238E27FC236}">
                      <a16:creationId xmlns:a16="http://schemas.microsoft.com/office/drawing/2014/main" id="{4FD625CB-85C7-4722-A9F0-F2FD0091A73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94487" y="3202111"/>
                  <a:ext cx="568650" cy="568651"/>
                </a:xfrm>
                <a:prstGeom prst="ellipse">
                  <a:avLst/>
                </a:prstGeom>
                <a:blipFill>
                  <a:blip r:embed="rId21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1" name="Oval 40">
                  <a:extLst>
                    <a:ext uri="{FF2B5EF4-FFF2-40B4-BE49-F238E27FC236}">
                      <a16:creationId xmlns:a16="http://schemas.microsoft.com/office/drawing/2014/main" id="{AB28B307-15AA-4653-82BF-9B2F5869170C}"/>
                    </a:ext>
                  </a:extLst>
                </p:cNvPr>
                <p:cNvSpPr/>
                <p:nvPr/>
              </p:nvSpPr>
              <p:spPr>
                <a:xfrm>
                  <a:off x="10594487" y="5547392"/>
                  <a:ext cx="568650" cy="568651"/>
                </a:xfrm>
                <a:prstGeom prst="ellips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rtlCol="0" anchor="ctr"/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a14:m>
                  <a:r>
                    <a:rPr lang="en-US" sz="12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>
            <p:sp>
              <p:nvSpPr>
                <p:cNvPr id="41" name="Oval 40">
                  <a:extLst>
                    <a:ext uri="{FF2B5EF4-FFF2-40B4-BE49-F238E27FC236}">
                      <a16:creationId xmlns:a16="http://schemas.microsoft.com/office/drawing/2014/main" id="{AB28B307-15AA-4653-82BF-9B2F5869170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94487" y="5547392"/>
                  <a:ext cx="568650" cy="568651"/>
                </a:xfrm>
                <a:prstGeom prst="ellipse">
                  <a:avLst/>
                </a:prstGeom>
                <a:blipFill>
                  <a:blip r:embed="rId22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DA57CE40-0082-4112-A9D8-6954768563CF}"/>
                </a:ext>
              </a:extLst>
            </p:cNvPr>
            <p:cNvCxnSpPr>
              <a:cxnSpLocks/>
              <a:stCxn id="41" idx="0"/>
              <a:endCxn id="38" idx="2"/>
            </p:cNvCxnSpPr>
            <p:nvPr/>
          </p:nvCxnSpPr>
          <p:spPr>
            <a:xfrm flipV="1">
              <a:off x="10878812" y="5097411"/>
              <a:ext cx="1" cy="44998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0C588CA1-4157-4152-8CDE-FD31475AA445}"/>
                </a:ext>
              </a:extLst>
            </p:cNvPr>
            <p:cNvCxnSpPr>
              <a:cxnSpLocks/>
              <a:stCxn id="38" idx="0"/>
              <a:endCxn id="40" idx="4"/>
            </p:cNvCxnSpPr>
            <p:nvPr/>
          </p:nvCxnSpPr>
          <p:spPr>
            <a:xfrm flipH="1" flipV="1">
              <a:off x="10878812" y="3770762"/>
              <a:ext cx="1" cy="45336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AC7DD870-2723-430B-8AE6-A496032816DD}"/>
                </a:ext>
              </a:extLst>
            </p:cNvPr>
            <p:cNvCxnSpPr>
              <a:cxnSpLocks/>
            </p:cNvCxnSpPr>
            <p:nvPr/>
          </p:nvCxnSpPr>
          <p:spPr>
            <a:xfrm>
              <a:off x="9804818" y="4660770"/>
              <a:ext cx="613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21B04712-C07E-4235-A586-D7EFA75DFBC9}"/>
                    </a:ext>
                  </a:extLst>
                </p:cNvPr>
                <p:cNvSpPr/>
                <p:nvPr/>
              </p:nvSpPr>
              <p:spPr>
                <a:xfrm>
                  <a:off x="9818858" y="4319258"/>
                  <a:ext cx="584968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hh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21B04712-C07E-4235-A586-D7EFA75DFBC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18858" y="4319258"/>
                  <a:ext cx="584968" cy="307777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0" name="Rectangle 79">
                  <a:extLst>
                    <a:ext uri="{FF2B5EF4-FFF2-40B4-BE49-F238E27FC236}">
                      <a16:creationId xmlns:a16="http://schemas.microsoft.com/office/drawing/2014/main" id="{6A2892E6-0FAE-4B37-857B-CA806B10562D}"/>
                    </a:ext>
                  </a:extLst>
                </p:cNvPr>
                <p:cNvSpPr/>
                <p:nvPr/>
              </p:nvSpPr>
              <p:spPr>
                <a:xfrm>
                  <a:off x="10824454" y="5181488"/>
                  <a:ext cx="584968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80" name="Rectangle 79">
                  <a:extLst>
                    <a:ext uri="{FF2B5EF4-FFF2-40B4-BE49-F238E27FC236}">
                      <a16:creationId xmlns:a16="http://schemas.microsoft.com/office/drawing/2014/main" id="{6A2892E6-0FAE-4B37-857B-CA806B10562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24454" y="5181488"/>
                  <a:ext cx="584968" cy="307777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4" name="Rectangle 83">
                  <a:extLst>
                    <a:ext uri="{FF2B5EF4-FFF2-40B4-BE49-F238E27FC236}">
                      <a16:creationId xmlns:a16="http://schemas.microsoft.com/office/drawing/2014/main" id="{84C4D849-049C-4F3E-9D5C-D41F499536FC}"/>
                    </a:ext>
                  </a:extLst>
                </p:cNvPr>
                <p:cNvSpPr/>
                <p:nvPr/>
              </p:nvSpPr>
              <p:spPr>
                <a:xfrm>
                  <a:off x="10824454" y="3876128"/>
                  <a:ext cx="586443" cy="32476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h𝑦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84" name="Rectangle 83">
                  <a:extLst>
                    <a:ext uri="{FF2B5EF4-FFF2-40B4-BE49-F238E27FC236}">
                      <a16:creationId xmlns:a16="http://schemas.microsoft.com/office/drawing/2014/main" id="{84C4D849-049C-4F3E-9D5C-D41F499536F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24454" y="3876128"/>
                  <a:ext cx="586443" cy="324769"/>
                </a:xfrm>
                <a:prstGeom prst="rect">
                  <a:avLst/>
                </a:prstGeom>
                <a:blipFill>
                  <a:blip r:embed="rId15"/>
                  <a:stretch>
                    <a:fillRect b="-377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582DDDFF-1586-48EB-AF7A-63DD3AD4C55A}"/>
                </a:ext>
              </a:extLst>
            </p:cNvPr>
            <p:cNvSpPr txBox="1"/>
            <p:nvPr/>
          </p:nvSpPr>
          <p:spPr>
            <a:xfrm>
              <a:off x="9193711" y="4409248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dirty="0"/>
                <a:t>…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4C0AA1A8-DF4E-448F-B198-D6BE81E666B2}"/>
                </a:ext>
              </a:extLst>
            </p:cNvPr>
            <p:cNvSpPr txBox="1"/>
            <p:nvPr/>
          </p:nvSpPr>
          <p:spPr>
            <a:xfrm>
              <a:off x="9190512" y="3301770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dirty="0"/>
                <a:t>…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DB11ECDB-CEF4-451D-BDBC-40D4F0B81C99}"/>
                </a:ext>
              </a:extLst>
            </p:cNvPr>
            <p:cNvSpPr txBox="1"/>
            <p:nvPr/>
          </p:nvSpPr>
          <p:spPr>
            <a:xfrm>
              <a:off x="9199225" y="5547392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dirty="0"/>
                <a:t>…</a:t>
              </a:r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26219D19-17C2-4C23-A2E2-0534D48F74FA}"/>
                </a:ext>
              </a:extLst>
            </p:cNvPr>
            <p:cNvSpPr/>
            <p:nvPr/>
          </p:nvSpPr>
          <p:spPr>
            <a:xfrm>
              <a:off x="10870688" y="2875764"/>
              <a:ext cx="728084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50800" indent="0" algn="ctr">
                <a:buNone/>
              </a:pPr>
              <a:r>
                <a:rPr lang="en-US" sz="2000" dirty="0">
                  <a:solidFill>
                    <a:schemeClr val="accent5"/>
                  </a:solidFill>
                  <a:latin typeface="Corbel" panose="020B0503020204020204" pitchFamily="34" charset="0"/>
                </a:rPr>
                <a:t>walk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9746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DF7E8-35B9-4CCB-A421-A44C291C1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Recurrent neural networks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E8F910-717B-4270-8250-F49F4D35DA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41787"/>
            <a:ext cx="3010646" cy="4274256"/>
          </a:xfrm>
        </p:spPr>
        <p:txBody>
          <a:bodyPr/>
          <a:lstStyle/>
          <a:p>
            <a:pPr marL="50800" indent="0">
              <a:buNone/>
            </a:pPr>
            <a:r>
              <a:rPr lang="en-US" dirty="0"/>
              <a:t>Backpropagation through time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E5CE7E-D30A-407B-BA92-2B6F36E9CA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25</a:t>
            </a:fld>
            <a:endParaRPr lang="nl-BE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85892AB-6042-4E1D-AABF-C293C8B73788}"/>
              </a:ext>
            </a:extLst>
          </p:cNvPr>
          <p:cNvSpPr/>
          <p:nvPr/>
        </p:nvSpPr>
        <p:spPr>
          <a:xfrm>
            <a:off x="1605067" y="4224129"/>
            <a:ext cx="943576" cy="873282"/>
          </a:xfrm>
          <a:prstGeom prst="roundRect">
            <a:avLst/>
          </a:prstGeom>
          <a:solidFill>
            <a:schemeClr val="accent4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RNN</a:t>
            </a:r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2E27DCBC-F8B9-41BA-99EE-8A9C0231E657}"/>
              </a:ext>
            </a:extLst>
          </p:cNvPr>
          <p:cNvCxnSpPr>
            <a:cxnSpLocks/>
            <a:stCxn id="5" idx="3"/>
            <a:endCxn id="5" idx="1"/>
          </p:cNvCxnSpPr>
          <p:nvPr/>
        </p:nvCxnSpPr>
        <p:spPr>
          <a:xfrm flipH="1">
            <a:off x="1605067" y="4660770"/>
            <a:ext cx="943576" cy="12700"/>
          </a:xfrm>
          <a:prstGeom prst="bentConnector5">
            <a:avLst>
              <a:gd name="adj1" fmla="val -24227"/>
              <a:gd name="adj2" fmla="val -5025709"/>
              <a:gd name="adj3" fmla="val 124227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81EADEBE-C502-4F59-BACF-1FD7EE0C1D64}"/>
                  </a:ext>
                </a:extLst>
              </p:cNvPr>
              <p:cNvSpPr/>
              <p:nvPr/>
            </p:nvSpPr>
            <p:spPr>
              <a:xfrm>
                <a:off x="1792529" y="3202111"/>
                <a:ext cx="568650" cy="568651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81EADEBE-C502-4F59-BACF-1FD7EE0C1D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2529" y="3202111"/>
                <a:ext cx="568650" cy="568651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127C4457-F726-4FD5-99C0-AE0A6776B2F5}"/>
                  </a:ext>
                </a:extLst>
              </p:cNvPr>
              <p:cNvSpPr/>
              <p:nvPr/>
            </p:nvSpPr>
            <p:spPr>
              <a:xfrm>
                <a:off x="1792529" y="5547392"/>
                <a:ext cx="568650" cy="568651"/>
              </a:xfrm>
              <a:prstGeom prst="ellipse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2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127C4457-F726-4FD5-99C0-AE0A6776B2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2529" y="5547392"/>
                <a:ext cx="568650" cy="568651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23161F4-545A-460F-A460-CB1A4E1609B7}"/>
              </a:ext>
            </a:extLst>
          </p:cNvPr>
          <p:cNvCxnSpPr>
            <a:cxnSpLocks/>
            <a:stCxn id="8" idx="0"/>
            <a:endCxn id="5" idx="2"/>
          </p:cNvCxnSpPr>
          <p:nvPr/>
        </p:nvCxnSpPr>
        <p:spPr>
          <a:xfrm flipV="1">
            <a:off x="2076854" y="5097411"/>
            <a:ext cx="1" cy="44998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3C4E932-4E42-48A1-9A13-400039983FD1}"/>
              </a:ext>
            </a:extLst>
          </p:cNvPr>
          <p:cNvCxnSpPr>
            <a:cxnSpLocks/>
            <a:stCxn id="5" idx="0"/>
            <a:endCxn id="7" idx="4"/>
          </p:cNvCxnSpPr>
          <p:nvPr/>
        </p:nvCxnSpPr>
        <p:spPr>
          <a:xfrm flipH="1" flipV="1">
            <a:off x="2076854" y="3770762"/>
            <a:ext cx="1" cy="45336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6FD05122-FF8F-40D5-A239-6C81DBD05BC4}"/>
              </a:ext>
            </a:extLst>
          </p:cNvPr>
          <p:cNvSpPr/>
          <p:nvPr/>
        </p:nvSpPr>
        <p:spPr>
          <a:xfrm>
            <a:off x="4313707" y="4224129"/>
            <a:ext cx="943576" cy="873282"/>
          </a:xfrm>
          <a:prstGeom prst="roundRect">
            <a:avLst/>
          </a:prstGeom>
          <a:solidFill>
            <a:schemeClr val="accent4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C24A8869-40C3-4091-89E6-FA1BE2F41549}"/>
                  </a:ext>
                </a:extLst>
              </p:cNvPr>
              <p:cNvSpPr/>
              <p:nvPr/>
            </p:nvSpPr>
            <p:spPr>
              <a:xfrm>
                <a:off x="4501169" y="3202111"/>
                <a:ext cx="568650" cy="568651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C24A8869-40C3-4091-89E6-FA1BE2F415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1169" y="3202111"/>
                <a:ext cx="568650" cy="568651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CBD6B832-C8ED-4019-BFB5-EB12164252C7}"/>
                  </a:ext>
                </a:extLst>
              </p:cNvPr>
              <p:cNvSpPr/>
              <p:nvPr/>
            </p:nvSpPr>
            <p:spPr>
              <a:xfrm>
                <a:off x="4501169" y="5547392"/>
                <a:ext cx="568650" cy="568651"/>
              </a:xfrm>
              <a:prstGeom prst="ellipse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2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CBD6B832-C8ED-4019-BFB5-EB12164252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1169" y="5547392"/>
                <a:ext cx="568650" cy="568651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7C3622F-2F3C-422C-83C3-0BCCB7454826}"/>
              </a:ext>
            </a:extLst>
          </p:cNvPr>
          <p:cNvCxnSpPr>
            <a:cxnSpLocks/>
            <a:stCxn id="13" idx="0"/>
            <a:endCxn id="11" idx="2"/>
          </p:cNvCxnSpPr>
          <p:nvPr/>
        </p:nvCxnSpPr>
        <p:spPr>
          <a:xfrm flipV="1">
            <a:off x="4785494" y="5097411"/>
            <a:ext cx="1" cy="44998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4121A5D-006F-45DE-AC6D-14B1713AD17F}"/>
              </a:ext>
            </a:extLst>
          </p:cNvPr>
          <p:cNvCxnSpPr>
            <a:cxnSpLocks/>
            <a:stCxn id="11" idx="0"/>
            <a:endCxn id="12" idx="4"/>
          </p:cNvCxnSpPr>
          <p:nvPr/>
        </p:nvCxnSpPr>
        <p:spPr>
          <a:xfrm flipH="1" flipV="1">
            <a:off x="4785494" y="3770762"/>
            <a:ext cx="1" cy="45336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DAA8F221-DA57-466C-AD73-92C0E6836CC3}"/>
              </a:ext>
            </a:extLst>
          </p:cNvPr>
          <p:cNvSpPr/>
          <p:nvPr/>
        </p:nvSpPr>
        <p:spPr>
          <a:xfrm>
            <a:off x="5870815" y="4224129"/>
            <a:ext cx="943576" cy="873282"/>
          </a:xfrm>
          <a:prstGeom prst="roundRect">
            <a:avLst/>
          </a:prstGeom>
          <a:solidFill>
            <a:schemeClr val="accent4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C450ECE9-6531-441B-90E5-BC85D1FE73CF}"/>
                  </a:ext>
                </a:extLst>
              </p:cNvPr>
              <p:cNvSpPr/>
              <p:nvPr/>
            </p:nvSpPr>
            <p:spPr>
              <a:xfrm>
                <a:off x="6058277" y="3202111"/>
                <a:ext cx="568650" cy="568651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C450ECE9-6531-441B-90E5-BC85D1FE73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8277" y="3202111"/>
                <a:ext cx="568650" cy="568651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EB6C245B-DE73-48EC-B131-81D32D039FE4}"/>
                  </a:ext>
                </a:extLst>
              </p:cNvPr>
              <p:cNvSpPr/>
              <p:nvPr/>
            </p:nvSpPr>
            <p:spPr>
              <a:xfrm>
                <a:off x="6058277" y="5547392"/>
                <a:ext cx="568650" cy="568651"/>
              </a:xfrm>
              <a:prstGeom prst="ellipse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2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EB6C245B-DE73-48EC-B131-81D32D039F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8277" y="5547392"/>
                <a:ext cx="568650" cy="568651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801D9FF-8CA7-47A8-B755-06AF135A33D6}"/>
              </a:ext>
            </a:extLst>
          </p:cNvPr>
          <p:cNvCxnSpPr>
            <a:cxnSpLocks/>
            <a:stCxn id="18" idx="0"/>
            <a:endCxn id="16" idx="2"/>
          </p:cNvCxnSpPr>
          <p:nvPr/>
        </p:nvCxnSpPr>
        <p:spPr>
          <a:xfrm flipV="1">
            <a:off x="6342602" y="5097411"/>
            <a:ext cx="1" cy="44998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C4E4451-9FF8-4E51-8FE6-22C9CC6140C8}"/>
              </a:ext>
            </a:extLst>
          </p:cNvPr>
          <p:cNvCxnSpPr>
            <a:cxnSpLocks/>
            <a:stCxn id="16" idx="0"/>
            <a:endCxn id="17" idx="4"/>
          </p:cNvCxnSpPr>
          <p:nvPr/>
        </p:nvCxnSpPr>
        <p:spPr>
          <a:xfrm flipH="1" flipV="1">
            <a:off x="6342602" y="3770762"/>
            <a:ext cx="1" cy="45336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8B3E1AD6-81A5-4194-BDA6-86148F0FA6E2}"/>
              </a:ext>
            </a:extLst>
          </p:cNvPr>
          <p:cNvSpPr/>
          <p:nvPr/>
        </p:nvSpPr>
        <p:spPr>
          <a:xfrm>
            <a:off x="7427439" y="4224129"/>
            <a:ext cx="943576" cy="873282"/>
          </a:xfrm>
          <a:prstGeom prst="roundRect">
            <a:avLst/>
          </a:prstGeom>
          <a:solidFill>
            <a:schemeClr val="accent4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DC3C28F2-281F-4D63-A4C5-CC7C503C5538}"/>
                  </a:ext>
                </a:extLst>
              </p:cNvPr>
              <p:cNvSpPr/>
              <p:nvPr/>
            </p:nvSpPr>
            <p:spPr>
              <a:xfrm>
                <a:off x="7614901" y="3202111"/>
                <a:ext cx="568650" cy="568651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DC3C28F2-281F-4D63-A4C5-CC7C503C55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4901" y="3202111"/>
                <a:ext cx="568650" cy="568651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929C22BB-0F7B-444D-98C8-8F98A081FF7E}"/>
                  </a:ext>
                </a:extLst>
              </p:cNvPr>
              <p:cNvSpPr/>
              <p:nvPr/>
            </p:nvSpPr>
            <p:spPr>
              <a:xfrm>
                <a:off x="7614901" y="5547392"/>
                <a:ext cx="568650" cy="568651"/>
              </a:xfrm>
              <a:prstGeom prst="ellipse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2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929C22BB-0F7B-444D-98C8-8F98A081FF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4901" y="5547392"/>
                <a:ext cx="568650" cy="568651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450ADFE-765D-48C8-B34B-D6E8E232B3C1}"/>
              </a:ext>
            </a:extLst>
          </p:cNvPr>
          <p:cNvCxnSpPr>
            <a:cxnSpLocks/>
            <a:stCxn id="23" idx="0"/>
            <a:endCxn id="21" idx="2"/>
          </p:cNvCxnSpPr>
          <p:nvPr/>
        </p:nvCxnSpPr>
        <p:spPr>
          <a:xfrm flipV="1">
            <a:off x="7899226" y="5097411"/>
            <a:ext cx="1" cy="44998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E5ADAA4-FFA1-45AA-93BE-B1A6CF6C5431}"/>
              </a:ext>
            </a:extLst>
          </p:cNvPr>
          <p:cNvCxnSpPr>
            <a:cxnSpLocks/>
            <a:stCxn id="21" idx="0"/>
            <a:endCxn id="22" idx="4"/>
          </p:cNvCxnSpPr>
          <p:nvPr/>
        </p:nvCxnSpPr>
        <p:spPr>
          <a:xfrm flipH="1" flipV="1">
            <a:off x="7899226" y="3770762"/>
            <a:ext cx="1" cy="45336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85D75C40-A543-41E1-BDAB-D0A53A9D9328}"/>
              </a:ext>
            </a:extLst>
          </p:cNvPr>
          <p:cNvSpPr/>
          <p:nvPr/>
        </p:nvSpPr>
        <p:spPr>
          <a:xfrm>
            <a:off x="10407025" y="4224129"/>
            <a:ext cx="943576" cy="873282"/>
          </a:xfrm>
          <a:prstGeom prst="roundRect">
            <a:avLst/>
          </a:prstGeom>
          <a:solidFill>
            <a:schemeClr val="accent4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A202A1EF-EC5E-4FF2-AA07-3C12D075B2F4}"/>
                  </a:ext>
                </a:extLst>
              </p:cNvPr>
              <p:cNvSpPr/>
              <p:nvPr/>
            </p:nvSpPr>
            <p:spPr>
              <a:xfrm>
                <a:off x="10594487" y="3202111"/>
                <a:ext cx="568650" cy="568651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A202A1EF-EC5E-4FF2-AA07-3C12D075B2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94487" y="3202111"/>
                <a:ext cx="568650" cy="568651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7AA3DA3B-4A46-476C-B8FF-0B54C404C9EF}"/>
                  </a:ext>
                </a:extLst>
              </p:cNvPr>
              <p:cNvSpPr/>
              <p:nvPr/>
            </p:nvSpPr>
            <p:spPr>
              <a:xfrm>
                <a:off x="10594487" y="5547392"/>
                <a:ext cx="568650" cy="568651"/>
              </a:xfrm>
              <a:prstGeom prst="ellipse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2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7AA3DA3B-4A46-476C-B8FF-0B54C404C9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94487" y="5547392"/>
                <a:ext cx="568650" cy="568651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9016F8A-AA7C-4858-8849-76183609B20C}"/>
              </a:ext>
            </a:extLst>
          </p:cNvPr>
          <p:cNvCxnSpPr>
            <a:cxnSpLocks/>
            <a:stCxn id="28" idx="0"/>
            <a:endCxn id="26" idx="2"/>
          </p:cNvCxnSpPr>
          <p:nvPr/>
        </p:nvCxnSpPr>
        <p:spPr>
          <a:xfrm flipV="1">
            <a:off x="10878812" y="5097411"/>
            <a:ext cx="1" cy="44998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E6FECF7-BC90-41B7-8A7A-28567510AB22}"/>
              </a:ext>
            </a:extLst>
          </p:cNvPr>
          <p:cNvCxnSpPr>
            <a:cxnSpLocks/>
            <a:stCxn id="26" idx="0"/>
            <a:endCxn id="27" idx="4"/>
          </p:cNvCxnSpPr>
          <p:nvPr/>
        </p:nvCxnSpPr>
        <p:spPr>
          <a:xfrm flipH="1" flipV="1">
            <a:off x="10878812" y="3770762"/>
            <a:ext cx="1" cy="45336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3A78236-FDB1-4A07-A953-AF611158E7C2}"/>
              </a:ext>
            </a:extLst>
          </p:cNvPr>
          <p:cNvCxnSpPr>
            <a:cxnSpLocks/>
            <a:stCxn id="16" idx="3"/>
            <a:endCxn id="21" idx="1"/>
          </p:cNvCxnSpPr>
          <p:nvPr/>
        </p:nvCxnSpPr>
        <p:spPr>
          <a:xfrm>
            <a:off x="6814391" y="4660770"/>
            <a:ext cx="61304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E18F080-8125-405A-BBA1-7461A73B306B}"/>
              </a:ext>
            </a:extLst>
          </p:cNvPr>
          <p:cNvCxnSpPr>
            <a:cxnSpLocks/>
            <a:stCxn id="11" idx="3"/>
            <a:endCxn id="16" idx="1"/>
          </p:cNvCxnSpPr>
          <p:nvPr/>
        </p:nvCxnSpPr>
        <p:spPr>
          <a:xfrm>
            <a:off x="5257283" y="4660770"/>
            <a:ext cx="6135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2853ADD1-FD06-48AB-884E-F4D63B2D72FE}"/>
                  </a:ext>
                </a:extLst>
              </p:cNvPr>
              <p:cNvSpPr/>
              <p:nvPr/>
            </p:nvSpPr>
            <p:spPr>
              <a:xfrm>
                <a:off x="5271565" y="4319259"/>
                <a:ext cx="584968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hh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2853ADD1-FD06-48AB-884E-F4D63B2D72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1565" y="4319259"/>
                <a:ext cx="584968" cy="30777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136E8072-F737-468A-8932-E726C8A8F0BA}"/>
                  </a:ext>
                </a:extLst>
              </p:cNvPr>
              <p:cNvSpPr/>
              <p:nvPr/>
            </p:nvSpPr>
            <p:spPr>
              <a:xfrm>
                <a:off x="6828431" y="4319258"/>
                <a:ext cx="584968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hh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136E8072-F737-468A-8932-E726C8A8F0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8431" y="4319258"/>
                <a:ext cx="584968" cy="30777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4972A8E-359C-4136-BB64-A26CE4391E5B}"/>
              </a:ext>
            </a:extLst>
          </p:cNvPr>
          <p:cNvCxnSpPr>
            <a:cxnSpLocks/>
          </p:cNvCxnSpPr>
          <p:nvPr/>
        </p:nvCxnSpPr>
        <p:spPr>
          <a:xfrm>
            <a:off x="8385055" y="4660770"/>
            <a:ext cx="61304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5F2E17DE-909D-4F9A-B4ED-B9291E3BFE96}"/>
                  </a:ext>
                </a:extLst>
              </p:cNvPr>
              <p:cNvSpPr/>
              <p:nvPr/>
            </p:nvSpPr>
            <p:spPr>
              <a:xfrm>
                <a:off x="8399095" y="4319258"/>
                <a:ext cx="584968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hh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5F2E17DE-909D-4F9A-B4ED-B9291E3BFE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9095" y="4319258"/>
                <a:ext cx="584968" cy="30777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0C41ED47-9631-44DF-ABAC-5BEA357A97A7}"/>
              </a:ext>
            </a:extLst>
          </p:cNvPr>
          <p:cNvCxnSpPr>
            <a:cxnSpLocks/>
          </p:cNvCxnSpPr>
          <p:nvPr/>
        </p:nvCxnSpPr>
        <p:spPr>
          <a:xfrm>
            <a:off x="9804818" y="4660770"/>
            <a:ext cx="61304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30014F83-BDC6-42C9-A820-2E3BD5F38EE3}"/>
                  </a:ext>
                </a:extLst>
              </p:cNvPr>
              <p:cNvSpPr/>
              <p:nvPr/>
            </p:nvSpPr>
            <p:spPr>
              <a:xfrm>
                <a:off x="9818858" y="4319258"/>
                <a:ext cx="584968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hh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30014F83-BDC6-42C9-A820-2E3BD5F38E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18858" y="4319258"/>
                <a:ext cx="584968" cy="30777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CBDCA235-A8EE-409F-A4BB-F2E52245CE8C}"/>
                  </a:ext>
                </a:extLst>
              </p:cNvPr>
              <p:cNvSpPr/>
              <p:nvPr/>
            </p:nvSpPr>
            <p:spPr>
              <a:xfrm>
                <a:off x="4724957" y="5181489"/>
                <a:ext cx="584968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CBDCA235-A8EE-409F-A4BB-F2E52245CE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4957" y="5181489"/>
                <a:ext cx="584968" cy="30777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70445BA1-F2E3-4D06-A347-E8F6E20A1F44}"/>
                  </a:ext>
                </a:extLst>
              </p:cNvPr>
              <p:cNvSpPr/>
              <p:nvPr/>
            </p:nvSpPr>
            <p:spPr>
              <a:xfrm>
                <a:off x="6297109" y="5181488"/>
                <a:ext cx="584968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70445BA1-F2E3-4D06-A347-E8F6E20A1F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7109" y="5181488"/>
                <a:ext cx="584968" cy="30777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3CA6EAA5-5E34-49E0-9132-919A899A6DEA}"/>
                  </a:ext>
                </a:extLst>
              </p:cNvPr>
              <p:cNvSpPr/>
              <p:nvPr/>
            </p:nvSpPr>
            <p:spPr>
              <a:xfrm>
                <a:off x="7858939" y="5168513"/>
                <a:ext cx="584968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3CA6EAA5-5E34-49E0-9132-919A899A6D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8939" y="5168513"/>
                <a:ext cx="584968" cy="30777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540DD2BA-6028-40A4-B633-25C0F241F1B7}"/>
                  </a:ext>
                </a:extLst>
              </p:cNvPr>
              <p:cNvSpPr/>
              <p:nvPr/>
            </p:nvSpPr>
            <p:spPr>
              <a:xfrm>
                <a:off x="10824454" y="5181488"/>
                <a:ext cx="584968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540DD2BA-6028-40A4-B633-25C0F241F1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24454" y="5181488"/>
                <a:ext cx="584968" cy="30777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CB6F48A6-747F-4579-84FB-D3627CCF7722}"/>
                  </a:ext>
                </a:extLst>
              </p:cNvPr>
              <p:cNvSpPr/>
              <p:nvPr/>
            </p:nvSpPr>
            <p:spPr>
              <a:xfrm>
                <a:off x="4724957" y="3876129"/>
                <a:ext cx="586443" cy="3247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h𝑦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CB6F48A6-747F-4579-84FB-D3627CCF77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4957" y="3876129"/>
                <a:ext cx="586443" cy="324769"/>
              </a:xfrm>
              <a:prstGeom prst="rect">
                <a:avLst/>
              </a:prstGeom>
              <a:blipFill>
                <a:blip r:embed="rId15"/>
                <a:stretch>
                  <a:fillRect b="-37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0BABAE15-0CF3-4F74-BA38-7082F44E7C14}"/>
                  </a:ext>
                </a:extLst>
              </p:cNvPr>
              <p:cNvSpPr/>
              <p:nvPr/>
            </p:nvSpPr>
            <p:spPr>
              <a:xfrm>
                <a:off x="6297109" y="3876128"/>
                <a:ext cx="586443" cy="3247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h𝑦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0BABAE15-0CF3-4F74-BA38-7082F44E7C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7109" y="3876128"/>
                <a:ext cx="586443" cy="324769"/>
              </a:xfrm>
              <a:prstGeom prst="rect">
                <a:avLst/>
              </a:prstGeom>
              <a:blipFill>
                <a:blip r:embed="rId15"/>
                <a:stretch>
                  <a:fillRect b="-37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A5C16BE6-E9E5-47B3-9C72-9E254BFF08DA}"/>
                  </a:ext>
                </a:extLst>
              </p:cNvPr>
              <p:cNvSpPr/>
              <p:nvPr/>
            </p:nvSpPr>
            <p:spPr>
              <a:xfrm>
                <a:off x="7858939" y="3863153"/>
                <a:ext cx="586443" cy="3247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h𝑦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A5C16BE6-E9E5-47B3-9C72-9E254BFF08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8939" y="3863153"/>
                <a:ext cx="586443" cy="324769"/>
              </a:xfrm>
              <a:prstGeom prst="rect">
                <a:avLst/>
              </a:prstGeom>
              <a:blipFill>
                <a:blip r:embed="rId15"/>
                <a:stretch>
                  <a:fillRect b="-37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49B68875-82E4-4D74-A8AF-0E420BA08BF0}"/>
                  </a:ext>
                </a:extLst>
              </p:cNvPr>
              <p:cNvSpPr/>
              <p:nvPr/>
            </p:nvSpPr>
            <p:spPr>
              <a:xfrm>
                <a:off x="10824454" y="3876128"/>
                <a:ext cx="586443" cy="3247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h𝑦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49B68875-82E4-4D74-A8AF-0E420BA08B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24454" y="3876128"/>
                <a:ext cx="586443" cy="324769"/>
              </a:xfrm>
              <a:prstGeom prst="rect">
                <a:avLst/>
              </a:prstGeom>
              <a:blipFill>
                <a:blip r:embed="rId15"/>
                <a:stretch>
                  <a:fillRect b="-37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TextBox 46">
            <a:extLst>
              <a:ext uri="{FF2B5EF4-FFF2-40B4-BE49-F238E27FC236}">
                <a16:creationId xmlns:a16="http://schemas.microsoft.com/office/drawing/2014/main" id="{41A7325D-D570-4779-95DF-63A624BAB5E0}"/>
              </a:ext>
            </a:extLst>
          </p:cNvPr>
          <p:cNvSpPr txBox="1"/>
          <p:nvPr/>
        </p:nvSpPr>
        <p:spPr>
          <a:xfrm>
            <a:off x="9193711" y="4409248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…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B0985D4-EA9C-4F3F-B356-ECC8FC4EACAD}"/>
              </a:ext>
            </a:extLst>
          </p:cNvPr>
          <p:cNvSpPr txBox="1"/>
          <p:nvPr/>
        </p:nvSpPr>
        <p:spPr>
          <a:xfrm>
            <a:off x="9190512" y="330177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…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5E8F0D7-5438-45E6-BB8B-27CEB866CA17}"/>
              </a:ext>
            </a:extLst>
          </p:cNvPr>
          <p:cNvSpPr txBox="1"/>
          <p:nvPr/>
        </p:nvSpPr>
        <p:spPr>
          <a:xfrm>
            <a:off x="9199225" y="554739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D76A4987-AA78-49C8-B46F-09044F6B3843}"/>
                  </a:ext>
                </a:extLst>
              </p:cNvPr>
              <p:cNvSpPr/>
              <p:nvPr/>
            </p:nvSpPr>
            <p:spPr>
              <a:xfrm>
                <a:off x="4501251" y="2327618"/>
                <a:ext cx="568650" cy="568651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D76A4987-AA78-49C8-B46F-09044F6B38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1251" y="2327618"/>
                <a:ext cx="568650" cy="568651"/>
              </a:xfrm>
              <a:prstGeom prst="ellipse">
                <a:avLst/>
              </a:prstGeom>
              <a:blipFill>
                <a:blip r:embed="rId1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CBA69ACA-2AB9-4A97-9282-743476A24D60}"/>
                  </a:ext>
                </a:extLst>
              </p:cNvPr>
              <p:cNvSpPr/>
              <p:nvPr/>
            </p:nvSpPr>
            <p:spPr>
              <a:xfrm>
                <a:off x="6058277" y="2327617"/>
                <a:ext cx="568650" cy="568651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CBA69ACA-2AB9-4A97-9282-743476A24D6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8277" y="2327617"/>
                <a:ext cx="568650" cy="568651"/>
              </a:xfrm>
              <a:prstGeom prst="ellipse">
                <a:avLst/>
              </a:prstGeom>
              <a:blipFill>
                <a:blip r:embed="rId1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8DAE3B06-079E-46C1-AC4B-0CFBB2F8C879}"/>
                  </a:ext>
                </a:extLst>
              </p:cNvPr>
              <p:cNvSpPr/>
              <p:nvPr/>
            </p:nvSpPr>
            <p:spPr>
              <a:xfrm>
                <a:off x="7614901" y="2327616"/>
                <a:ext cx="568650" cy="568651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8DAE3B06-079E-46C1-AC4B-0CFBB2F8C8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4901" y="2327616"/>
                <a:ext cx="568650" cy="568651"/>
              </a:xfrm>
              <a:prstGeom prst="ellipse">
                <a:avLst/>
              </a:prstGeom>
              <a:blipFill>
                <a:blip r:embed="rId18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8395659C-9829-427E-8D92-89F66EEEF3A2}"/>
                  </a:ext>
                </a:extLst>
              </p:cNvPr>
              <p:cNvSpPr/>
              <p:nvPr/>
            </p:nvSpPr>
            <p:spPr>
              <a:xfrm>
                <a:off x="10589538" y="2323461"/>
                <a:ext cx="568650" cy="568651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8395659C-9829-427E-8D92-89F66EEEF3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89538" y="2323461"/>
                <a:ext cx="568650" cy="568651"/>
              </a:xfrm>
              <a:prstGeom prst="ellipse">
                <a:avLst/>
              </a:prstGeom>
              <a:blipFill>
                <a:blip r:embed="rId19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6F4423E0-258F-4473-A611-BA4B5EDA02F9}"/>
                  </a:ext>
                </a:extLst>
              </p:cNvPr>
              <p:cNvSpPr/>
              <p:nvPr/>
            </p:nvSpPr>
            <p:spPr>
              <a:xfrm>
                <a:off x="9122649" y="966866"/>
                <a:ext cx="568650" cy="568651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6F4423E0-258F-4473-A611-BA4B5EDA02F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2649" y="966866"/>
                <a:ext cx="568650" cy="568651"/>
              </a:xfrm>
              <a:prstGeom prst="ellipse">
                <a:avLst/>
              </a:prstGeom>
              <a:blipFill>
                <a:blip r:embed="rId20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5" name="Group 54">
            <a:extLst>
              <a:ext uri="{FF2B5EF4-FFF2-40B4-BE49-F238E27FC236}">
                <a16:creationId xmlns:a16="http://schemas.microsoft.com/office/drawing/2014/main" id="{800412A6-0FDD-4D4E-8881-885E9BB67005}"/>
              </a:ext>
            </a:extLst>
          </p:cNvPr>
          <p:cNvGrpSpPr/>
          <p:nvPr/>
        </p:nvGrpSpPr>
        <p:grpSpPr>
          <a:xfrm>
            <a:off x="9301381" y="1858714"/>
            <a:ext cx="211186" cy="211186"/>
            <a:chOff x="9270460" y="1841787"/>
            <a:chExt cx="369332" cy="369332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0DB8FA0A-2521-4B58-8F6E-2AF62F9495CE}"/>
                </a:ext>
              </a:extLst>
            </p:cNvPr>
            <p:cNvSpPr/>
            <p:nvPr/>
          </p:nvSpPr>
          <p:spPr>
            <a:xfrm>
              <a:off x="9270460" y="1841787"/>
              <a:ext cx="369332" cy="36933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2D782603-15D3-4650-87AD-1A68EED2A6F9}"/>
                </a:ext>
              </a:extLst>
            </p:cNvPr>
            <p:cNvCxnSpPr>
              <a:stCxn id="56" idx="0"/>
              <a:endCxn id="56" idx="4"/>
            </p:cNvCxnSpPr>
            <p:nvPr/>
          </p:nvCxnSpPr>
          <p:spPr>
            <a:xfrm>
              <a:off x="9455126" y="1841787"/>
              <a:ext cx="0" cy="369332"/>
            </a:xfrm>
            <a:prstGeom prst="line">
              <a:avLst/>
            </a:prstGeom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55EAD7E1-5EBF-4C29-9BB4-C473F99AC233}"/>
                </a:ext>
              </a:extLst>
            </p:cNvPr>
            <p:cNvCxnSpPr>
              <a:cxnSpLocks/>
              <a:stCxn id="56" idx="2"/>
              <a:endCxn id="56" idx="6"/>
            </p:cNvCxnSpPr>
            <p:nvPr/>
          </p:nvCxnSpPr>
          <p:spPr>
            <a:xfrm>
              <a:off x="9270460" y="2026453"/>
              <a:ext cx="369332" cy="0"/>
            </a:xfrm>
            <a:prstGeom prst="line">
              <a:avLst/>
            </a:prstGeom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96A9B669-7CA7-40FC-9054-8EA10F48927D}"/>
              </a:ext>
            </a:extLst>
          </p:cNvPr>
          <p:cNvCxnSpPr>
            <a:stCxn id="50" idx="0"/>
            <a:endCxn id="56" idx="2"/>
          </p:cNvCxnSpPr>
          <p:nvPr/>
        </p:nvCxnSpPr>
        <p:spPr>
          <a:xfrm rot="5400000" flipH="1" flipV="1">
            <a:off x="6861823" y="-111939"/>
            <a:ext cx="363311" cy="4515805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130BEB5F-113E-4DC7-8B43-9A87AD9F7D57}"/>
              </a:ext>
            </a:extLst>
          </p:cNvPr>
          <p:cNvCxnSpPr>
            <a:cxnSpLocks/>
            <a:stCxn id="51" idx="0"/>
            <a:endCxn id="56" idx="2"/>
          </p:cNvCxnSpPr>
          <p:nvPr/>
        </p:nvCxnSpPr>
        <p:spPr>
          <a:xfrm rot="5400000" flipH="1" flipV="1">
            <a:off x="7640336" y="666573"/>
            <a:ext cx="363310" cy="2958779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EAFEE501-7E1B-4872-85E9-5A89C3247E82}"/>
              </a:ext>
            </a:extLst>
          </p:cNvPr>
          <p:cNvCxnSpPr>
            <a:cxnSpLocks/>
            <a:stCxn id="52" idx="0"/>
            <a:endCxn id="56" idx="2"/>
          </p:cNvCxnSpPr>
          <p:nvPr/>
        </p:nvCxnSpPr>
        <p:spPr>
          <a:xfrm rot="5400000" flipH="1" flipV="1">
            <a:off x="8418649" y="1444885"/>
            <a:ext cx="363309" cy="1402155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208DFDC8-5FC4-48E4-8984-EFE4803DC560}"/>
              </a:ext>
            </a:extLst>
          </p:cNvPr>
          <p:cNvCxnSpPr>
            <a:cxnSpLocks/>
            <a:stCxn id="53" idx="0"/>
            <a:endCxn id="56" idx="6"/>
          </p:cNvCxnSpPr>
          <p:nvPr/>
        </p:nvCxnSpPr>
        <p:spPr>
          <a:xfrm rot="16200000" flipV="1">
            <a:off x="10013638" y="1463236"/>
            <a:ext cx="359154" cy="1361296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E2139FD8-A5CF-47CA-83A7-6189E22488D3}"/>
              </a:ext>
            </a:extLst>
          </p:cNvPr>
          <p:cNvCxnSpPr>
            <a:cxnSpLocks/>
            <a:stCxn id="56" idx="0"/>
            <a:endCxn id="54" idx="4"/>
          </p:cNvCxnSpPr>
          <p:nvPr/>
        </p:nvCxnSpPr>
        <p:spPr>
          <a:xfrm flipV="1">
            <a:off x="9406974" y="1535517"/>
            <a:ext cx="0" cy="32319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EE833ECA-6EC3-41C7-B1F2-CD35F80E0004}"/>
              </a:ext>
            </a:extLst>
          </p:cNvPr>
          <p:cNvCxnSpPr>
            <a:cxnSpLocks/>
            <a:stCxn id="12" idx="0"/>
            <a:endCxn id="50" idx="4"/>
          </p:cNvCxnSpPr>
          <p:nvPr/>
        </p:nvCxnSpPr>
        <p:spPr>
          <a:xfrm flipV="1">
            <a:off x="4785494" y="2896269"/>
            <a:ext cx="82" cy="30584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7524D0A8-49E8-431C-A350-76EFE0361671}"/>
              </a:ext>
            </a:extLst>
          </p:cNvPr>
          <p:cNvCxnSpPr>
            <a:cxnSpLocks/>
            <a:stCxn id="17" idx="0"/>
            <a:endCxn id="51" idx="4"/>
          </p:cNvCxnSpPr>
          <p:nvPr/>
        </p:nvCxnSpPr>
        <p:spPr>
          <a:xfrm flipV="1">
            <a:off x="6342602" y="2896268"/>
            <a:ext cx="0" cy="30584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13E5341C-B1C1-4DC0-A4A7-A0FDC4522357}"/>
              </a:ext>
            </a:extLst>
          </p:cNvPr>
          <p:cNvCxnSpPr>
            <a:cxnSpLocks/>
            <a:stCxn id="22" idx="0"/>
            <a:endCxn id="52" idx="4"/>
          </p:cNvCxnSpPr>
          <p:nvPr/>
        </p:nvCxnSpPr>
        <p:spPr>
          <a:xfrm flipV="1">
            <a:off x="7899226" y="2896267"/>
            <a:ext cx="0" cy="30584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CE1F7A1C-009D-4B8D-890C-79F44F210A64}"/>
              </a:ext>
            </a:extLst>
          </p:cNvPr>
          <p:cNvCxnSpPr>
            <a:cxnSpLocks/>
            <a:stCxn id="27" idx="0"/>
            <a:endCxn id="53" idx="4"/>
          </p:cNvCxnSpPr>
          <p:nvPr/>
        </p:nvCxnSpPr>
        <p:spPr>
          <a:xfrm flipH="1" flipV="1">
            <a:off x="10873863" y="2892112"/>
            <a:ext cx="4949" cy="30999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91C07FC5-CCA8-471D-B535-BB259051AD44}"/>
              </a:ext>
            </a:extLst>
          </p:cNvPr>
          <p:cNvSpPr txBox="1"/>
          <p:nvPr/>
        </p:nvSpPr>
        <p:spPr>
          <a:xfrm>
            <a:off x="9190512" y="2378699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…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C79064F0-1599-4DFA-9292-DE53BEE0AE6D}"/>
              </a:ext>
            </a:extLst>
          </p:cNvPr>
          <p:cNvCxnSpPr>
            <a:cxnSpLocks/>
          </p:cNvCxnSpPr>
          <p:nvPr/>
        </p:nvCxnSpPr>
        <p:spPr>
          <a:xfrm flipV="1">
            <a:off x="4698494" y="5094426"/>
            <a:ext cx="1" cy="449981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F2BE1AB3-4A30-4A81-A71E-FF00AC2318F8}"/>
              </a:ext>
            </a:extLst>
          </p:cNvPr>
          <p:cNvCxnSpPr>
            <a:cxnSpLocks/>
          </p:cNvCxnSpPr>
          <p:nvPr/>
        </p:nvCxnSpPr>
        <p:spPr>
          <a:xfrm flipV="1">
            <a:off x="6255602" y="5094426"/>
            <a:ext cx="1" cy="449981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ED9D248A-0BE0-4572-9274-C37D6D327103}"/>
              </a:ext>
            </a:extLst>
          </p:cNvPr>
          <p:cNvCxnSpPr>
            <a:cxnSpLocks/>
          </p:cNvCxnSpPr>
          <p:nvPr/>
        </p:nvCxnSpPr>
        <p:spPr>
          <a:xfrm flipV="1">
            <a:off x="7812226" y="5094426"/>
            <a:ext cx="1" cy="449981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743C987E-791C-484F-80C8-36FB88AF7CFE}"/>
              </a:ext>
            </a:extLst>
          </p:cNvPr>
          <p:cNvCxnSpPr>
            <a:cxnSpLocks/>
          </p:cNvCxnSpPr>
          <p:nvPr/>
        </p:nvCxnSpPr>
        <p:spPr>
          <a:xfrm flipV="1">
            <a:off x="10791812" y="5094426"/>
            <a:ext cx="1" cy="449981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7DCF66D7-57B1-4147-8C4E-BE22ABC10B33}"/>
              </a:ext>
            </a:extLst>
          </p:cNvPr>
          <p:cNvCxnSpPr>
            <a:cxnSpLocks/>
          </p:cNvCxnSpPr>
          <p:nvPr/>
        </p:nvCxnSpPr>
        <p:spPr>
          <a:xfrm>
            <a:off x="6811211" y="4756845"/>
            <a:ext cx="613048" cy="0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D14D688B-91EB-4CB6-ABA6-4316F16E7389}"/>
              </a:ext>
            </a:extLst>
          </p:cNvPr>
          <p:cNvCxnSpPr>
            <a:cxnSpLocks/>
          </p:cNvCxnSpPr>
          <p:nvPr/>
        </p:nvCxnSpPr>
        <p:spPr>
          <a:xfrm>
            <a:off x="5254103" y="4756845"/>
            <a:ext cx="613532" cy="0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C726FE93-5B0E-4D4B-8B13-60B987A4573F}"/>
              </a:ext>
            </a:extLst>
          </p:cNvPr>
          <p:cNvCxnSpPr>
            <a:cxnSpLocks/>
          </p:cNvCxnSpPr>
          <p:nvPr/>
        </p:nvCxnSpPr>
        <p:spPr>
          <a:xfrm>
            <a:off x="8381875" y="4756845"/>
            <a:ext cx="613048" cy="0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315C68DB-01F7-43F4-8AEB-07CEA8B81A25}"/>
              </a:ext>
            </a:extLst>
          </p:cNvPr>
          <p:cNvCxnSpPr>
            <a:cxnSpLocks/>
          </p:cNvCxnSpPr>
          <p:nvPr/>
        </p:nvCxnSpPr>
        <p:spPr>
          <a:xfrm>
            <a:off x="9801638" y="4756845"/>
            <a:ext cx="613048" cy="0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0" name="Group 69">
            <a:extLst>
              <a:ext uri="{FF2B5EF4-FFF2-40B4-BE49-F238E27FC236}">
                <a16:creationId xmlns:a16="http://schemas.microsoft.com/office/drawing/2014/main" id="{6E3016A2-9E80-4293-819C-07FEF9A38A90}"/>
              </a:ext>
            </a:extLst>
          </p:cNvPr>
          <p:cNvGrpSpPr/>
          <p:nvPr/>
        </p:nvGrpSpPr>
        <p:grpSpPr>
          <a:xfrm>
            <a:off x="4706196" y="1901000"/>
            <a:ext cx="4515805" cy="363311"/>
            <a:chOff x="4706196" y="1901000"/>
            <a:chExt cx="4515805" cy="363311"/>
          </a:xfrm>
        </p:grpSpPr>
        <p:cxnSp>
          <p:nvCxnSpPr>
            <p:cNvPr id="83" name="Connector: Elbow 82">
              <a:extLst>
                <a:ext uri="{FF2B5EF4-FFF2-40B4-BE49-F238E27FC236}">
                  <a16:creationId xmlns:a16="http://schemas.microsoft.com/office/drawing/2014/main" id="{013ACCCD-E758-4E03-BB24-EC1324808D47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6782443" y="-175247"/>
              <a:ext cx="363311" cy="4515805"/>
            </a:xfrm>
            <a:prstGeom prst="bentConnector2">
              <a:avLst/>
            </a:prstGeom>
            <a:ln w="38100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84" name="Connector: Elbow 83">
              <a:extLst>
                <a:ext uri="{FF2B5EF4-FFF2-40B4-BE49-F238E27FC236}">
                  <a16:creationId xmlns:a16="http://schemas.microsoft.com/office/drawing/2014/main" id="{90CB8229-E6CF-4C1F-B9DE-8C4ED48EB4DC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7560956" y="603265"/>
              <a:ext cx="363310" cy="2958779"/>
            </a:xfrm>
            <a:prstGeom prst="bentConnector2">
              <a:avLst/>
            </a:prstGeom>
            <a:ln w="38100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85" name="Connector: Elbow 84">
              <a:extLst>
                <a:ext uri="{FF2B5EF4-FFF2-40B4-BE49-F238E27FC236}">
                  <a16:creationId xmlns:a16="http://schemas.microsoft.com/office/drawing/2014/main" id="{9F65997A-5E6B-45B3-8E02-A7D8E3AEBAD8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8339269" y="1381577"/>
              <a:ext cx="363309" cy="1402155"/>
            </a:xfrm>
            <a:prstGeom prst="bentConnector2">
              <a:avLst/>
            </a:prstGeom>
            <a:ln w="38100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cxnSp>
        <p:nvCxnSpPr>
          <p:cNvPr id="86" name="Connector: Elbow 85">
            <a:extLst>
              <a:ext uri="{FF2B5EF4-FFF2-40B4-BE49-F238E27FC236}">
                <a16:creationId xmlns:a16="http://schemas.microsoft.com/office/drawing/2014/main" id="{B6BE5317-60D4-4F64-A47F-0892A0CC4064}"/>
              </a:ext>
            </a:extLst>
          </p:cNvPr>
          <p:cNvCxnSpPr>
            <a:cxnSpLocks/>
          </p:cNvCxnSpPr>
          <p:nvPr/>
        </p:nvCxnSpPr>
        <p:spPr>
          <a:xfrm rot="16200000" flipV="1">
            <a:off x="10086776" y="1399928"/>
            <a:ext cx="359154" cy="1361296"/>
          </a:xfrm>
          <a:prstGeom prst="bentConnector2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4515B404-AD8E-46E9-99CA-DDC13575089B}"/>
              </a:ext>
            </a:extLst>
          </p:cNvPr>
          <p:cNvCxnSpPr>
            <a:cxnSpLocks/>
          </p:cNvCxnSpPr>
          <p:nvPr/>
        </p:nvCxnSpPr>
        <p:spPr>
          <a:xfrm flipV="1">
            <a:off x="9319974" y="1540789"/>
            <a:ext cx="0" cy="323197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2" name="Group 91">
            <a:extLst>
              <a:ext uri="{FF2B5EF4-FFF2-40B4-BE49-F238E27FC236}">
                <a16:creationId xmlns:a16="http://schemas.microsoft.com/office/drawing/2014/main" id="{9037199F-F0DA-4795-A252-F8A5A8AE78B1}"/>
              </a:ext>
            </a:extLst>
          </p:cNvPr>
          <p:cNvGrpSpPr/>
          <p:nvPr/>
        </p:nvGrpSpPr>
        <p:grpSpPr>
          <a:xfrm>
            <a:off x="4690874" y="2897384"/>
            <a:ext cx="6093319" cy="1332017"/>
            <a:chOff x="4690874" y="2897384"/>
            <a:chExt cx="6093319" cy="1332017"/>
          </a:xfrm>
        </p:grpSpPr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47F1EF6A-D797-4FFD-8D63-161B1F60B37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690874" y="3776034"/>
              <a:ext cx="1" cy="453367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BD2ECE86-FA1D-4C19-BB0C-E4D9E14838B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247982" y="3776034"/>
              <a:ext cx="1" cy="453367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B69785E2-6142-4922-A7B0-A3C16FA6EDC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804606" y="3776034"/>
              <a:ext cx="1" cy="453367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A012660E-2D68-481F-BBCE-FB753216B96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784192" y="3776034"/>
              <a:ext cx="1" cy="453367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A35470D9-C03C-4FEB-87B5-4C9E92C80B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90874" y="2901541"/>
              <a:ext cx="82" cy="305842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34828D53-BC73-4320-B08B-5D52FC4422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47982" y="2901540"/>
              <a:ext cx="0" cy="305843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E8C4026A-82A5-4C71-83AD-BF8412E555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04606" y="2901539"/>
              <a:ext cx="0" cy="305844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6873CC06-4B7F-499E-A3DA-39C516AEE4A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779243" y="2897384"/>
              <a:ext cx="4949" cy="309999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5" name="Text Placeholder 2">
            <a:extLst>
              <a:ext uri="{FF2B5EF4-FFF2-40B4-BE49-F238E27FC236}">
                <a16:creationId xmlns:a16="http://schemas.microsoft.com/office/drawing/2014/main" id="{5947537C-81DA-45C2-97A7-47E20F20FB6F}"/>
              </a:ext>
            </a:extLst>
          </p:cNvPr>
          <p:cNvSpPr txBox="1">
            <a:spLocks/>
          </p:cNvSpPr>
          <p:nvPr/>
        </p:nvSpPr>
        <p:spPr>
          <a:xfrm>
            <a:off x="10495873" y="88306"/>
            <a:ext cx="1566425" cy="873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681E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2400"/>
              <a:buFont typeface="Corbel"/>
              <a:buChar char="•"/>
              <a:defRPr sz="2400" b="0" i="0" u="none" strike="noStrike" cap="none"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50800" indent="0" algn="r">
              <a:buFont typeface="Arial"/>
              <a:buNone/>
            </a:pPr>
            <a:r>
              <a:rPr lang="en-US" sz="1600" b="1" dirty="0"/>
              <a:t>Forward pass</a:t>
            </a:r>
          </a:p>
          <a:p>
            <a:pPr marL="50800" indent="0" algn="r">
              <a:buFont typeface="Arial"/>
              <a:buNone/>
            </a:pPr>
            <a:r>
              <a:rPr lang="en-US" sz="1600" b="1" dirty="0"/>
              <a:t>Backward pass</a:t>
            </a:r>
          </a:p>
        </p:txBody>
      </p: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B3B23050-13A4-476B-9A95-C51163687E7C}"/>
              </a:ext>
            </a:extLst>
          </p:cNvPr>
          <p:cNvCxnSpPr/>
          <p:nvPr/>
        </p:nvCxnSpPr>
        <p:spPr>
          <a:xfrm>
            <a:off x="9801638" y="365125"/>
            <a:ext cx="694235" cy="0"/>
          </a:xfrm>
          <a:prstGeom prst="straightConnector1">
            <a:avLst/>
          </a:prstGeom>
          <a:ln w="381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DC028853-66CF-42F3-9CF9-836718341B11}"/>
              </a:ext>
            </a:extLst>
          </p:cNvPr>
          <p:cNvCxnSpPr/>
          <p:nvPr/>
        </p:nvCxnSpPr>
        <p:spPr>
          <a:xfrm>
            <a:off x="9810929" y="712078"/>
            <a:ext cx="694235" cy="0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918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3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4000"/>
                            </p:stCondLst>
                            <p:childTnLst>
                              <p:par>
                                <p:cTn id="1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2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000"/>
                            </p:stCondLst>
                            <p:childTnLst>
                              <p:par>
                                <p:cTn id="4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6"/>
          <p:cNvSpPr txBox="1">
            <a:spLocks noGrp="1"/>
          </p:cNvSpPr>
          <p:nvPr>
            <p:ph type="ctrTitle"/>
          </p:nvPr>
        </p:nvSpPr>
        <p:spPr>
          <a:xfrm>
            <a:off x="437702" y="1276473"/>
            <a:ext cx="9026400" cy="2387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dirty="0" err="1"/>
              <a:t>Vanishing</a:t>
            </a:r>
            <a:r>
              <a:rPr lang="nl-BE" dirty="0"/>
              <a:t> </a:t>
            </a:r>
            <a:r>
              <a:rPr lang="nl-BE" dirty="0" err="1"/>
              <a:t>gradients</a:t>
            </a:r>
            <a:endParaRPr dirty="0"/>
          </a:p>
        </p:txBody>
      </p:sp>
      <p:sp>
        <p:nvSpPr>
          <p:cNvPr id="148" name="Google Shape;148;p16"/>
          <p:cNvSpPr txBox="1">
            <a:spLocks noGrp="1"/>
          </p:cNvSpPr>
          <p:nvPr>
            <p:ph type="subTitle" idx="1"/>
          </p:nvPr>
        </p:nvSpPr>
        <p:spPr>
          <a:xfrm>
            <a:off x="424301" y="3756148"/>
            <a:ext cx="9039300" cy="822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16"/>
          <p:cNvSpPr txBox="1">
            <a:spLocks noGrp="1"/>
          </p:cNvSpPr>
          <p:nvPr>
            <p:ph type="body" idx="2"/>
          </p:nvPr>
        </p:nvSpPr>
        <p:spPr>
          <a:xfrm>
            <a:off x="7887644" y="6343466"/>
            <a:ext cx="3617400" cy="222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16"/>
          <p:cNvSpPr txBox="1">
            <a:spLocks noGrp="1"/>
          </p:cNvSpPr>
          <p:nvPr>
            <p:ph type="body" idx="3"/>
          </p:nvPr>
        </p:nvSpPr>
        <p:spPr>
          <a:xfrm>
            <a:off x="10030852" y="6050735"/>
            <a:ext cx="1474200" cy="216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0155F-E520-4C4D-9B53-3B146AF9CB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Vanishing gradients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60C92CCB-1F1D-4E07-B44B-41DCA7085C3A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50800" indent="0">
                  <a:buNone/>
                </a:pPr>
                <a:r>
                  <a:rPr lang="en-US" dirty="0"/>
                  <a:t>Gradient flow: the derivative </a:t>
                </a:r>
                <a:r>
                  <a:rPr lang="en-US" dirty="0" err="1"/>
                  <a:t>w.r.t.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involves many factors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hh</m:t>
                        </m:r>
                      </m:sub>
                    </m:sSub>
                  </m:oMath>
                </a14:m>
                <a:r>
                  <a:rPr lang="en-US" dirty="0"/>
                  <a:t> and repeated gradient computation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60C92CCB-1F1D-4E07-B44B-41DCA7085C3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9"/>
                <a:stretch>
                  <a:fillRect l="-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DC99B5-EDB4-44BE-9449-30AE30A691C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27</a:t>
            </a:fld>
            <a:endParaRPr lang="nl-B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7D53F9F1-02E0-4364-B553-261FC0DAA38B}"/>
                  </a:ext>
                </a:extLst>
              </p:cNvPr>
              <p:cNvSpPr/>
              <p:nvPr/>
            </p:nvSpPr>
            <p:spPr>
              <a:xfrm>
                <a:off x="2241715" y="2876730"/>
                <a:ext cx="943576" cy="873282"/>
              </a:xfrm>
              <a:prstGeom prst="roundRect">
                <a:avLst/>
              </a:prstGeom>
              <a:solidFill>
                <a:schemeClr val="accent4">
                  <a:lumMod val="10000"/>
                  <a:lumOff val="9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7D53F9F1-02E0-4364-B553-261FC0DAA3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1715" y="2876730"/>
                <a:ext cx="943576" cy="873282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C0B87871-BBA1-4C5B-A56A-FF3A9BB043F6}"/>
                  </a:ext>
                </a:extLst>
              </p:cNvPr>
              <p:cNvSpPr/>
              <p:nvPr/>
            </p:nvSpPr>
            <p:spPr>
              <a:xfrm>
                <a:off x="2429177" y="4199993"/>
                <a:ext cx="568650" cy="568651"/>
              </a:xfrm>
              <a:prstGeom prst="ellipse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2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C0B87871-BBA1-4C5B-A56A-FF3A9BB043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9177" y="4199993"/>
                <a:ext cx="568650" cy="568651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A77D01F-DB95-461B-8B07-72D8E63F7D27}"/>
              </a:ext>
            </a:extLst>
          </p:cNvPr>
          <p:cNvCxnSpPr>
            <a:cxnSpLocks/>
            <a:stCxn id="6" idx="0"/>
            <a:endCxn id="5" idx="2"/>
          </p:cNvCxnSpPr>
          <p:nvPr/>
        </p:nvCxnSpPr>
        <p:spPr>
          <a:xfrm flipV="1">
            <a:off x="2713502" y="3750012"/>
            <a:ext cx="1" cy="44998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B40DDA0-17F7-4008-ACD6-68C92269FFA5}"/>
              </a:ext>
            </a:extLst>
          </p:cNvPr>
          <p:cNvSpPr/>
          <p:nvPr/>
        </p:nvSpPr>
        <p:spPr>
          <a:xfrm>
            <a:off x="3798823" y="2876730"/>
            <a:ext cx="943576" cy="873282"/>
          </a:xfrm>
          <a:prstGeom prst="roundRect">
            <a:avLst/>
          </a:prstGeom>
          <a:solidFill>
            <a:schemeClr val="accent4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35ED6F4D-D890-4054-BE90-094866DE75AA}"/>
                  </a:ext>
                </a:extLst>
              </p:cNvPr>
              <p:cNvSpPr/>
              <p:nvPr/>
            </p:nvSpPr>
            <p:spPr>
              <a:xfrm>
                <a:off x="3986285" y="4199993"/>
                <a:ext cx="568650" cy="568651"/>
              </a:xfrm>
              <a:prstGeom prst="ellipse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2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35ED6F4D-D890-4054-BE90-094866DE75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6285" y="4199993"/>
                <a:ext cx="568650" cy="568651"/>
              </a:xfrm>
              <a:prstGeom prst="ellipse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62D0FAB-907C-49AC-8B53-72DF3B33ABC5}"/>
              </a:ext>
            </a:extLst>
          </p:cNvPr>
          <p:cNvCxnSpPr>
            <a:cxnSpLocks/>
            <a:stCxn id="9" idx="0"/>
            <a:endCxn id="8" idx="2"/>
          </p:cNvCxnSpPr>
          <p:nvPr/>
        </p:nvCxnSpPr>
        <p:spPr>
          <a:xfrm flipV="1">
            <a:off x="4270610" y="3750012"/>
            <a:ext cx="1" cy="44998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945551AA-B701-4F3A-8B02-EC93A453EE45}"/>
              </a:ext>
            </a:extLst>
          </p:cNvPr>
          <p:cNvSpPr/>
          <p:nvPr/>
        </p:nvSpPr>
        <p:spPr>
          <a:xfrm>
            <a:off x="5355447" y="2876730"/>
            <a:ext cx="943576" cy="873282"/>
          </a:xfrm>
          <a:prstGeom prst="roundRect">
            <a:avLst/>
          </a:prstGeom>
          <a:solidFill>
            <a:schemeClr val="accent4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9EA8B215-8E26-43BB-877B-D8E2F06C613B}"/>
                  </a:ext>
                </a:extLst>
              </p:cNvPr>
              <p:cNvSpPr/>
              <p:nvPr/>
            </p:nvSpPr>
            <p:spPr>
              <a:xfrm>
                <a:off x="5542909" y="4199993"/>
                <a:ext cx="568650" cy="568651"/>
              </a:xfrm>
              <a:prstGeom prst="ellipse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2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9EA8B215-8E26-43BB-877B-D8E2F06C61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2909" y="4199993"/>
                <a:ext cx="568650" cy="568651"/>
              </a:xfrm>
              <a:prstGeom prst="ellipse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15C0764-CB2C-421F-8A89-967551304231}"/>
              </a:ext>
            </a:extLst>
          </p:cNvPr>
          <p:cNvCxnSpPr>
            <a:cxnSpLocks/>
            <a:stCxn id="12" idx="0"/>
            <a:endCxn id="11" idx="2"/>
          </p:cNvCxnSpPr>
          <p:nvPr/>
        </p:nvCxnSpPr>
        <p:spPr>
          <a:xfrm flipV="1">
            <a:off x="5827234" y="3750012"/>
            <a:ext cx="1" cy="44998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9BABEFE3-DC4C-4B5A-BBA7-981440353780}"/>
              </a:ext>
            </a:extLst>
          </p:cNvPr>
          <p:cNvSpPr/>
          <p:nvPr/>
        </p:nvSpPr>
        <p:spPr>
          <a:xfrm>
            <a:off x="8335033" y="2876730"/>
            <a:ext cx="943576" cy="873282"/>
          </a:xfrm>
          <a:prstGeom prst="roundRect">
            <a:avLst/>
          </a:prstGeom>
          <a:solidFill>
            <a:schemeClr val="accent4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28D5D519-A528-48F3-9A08-4748017FC0E3}"/>
                  </a:ext>
                </a:extLst>
              </p:cNvPr>
              <p:cNvSpPr/>
              <p:nvPr/>
            </p:nvSpPr>
            <p:spPr>
              <a:xfrm>
                <a:off x="8522495" y="4199993"/>
                <a:ext cx="568650" cy="568651"/>
              </a:xfrm>
              <a:prstGeom prst="ellipse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2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28D5D519-A528-48F3-9A08-4748017FC0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2495" y="4199993"/>
                <a:ext cx="568650" cy="568651"/>
              </a:xfrm>
              <a:prstGeom prst="ellipse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E3248B4-39F4-46D0-A023-0DA827340114}"/>
              </a:ext>
            </a:extLst>
          </p:cNvPr>
          <p:cNvCxnSpPr>
            <a:cxnSpLocks/>
            <a:stCxn id="15" idx="0"/>
            <a:endCxn id="14" idx="2"/>
          </p:cNvCxnSpPr>
          <p:nvPr/>
        </p:nvCxnSpPr>
        <p:spPr>
          <a:xfrm flipV="1">
            <a:off x="8806820" y="3750012"/>
            <a:ext cx="1" cy="44998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1B0B9B2-4DAE-4B19-A925-2FD66EDB516D}"/>
              </a:ext>
            </a:extLst>
          </p:cNvPr>
          <p:cNvCxnSpPr>
            <a:cxnSpLocks/>
            <a:stCxn id="8" idx="3"/>
            <a:endCxn id="11" idx="1"/>
          </p:cNvCxnSpPr>
          <p:nvPr/>
        </p:nvCxnSpPr>
        <p:spPr>
          <a:xfrm>
            <a:off x="4742399" y="3313371"/>
            <a:ext cx="61304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30658D5-459B-4B52-A136-C860202C212A}"/>
              </a:ext>
            </a:extLst>
          </p:cNvPr>
          <p:cNvCxnSpPr>
            <a:cxnSpLocks/>
            <a:stCxn id="5" idx="3"/>
            <a:endCxn id="8" idx="1"/>
          </p:cNvCxnSpPr>
          <p:nvPr/>
        </p:nvCxnSpPr>
        <p:spPr>
          <a:xfrm>
            <a:off x="3185291" y="3313371"/>
            <a:ext cx="6135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DD22B08B-BDEE-4DE6-8881-B91587B365A4}"/>
                  </a:ext>
                </a:extLst>
              </p:cNvPr>
              <p:cNvSpPr/>
              <p:nvPr/>
            </p:nvSpPr>
            <p:spPr>
              <a:xfrm>
                <a:off x="3199573" y="2971860"/>
                <a:ext cx="584968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hh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DD22B08B-BDEE-4DE6-8881-B91587B365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9573" y="2971860"/>
                <a:ext cx="584968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35C2A761-3E14-4FDD-BFC7-9799464DDC6A}"/>
                  </a:ext>
                </a:extLst>
              </p:cNvPr>
              <p:cNvSpPr/>
              <p:nvPr/>
            </p:nvSpPr>
            <p:spPr>
              <a:xfrm>
                <a:off x="4756439" y="2971859"/>
                <a:ext cx="584968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hh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35C2A761-3E14-4FDD-BFC7-9799464DDC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6439" y="2971859"/>
                <a:ext cx="584968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0C33202-C119-49B6-B424-DDBF996452A6}"/>
              </a:ext>
            </a:extLst>
          </p:cNvPr>
          <p:cNvCxnSpPr>
            <a:cxnSpLocks/>
          </p:cNvCxnSpPr>
          <p:nvPr/>
        </p:nvCxnSpPr>
        <p:spPr>
          <a:xfrm>
            <a:off x="6313063" y="3313371"/>
            <a:ext cx="61304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E689710E-66EC-469D-A09E-B4F950CBF69D}"/>
                  </a:ext>
                </a:extLst>
              </p:cNvPr>
              <p:cNvSpPr/>
              <p:nvPr/>
            </p:nvSpPr>
            <p:spPr>
              <a:xfrm>
                <a:off x="6327103" y="2971859"/>
                <a:ext cx="584968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hh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E689710E-66EC-469D-A09E-B4F950CBF6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7103" y="2971859"/>
                <a:ext cx="584968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58D579C-A7A2-4048-8AE0-ACE4976EEC4D}"/>
              </a:ext>
            </a:extLst>
          </p:cNvPr>
          <p:cNvCxnSpPr>
            <a:cxnSpLocks/>
          </p:cNvCxnSpPr>
          <p:nvPr/>
        </p:nvCxnSpPr>
        <p:spPr>
          <a:xfrm>
            <a:off x="7732826" y="3313371"/>
            <a:ext cx="61304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789B4F63-397D-40C8-913F-56F8774C96E4}"/>
                  </a:ext>
                </a:extLst>
              </p:cNvPr>
              <p:cNvSpPr/>
              <p:nvPr/>
            </p:nvSpPr>
            <p:spPr>
              <a:xfrm>
                <a:off x="7746866" y="2971859"/>
                <a:ext cx="584968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hh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789B4F63-397D-40C8-913F-56F8774C96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6866" y="2971859"/>
                <a:ext cx="584968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6782EBDB-43CE-4F17-A10D-10BE304F6A8B}"/>
                  </a:ext>
                </a:extLst>
              </p:cNvPr>
              <p:cNvSpPr/>
              <p:nvPr/>
            </p:nvSpPr>
            <p:spPr>
              <a:xfrm>
                <a:off x="2652965" y="3834090"/>
                <a:ext cx="584968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6782EBDB-43CE-4F17-A10D-10BE304F6A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2965" y="3834090"/>
                <a:ext cx="584968" cy="30777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7CFF1BD8-6151-4B05-A9AD-129FD141B06D}"/>
                  </a:ext>
                </a:extLst>
              </p:cNvPr>
              <p:cNvSpPr/>
              <p:nvPr/>
            </p:nvSpPr>
            <p:spPr>
              <a:xfrm>
                <a:off x="4225117" y="3834089"/>
                <a:ext cx="584968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7CFF1BD8-6151-4B05-A9AD-129FD141B0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5117" y="3834089"/>
                <a:ext cx="584968" cy="30777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802A1B12-5859-49F2-B506-3FB06B92D867}"/>
                  </a:ext>
                </a:extLst>
              </p:cNvPr>
              <p:cNvSpPr/>
              <p:nvPr/>
            </p:nvSpPr>
            <p:spPr>
              <a:xfrm>
                <a:off x="5786947" y="3821114"/>
                <a:ext cx="584968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802A1B12-5859-49F2-B506-3FB06B92D8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6947" y="3821114"/>
                <a:ext cx="584968" cy="30777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770FA135-FD32-4C01-A720-61B2B77E898F}"/>
                  </a:ext>
                </a:extLst>
              </p:cNvPr>
              <p:cNvSpPr/>
              <p:nvPr/>
            </p:nvSpPr>
            <p:spPr>
              <a:xfrm>
                <a:off x="8752462" y="3834089"/>
                <a:ext cx="584968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770FA135-FD32-4C01-A720-61B2B77E89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2462" y="3834089"/>
                <a:ext cx="584968" cy="30777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2C0223BE-92A1-4027-B5E3-E51F9572D828}"/>
              </a:ext>
            </a:extLst>
          </p:cNvPr>
          <p:cNvSpPr txBox="1"/>
          <p:nvPr/>
        </p:nvSpPr>
        <p:spPr>
          <a:xfrm>
            <a:off x="7121719" y="3061849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…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6EA0DE3-24FC-4EB0-8872-6238C93122AA}"/>
              </a:ext>
            </a:extLst>
          </p:cNvPr>
          <p:cNvSpPr txBox="1"/>
          <p:nvPr/>
        </p:nvSpPr>
        <p:spPr>
          <a:xfrm>
            <a:off x="7127233" y="4199993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…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6F9114A-4062-4CDC-805A-C6251E70D24F}"/>
              </a:ext>
            </a:extLst>
          </p:cNvPr>
          <p:cNvCxnSpPr>
            <a:cxnSpLocks/>
          </p:cNvCxnSpPr>
          <p:nvPr/>
        </p:nvCxnSpPr>
        <p:spPr>
          <a:xfrm flipV="1">
            <a:off x="2602034" y="3763519"/>
            <a:ext cx="1" cy="449981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ABB6E68-B88E-44ED-81FA-383D0EB41A4C}"/>
              </a:ext>
            </a:extLst>
          </p:cNvPr>
          <p:cNvCxnSpPr>
            <a:cxnSpLocks/>
          </p:cNvCxnSpPr>
          <p:nvPr/>
        </p:nvCxnSpPr>
        <p:spPr>
          <a:xfrm flipV="1">
            <a:off x="4159142" y="3763519"/>
            <a:ext cx="1" cy="449981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E6422B8-EADB-4781-A14A-7E42C25482F0}"/>
              </a:ext>
            </a:extLst>
          </p:cNvPr>
          <p:cNvCxnSpPr>
            <a:cxnSpLocks/>
          </p:cNvCxnSpPr>
          <p:nvPr/>
        </p:nvCxnSpPr>
        <p:spPr>
          <a:xfrm flipV="1">
            <a:off x="5715766" y="3763519"/>
            <a:ext cx="1" cy="449981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5B0B10C-95E6-4C4D-B886-2A79C74DCEE7}"/>
              </a:ext>
            </a:extLst>
          </p:cNvPr>
          <p:cNvCxnSpPr>
            <a:cxnSpLocks/>
          </p:cNvCxnSpPr>
          <p:nvPr/>
        </p:nvCxnSpPr>
        <p:spPr>
          <a:xfrm flipV="1">
            <a:off x="8695352" y="3763519"/>
            <a:ext cx="1" cy="449981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2D870C0A-904D-410F-ADC3-4455B1ED7A13}"/>
              </a:ext>
            </a:extLst>
          </p:cNvPr>
          <p:cNvCxnSpPr>
            <a:cxnSpLocks/>
          </p:cNvCxnSpPr>
          <p:nvPr/>
        </p:nvCxnSpPr>
        <p:spPr>
          <a:xfrm>
            <a:off x="4739219" y="3430939"/>
            <a:ext cx="613048" cy="0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BFDFA38A-1292-4176-AA64-086055C069D6}"/>
              </a:ext>
            </a:extLst>
          </p:cNvPr>
          <p:cNvCxnSpPr>
            <a:cxnSpLocks/>
          </p:cNvCxnSpPr>
          <p:nvPr/>
        </p:nvCxnSpPr>
        <p:spPr>
          <a:xfrm>
            <a:off x="3182111" y="3430939"/>
            <a:ext cx="613532" cy="0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4508ECA-8E7C-42F0-AF44-9E5A77921527}"/>
              </a:ext>
            </a:extLst>
          </p:cNvPr>
          <p:cNvCxnSpPr>
            <a:cxnSpLocks/>
          </p:cNvCxnSpPr>
          <p:nvPr/>
        </p:nvCxnSpPr>
        <p:spPr>
          <a:xfrm>
            <a:off x="6309883" y="3430939"/>
            <a:ext cx="613048" cy="0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BE4D1BD6-D9DB-4CD9-A54B-806C5F214361}"/>
              </a:ext>
            </a:extLst>
          </p:cNvPr>
          <p:cNvCxnSpPr>
            <a:cxnSpLocks/>
          </p:cNvCxnSpPr>
          <p:nvPr/>
        </p:nvCxnSpPr>
        <p:spPr>
          <a:xfrm>
            <a:off x="7729646" y="3430939"/>
            <a:ext cx="613048" cy="0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6E5B18BC-17BC-4BD6-A5F9-E3D9E9E41087}"/>
              </a:ext>
            </a:extLst>
          </p:cNvPr>
          <p:cNvSpPr/>
          <p:nvPr/>
        </p:nvSpPr>
        <p:spPr>
          <a:xfrm>
            <a:off x="2945449" y="5017677"/>
            <a:ext cx="2644960" cy="1553756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Corbel" panose="020B0503020204020204" pitchFamily="34" charset="0"/>
              </a:rPr>
              <a:t>Many values &gt; 1: </a:t>
            </a:r>
          </a:p>
          <a:p>
            <a:pPr algn="ctr"/>
            <a:r>
              <a:rPr lang="en-US" sz="1800" b="1" dirty="0">
                <a:solidFill>
                  <a:schemeClr val="tx1"/>
                </a:solidFill>
                <a:latin typeface="Corbel" panose="020B0503020204020204" pitchFamily="34" charset="0"/>
              </a:rPr>
              <a:t>Exploding gradients</a:t>
            </a:r>
          </a:p>
          <a:p>
            <a:pPr marL="285750" indent="-285750" algn="ctr">
              <a:buFont typeface="Wingdings" panose="05000000000000000000" pitchFamily="2" charset="2"/>
              <a:buChar char="è"/>
            </a:pPr>
            <a:r>
              <a:rPr lang="en-US" sz="1800" dirty="0">
                <a:solidFill>
                  <a:schemeClr val="tx1"/>
                </a:solidFill>
                <a:latin typeface="Corbel" panose="020B0503020204020204" pitchFamily="34" charset="0"/>
                <a:sym typeface="Wingdings" panose="05000000000000000000" pitchFamily="2" charset="2"/>
              </a:rPr>
              <a:t>Gradient clipping: scale gradients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D2393A85-4422-4840-A718-79E69B9EA851}"/>
              </a:ext>
            </a:extLst>
          </p:cNvPr>
          <p:cNvSpPr/>
          <p:nvPr/>
        </p:nvSpPr>
        <p:spPr>
          <a:xfrm>
            <a:off x="6050392" y="5012268"/>
            <a:ext cx="2644960" cy="1553756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Corbel" panose="020B0503020204020204" pitchFamily="34" charset="0"/>
              </a:rPr>
              <a:t>Many values &lt; 1: </a:t>
            </a:r>
          </a:p>
          <a:p>
            <a:pPr algn="ctr"/>
            <a:r>
              <a:rPr lang="en-US" sz="1800" b="1" dirty="0">
                <a:solidFill>
                  <a:schemeClr val="tx1"/>
                </a:solidFill>
                <a:latin typeface="Corbel" panose="020B0503020204020204" pitchFamily="34" charset="0"/>
              </a:rPr>
              <a:t>Vanishing gradients</a:t>
            </a:r>
          </a:p>
          <a:p>
            <a:pPr marL="285750" indent="-285750" algn="ctr">
              <a:buFont typeface="Wingdings" panose="05000000000000000000" pitchFamily="2" charset="2"/>
              <a:buChar char="è"/>
            </a:pPr>
            <a:r>
              <a:rPr lang="en-US" sz="1800" dirty="0">
                <a:solidFill>
                  <a:schemeClr val="tx1"/>
                </a:solidFill>
                <a:latin typeface="Corbel" panose="020B0503020204020204" pitchFamily="34" charset="0"/>
                <a:sym typeface="Wingdings" panose="05000000000000000000" pitchFamily="2" charset="2"/>
              </a:rPr>
              <a:t>Activation function</a:t>
            </a:r>
          </a:p>
          <a:p>
            <a:pPr marL="285750" indent="-285750" algn="ctr">
              <a:buFont typeface="Wingdings" panose="05000000000000000000" pitchFamily="2" charset="2"/>
              <a:buChar char="è"/>
            </a:pPr>
            <a:r>
              <a:rPr lang="en-US" sz="1800" dirty="0">
                <a:solidFill>
                  <a:schemeClr val="tx1"/>
                </a:solidFill>
                <a:latin typeface="Corbel" panose="020B0503020204020204" pitchFamily="34" charset="0"/>
                <a:sym typeface="Wingdings" panose="05000000000000000000" pitchFamily="2" charset="2"/>
              </a:rPr>
              <a:t>Weight initialization</a:t>
            </a:r>
          </a:p>
          <a:p>
            <a:pPr marL="285750" indent="-285750" algn="ctr">
              <a:buFont typeface="Wingdings" panose="05000000000000000000" pitchFamily="2" charset="2"/>
              <a:buChar char="è"/>
            </a:pPr>
            <a:r>
              <a:rPr lang="en-US" sz="1800" dirty="0">
                <a:solidFill>
                  <a:schemeClr val="tx1"/>
                </a:solidFill>
                <a:latin typeface="Corbel" panose="020B0503020204020204" pitchFamily="34" charset="0"/>
                <a:sym typeface="Wingdings" panose="05000000000000000000" pitchFamily="2" charset="2"/>
              </a:rPr>
              <a:t>Network architecture</a:t>
            </a:r>
            <a:endParaRPr lang="en-US" sz="1800" dirty="0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p:sp>
        <p:nvSpPr>
          <p:cNvPr id="42" name="Text Placeholder 2">
            <a:extLst>
              <a:ext uri="{FF2B5EF4-FFF2-40B4-BE49-F238E27FC236}">
                <a16:creationId xmlns:a16="http://schemas.microsoft.com/office/drawing/2014/main" id="{3E57963E-E6B4-4189-96B7-C5300C7801B1}"/>
              </a:ext>
            </a:extLst>
          </p:cNvPr>
          <p:cNvSpPr txBox="1">
            <a:spLocks/>
          </p:cNvSpPr>
          <p:nvPr/>
        </p:nvSpPr>
        <p:spPr>
          <a:xfrm>
            <a:off x="10495873" y="88306"/>
            <a:ext cx="1566425" cy="873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681E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2400"/>
              <a:buFont typeface="Corbel"/>
              <a:buChar char="•"/>
              <a:defRPr sz="2400" b="0" i="0" u="none" strike="noStrike" cap="none"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50800" indent="0" algn="r">
              <a:buFont typeface="Arial"/>
              <a:buNone/>
            </a:pPr>
            <a:r>
              <a:rPr lang="en-US" sz="1600" b="1" dirty="0"/>
              <a:t>Forward pass</a:t>
            </a:r>
          </a:p>
          <a:p>
            <a:pPr marL="50800" indent="0" algn="r">
              <a:buFont typeface="Arial"/>
              <a:buNone/>
            </a:pPr>
            <a:r>
              <a:rPr lang="en-US" sz="1600" b="1" dirty="0"/>
              <a:t>Backward pass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6758FB01-5797-4EB9-A5C6-8B3646570574}"/>
              </a:ext>
            </a:extLst>
          </p:cNvPr>
          <p:cNvCxnSpPr/>
          <p:nvPr/>
        </p:nvCxnSpPr>
        <p:spPr>
          <a:xfrm>
            <a:off x="9801638" y="365125"/>
            <a:ext cx="694235" cy="0"/>
          </a:xfrm>
          <a:prstGeom prst="straightConnector1">
            <a:avLst/>
          </a:prstGeom>
          <a:ln w="381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FCDAB5A1-6882-4D5D-8BA2-EB69E03AFD1D}"/>
              </a:ext>
            </a:extLst>
          </p:cNvPr>
          <p:cNvCxnSpPr/>
          <p:nvPr/>
        </p:nvCxnSpPr>
        <p:spPr>
          <a:xfrm>
            <a:off x="9810929" y="712078"/>
            <a:ext cx="694235" cy="0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1862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1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B2946A-40F6-49EE-B046-CF7182676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Vanishing gradients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665CD0-9B24-4A26-9850-E6D2180AC0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41787"/>
            <a:ext cx="4842945" cy="4274256"/>
          </a:xfrm>
        </p:spPr>
        <p:txBody>
          <a:bodyPr/>
          <a:lstStyle/>
          <a:p>
            <a:pPr marL="50800" indent="0">
              <a:buNone/>
            </a:pPr>
            <a:r>
              <a:rPr lang="en-US" sz="2400" dirty="0"/>
              <a:t>Why are vanishing gradients a problem? </a:t>
            </a:r>
          </a:p>
          <a:p>
            <a:pPr>
              <a:buFont typeface="Wingdings" panose="05000000000000000000" pitchFamily="2" charset="2"/>
              <a:buChar char="è"/>
            </a:pPr>
            <a:r>
              <a:rPr lang="en-US" sz="2400" dirty="0">
                <a:sym typeface="Wingdings" panose="05000000000000000000" pitchFamily="2" charset="2"/>
              </a:rPr>
              <a:t>Multiply many small numbers together</a:t>
            </a:r>
          </a:p>
          <a:p>
            <a:pPr>
              <a:buFont typeface="Wingdings" panose="05000000000000000000" pitchFamily="2" charset="2"/>
              <a:buChar char="è"/>
            </a:pPr>
            <a:r>
              <a:rPr lang="en-US" sz="2400" dirty="0">
                <a:sym typeface="Wingdings" panose="05000000000000000000" pitchFamily="2" charset="2"/>
              </a:rPr>
              <a:t>Errors due to time steps further back have smaller and smaller gradients</a:t>
            </a:r>
          </a:p>
          <a:p>
            <a:pPr>
              <a:buFont typeface="Wingdings" panose="05000000000000000000" pitchFamily="2" charset="2"/>
              <a:buChar char="è"/>
            </a:pPr>
            <a:r>
              <a:rPr lang="en-US" sz="2400" dirty="0">
                <a:sym typeface="Wingdings" panose="05000000000000000000" pitchFamily="2" charset="2"/>
              </a:rPr>
              <a:t>Parameters are biased to capture short-term dependencies</a:t>
            </a: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1AAF63-6B33-4AD2-9FF3-BD728319B48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28</a:t>
            </a:fld>
            <a:endParaRPr lang="nl-BE"/>
          </a:p>
        </p:txBody>
      </p: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1F9AC76B-5B3D-4EA0-8F04-42FCA7933C81}"/>
              </a:ext>
            </a:extLst>
          </p:cNvPr>
          <p:cNvGrpSpPr/>
          <p:nvPr/>
        </p:nvGrpSpPr>
        <p:grpSpPr>
          <a:xfrm>
            <a:off x="5688969" y="4052260"/>
            <a:ext cx="6421951" cy="2301206"/>
            <a:chOff x="5688969" y="4114938"/>
            <a:chExt cx="6421951" cy="2301206"/>
          </a:xfrm>
        </p:grpSpPr>
        <p:sp>
          <p:nvSpPr>
            <p:cNvPr id="96" name="Rectangle: Rounded Corners 95">
              <a:extLst>
                <a:ext uri="{FF2B5EF4-FFF2-40B4-BE49-F238E27FC236}">
                  <a16:creationId xmlns:a16="http://schemas.microsoft.com/office/drawing/2014/main" id="{ED276A12-75FD-40D3-954C-6900C41D3D4C}"/>
                </a:ext>
              </a:extLst>
            </p:cNvPr>
            <p:cNvSpPr/>
            <p:nvPr/>
          </p:nvSpPr>
          <p:spPr>
            <a:xfrm>
              <a:off x="6096000" y="5266818"/>
              <a:ext cx="737895" cy="360524"/>
            </a:xfrm>
            <a:prstGeom prst="roundRect">
              <a:avLst/>
            </a:prstGeom>
            <a:solidFill>
              <a:schemeClr val="accent4">
                <a:lumMod val="10000"/>
                <a:lumOff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Oval 96">
                  <a:extLst>
                    <a:ext uri="{FF2B5EF4-FFF2-40B4-BE49-F238E27FC236}">
                      <a16:creationId xmlns:a16="http://schemas.microsoft.com/office/drawing/2014/main" id="{56D37F68-C43B-4731-BF23-17698D8F868F}"/>
                    </a:ext>
                  </a:extLst>
                </p:cNvPr>
                <p:cNvSpPr/>
                <p:nvPr/>
              </p:nvSpPr>
              <p:spPr>
                <a:xfrm>
                  <a:off x="6242599" y="4508648"/>
                  <a:ext cx="444695" cy="444696"/>
                </a:xfrm>
                <a:prstGeom prst="ellipse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rtlCol="0" anchor="ctr"/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a14:m>
                  <a:r>
                    <a:rPr lang="en-US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97" name="Oval 96">
                  <a:extLst>
                    <a:ext uri="{FF2B5EF4-FFF2-40B4-BE49-F238E27FC236}">
                      <a16:creationId xmlns:a16="http://schemas.microsoft.com/office/drawing/2014/main" id="{56D37F68-C43B-4731-BF23-17698D8F868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42599" y="4508648"/>
                  <a:ext cx="444695" cy="444696"/>
                </a:xfrm>
                <a:prstGeom prst="ellipse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A9316319-A3A6-4886-8EAD-2A00920F1D4E}"/>
                    </a:ext>
                  </a:extLst>
                </p:cNvPr>
                <p:cNvSpPr/>
                <p:nvPr/>
              </p:nvSpPr>
              <p:spPr>
                <a:xfrm>
                  <a:off x="6242599" y="5971448"/>
                  <a:ext cx="444695" cy="444696"/>
                </a:xfrm>
                <a:prstGeom prst="ellips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rtlCol="0" anchor="ctr"/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a14:m>
                  <a:r>
                    <a:rPr lang="en-US" sz="10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A9316319-A3A6-4886-8EAD-2A00920F1D4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42599" y="5971448"/>
                  <a:ext cx="444695" cy="444696"/>
                </a:xfrm>
                <a:prstGeom prst="ellipse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>
                  <a:solidFill>
                    <a:srgbClr val="FF000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4580C0DF-FBA3-4074-8B3E-B581840256CC}"/>
                </a:ext>
              </a:extLst>
            </p:cNvPr>
            <p:cNvCxnSpPr>
              <a:cxnSpLocks/>
              <a:stCxn id="98" idx="0"/>
              <a:endCxn id="96" idx="2"/>
            </p:cNvCxnSpPr>
            <p:nvPr/>
          </p:nvCxnSpPr>
          <p:spPr>
            <a:xfrm flipV="1">
              <a:off x="6464947" y="5627342"/>
              <a:ext cx="1" cy="34410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AA9982EB-C25A-4FE8-ABD0-B893527F9E45}"/>
                </a:ext>
              </a:extLst>
            </p:cNvPr>
            <p:cNvCxnSpPr>
              <a:cxnSpLocks/>
              <a:stCxn id="96" idx="0"/>
              <a:endCxn id="97" idx="4"/>
            </p:cNvCxnSpPr>
            <p:nvPr/>
          </p:nvCxnSpPr>
          <p:spPr>
            <a:xfrm flipH="1" flipV="1">
              <a:off x="6464947" y="4953344"/>
              <a:ext cx="1" cy="31347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Rectangle: Rounded Corners 100">
              <a:extLst>
                <a:ext uri="{FF2B5EF4-FFF2-40B4-BE49-F238E27FC236}">
                  <a16:creationId xmlns:a16="http://schemas.microsoft.com/office/drawing/2014/main" id="{62321EC3-0B06-4006-BB48-A9F3BC4BCDDD}"/>
                </a:ext>
              </a:extLst>
            </p:cNvPr>
            <p:cNvSpPr/>
            <p:nvPr/>
          </p:nvSpPr>
          <p:spPr>
            <a:xfrm>
              <a:off x="7313689" y="5266818"/>
              <a:ext cx="737895" cy="360524"/>
            </a:xfrm>
            <a:prstGeom prst="roundRect">
              <a:avLst/>
            </a:prstGeom>
            <a:solidFill>
              <a:schemeClr val="accent4">
                <a:lumMod val="10000"/>
                <a:lumOff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23ED44F4-23C3-49DA-B89F-C09BDF1AD8BC}"/>
                    </a:ext>
                  </a:extLst>
                </p:cNvPr>
                <p:cNvSpPr/>
                <p:nvPr/>
              </p:nvSpPr>
              <p:spPr>
                <a:xfrm>
                  <a:off x="7460287" y="4508648"/>
                  <a:ext cx="444695" cy="444696"/>
                </a:xfrm>
                <a:prstGeom prst="ellipse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rtlCol="0" anchor="ctr"/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a14:m>
                  <a:r>
                    <a:rPr lang="en-US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23ED44F4-23C3-49DA-B89F-C09BDF1AD8B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60287" y="4508648"/>
                  <a:ext cx="444695" cy="444696"/>
                </a:xfrm>
                <a:prstGeom prst="ellipse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3" name="Oval 102">
                  <a:extLst>
                    <a:ext uri="{FF2B5EF4-FFF2-40B4-BE49-F238E27FC236}">
                      <a16:creationId xmlns:a16="http://schemas.microsoft.com/office/drawing/2014/main" id="{FC761426-817F-49B4-8078-ED2C2DACDC89}"/>
                    </a:ext>
                  </a:extLst>
                </p:cNvPr>
                <p:cNvSpPr/>
                <p:nvPr/>
              </p:nvSpPr>
              <p:spPr>
                <a:xfrm>
                  <a:off x="7460287" y="5971448"/>
                  <a:ext cx="444695" cy="444696"/>
                </a:xfrm>
                <a:prstGeom prst="ellips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rtlCol="0" anchor="ctr"/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a14:m>
                  <a:r>
                    <a:rPr lang="en-US" sz="10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103" name="Oval 102">
                  <a:extLst>
                    <a:ext uri="{FF2B5EF4-FFF2-40B4-BE49-F238E27FC236}">
                      <a16:creationId xmlns:a16="http://schemas.microsoft.com/office/drawing/2014/main" id="{FC761426-817F-49B4-8078-ED2C2DACDC8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60287" y="5971448"/>
                  <a:ext cx="444695" cy="444696"/>
                </a:xfrm>
                <a:prstGeom prst="ellipse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354DCBD0-751C-4F74-8845-D67D24EC8110}"/>
                </a:ext>
              </a:extLst>
            </p:cNvPr>
            <p:cNvCxnSpPr>
              <a:cxnSpLocks/>
              <a:stCxn id="103" idx="0"/>
              <a:endCxn id="101" idx="2"/>
            </p:cNvCxnSpPr>
            <p:nvPr/>
          </p:nvCxnSpPr>
          <p:spPr>
            <a:xfrm flipV="1">
              <a:off x="7682635" y="5627342"/>
              <a:ext cx="2" cy="34410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5199C9BD-D058-445C-AC75-43970347333C}"/>
                </a:ext>
              </a:extLst>
            </p:cNvPr>
            <p:cNvCxnSpPr>
              <a:cxnSpLocks/>
              <a:stCxn id="101" idx="0"/>
              <a:endCxn id="102" idx="4"/>
            </p:cNvCxnSpPr>
            <p:nvPr/>
          </p:nvCxnSpPr>
          <p:spPr>
            <a:xfrm flipH="1" flipV="1">
              <a:off x="7682635" y="4953344"/>
              <a:ext cx="2" cy="31347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Rectangle: Rounded Corners 105">
              <a:extLst>
                <a:ext uri="{FF2B5EF4-FFF2-40B4-BE49-F238E27FC236}">
                  <a16:creationId xmlns:a16="http://schemas.microsoft.com/office/drawing/2014/main" id="{ACE71955-65C3-406B-8392-C3FFEDDFBDA6}"/>
                </a:ext>
              </a:extLst>
            </p:cNvPr>
            <p:cNvSpPr/>
            <p:nvPr/>
          </p:nvSpPr>
          <p:spPr>
            <a:xfrm>
              <a:off x="8530999" y="5266818"/>
              <a:ext cx="737895" cy="360524"/>
            </a:xfrm>
            <a:prstGeom prst="roundRect">
              <a:avLst/>
            </a:prstGeom>
            <a:solidFill>
              <a:schemeClr val="accent4">
                <a:lumMod val="10000"/>
                <a:lumOff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" name="Oval 106">
                  <a:extLst>
                    <a:ext uri="{FF2B5EF4-FFF2-40B4-BE49-F238E27FC236}">
                      <a16:creationId xmlns:a16="http://schemas.microsoft.com/office/drawing/2014/main" id="{0F3F20B7-5DF0-4FB6-839C-BE737D0919C7}"/>
                    </a:ext>
                  </a:extLst>
                </p:cNvPr>
                <p:cNvSpPr/>
                <p:nvPr/>
              </p:nvSpPr>
              <p:spPr>
                <a:xfrm>
                  <a:off x="8677597" y="4508648"/>
                  <a:ext cx="444695" cy="444696"/>
                </a:xfrm>
                <a:prstGeom prst="ellipse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rtlCol="0" anchor="ctr"/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a14:m>
                  <a:r>
                    <a:rPr lang="en-US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107" name="Oval 106">
                  <a:extLst>
                    <a:ext uri="{FF2B5EF4-FFF2-40B4-BE49-F238E27FC236}">
                      <a16:creationId xmlns:a16="http://schemas.microsoft.com/office/drawing/2014/main" id="{0F3F20B7-5DF0-4FB6-839C-BE737D0919C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77597" y="4508648"/>
                  <a:ext cx="444695" cy="444696"/>
                </a:xfrm>
                <a:prstGeom prst="ellipse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8" name="Oval 107">
                  <a:extLst>
                    <a:ext uri="{FF2B5EF4-FFF2-40B4-BE49-F238E27FC236}">
                      <a16:creationId xmlns:a16="http://schemas.microsoft.com/office/drawing/2014/main" id="{FC46B3BF-A6B6-4B53-B871-4CC54A584626}"/>
                    </a:ext>
                  </a:extLst>
                </p:cNvPr>
                <p:cNvSpPr/>
                <p:nvPr/>
              </p:nvSpPr>
              <p:spPr>
                <a:xfrm>
                  <a:off x="8677597" y="5971448"/>
                  <a:ext cx="444695" cy="444696"/>
                </a:xfrm>
                <a:prstGeom prst="ellips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rtlCol="0" anchor="ctr"/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a14:m>
                  <a:r>
                    <a:rPr lang="en-US" sz="10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108" name="Oval 107">
                  <a:extLst>
                    <a:ext uri="{FF2B5EF4-FFF2-40B4-BE49-F238E27FC236}">
                      <a16:creationId xmlns:a16="http://schemas.microsoft.com/office/drawing/2014/main" id="{FC46B3BF-A6B6-4B53-B871-4CC54A58462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77597" y="5971448"/>
                  <a:ext cx="444695" cy="444696"/>
                </a:xfrm>
                <a:prstGeom prst="ellipse">
                  <a:avLst/>
                </a:prstGeom>
                <a:blipFill>
                  <a:blip r:embed="rId14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D18B6620-5FE4-4DC7-B55B-88E48F887AB9}"/>
                </a:ext>
              </a:extLst>
            </p:cNvPr>
            <p:cNvCxnSpPr>
              <a:cxnSpLocks/>
              <a:stCxn id="108" idx="0"/>
              <a:endCxn id="106" idx="2"/>
            </p:cNvCxnSpPr>
            <p:nvPr/>
          </p:nvCxnSpPr>
          <p:spPr>
            <a:xfrm flipV="1">
              <a:off x="8899945" y="5627342"/>
              <a:ext cx="2" cy="34410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id="{A95B2089-965F-43B6-A778-E359F4A892FB}"/>
                </a:ext>
              </a:extLst>
            </p:cNvPr>
            <p:cNvCxnSpPr>
              <a:cxnSpLocks/>
              <a:stCxn id="106" idx="0"/>
              <a:endCxn id="107" idx="4"/>
            </p:cNvCxnSpPr>
            <p:nvPr/>
          </p:nvCxnSpPr>
          <p:spPr>
            <a:xfrm flipH="1" flipV="1">
              <a:off x="8899945" y="4953344"/>
              <a:ext cx="2" cy="31347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1" name="Rectangle: Rounded Corners 110">
              <a:extLst>
                <a:ext uri="{FF2B5EF4-FFF2-40B4-BE49-F238E27FC236}">
                  <a16:creationId xmlns:a16="http://schemas.microsoft.com/office/drawing/2014/main" id="{0C436D10-CBDB-41CE-84EE-93C6B6DF9A54}"/>
                </a:ext>
              </a:extLst>
            </p:cNvPr>
            <p:cNvSpPr/>
            <p:nvPr/>
          </p:nvSpPr>
          <p:spPr>
            <a:xfrm>
              <a:off x="10974875" y="5266818"/>
              <a:ext cx="737895" cy="360524"/>
            </a:xfrm>
            <a:prstGeom prst="roundRect">
              <a:avLst/>
            </a:prstGeom>
            <a:solidFill>
              <a:schemeClr val="accent4">
                <a:lumMod val="10000"/>
                <a:lumOff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2" name="Oval 111">
                  <a:extLst>
                    <a:ext uri="{FF2B5EF4-FFF2-40B4-BE49-F238E27FC236}">
                      <a16:creationId xmlns:a16="http://schemas.microsoft.com/office/drawing/2014/main" id="{326CA562-63D1-4A88-92FF-378E4788B7D2}"/>
                    </a:ext>
                  </a:extLst>
                </p:cNvPr>
                <p:cNvSpPr/>
                <p:nvPr/>
              </p:nvSpPr>
              <p:spPr>
                <a:xfrm>
                  <a:off x="11121474" y="4508648"/>
                  <a:ext cx="444695" cy="444696"/>
                </a:xfrm>
                <a:prstGeom prst="ellipse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rtlCol="0" anchor="ctr"/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a14:m>
                  <a:r>
                    <a:rPr lang="en-US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112" name="Oval 111">
                  <a:extLst>
                    <a:ext uri="{FF2B5EF4-FFF2-40B4-BE49-F238E27FC236}">
                      <a16:creationId xmlns:a16="http://schemas.microsoft.com/office/drawing/2014/main" id="{326CA562-63D1-4A88-92FF-378E4788B7D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21474" y="4508648"/>
                  <a:ext cx="444695" cy="444696"/>
                </a:xfrm>
                <a:prstGeom prst="ellipse">
                  <a:avLst/>
                </a:prstGeom>
                <a:blipFill>
                  <a:blip r:embed="rId15"/>
                  <a:stretch>
                    <a:fillRect/>
                  </a:stretch>
                </a:blipFill>
                <a:ln>
                  <a:solidFill>
                    <a:srgbClr val="FF000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3" name="Oval 112">
                  <a:extLst>
                    <a:ext uri="{FF2B5EF4-FFF2-40B4-BE49-F238E27FC236}">
                      <a16:creationId xmlns:a16="http://schemas.microsoft.com/office/drawing/2014/main" id="{2A10DE7A-AC82-4885-8CE2-0D9F37C2A534}"/>
                    </a:ext>
                  </a:extLst>
                </p:cNvPr>
                <p:cNvSpPr/>
                <p:nvPr/>
              </p:nvSpPr>
              <p:spPr>
                <a:xfrm>
                  <a:off x="11121474" y="5971448"/>
                  <a:ext cx="444695" cy="444696"/>
                </a:xfrm>
                <a:prstGeom prst="ellips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rtlCol="0" anchor="ctr"/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a14:m>
                  <a:r>
                    <a:rPr lang="en-US" sz="10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113" name="Oval 112">
                  <a:extLst>
                    <a:ext uri="{FF2B5EF4-FFF2-40B4-BE49-F238E27FC236}">
                      <a16:creationId xmlns:a16="http://schemas.microsoft.com/office/drawing/2014/main" id="{2A10DE7A-AC82-4885-8CE2-0D9F37C2A53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21474" y="5971448"/>
                  <a:ext cx="444695" cy="444696"/>
                </a:xfrm>
                <a:prstGeom prst="ellipse">
                  <a:avLst/>
                </a:prstGeom>
                <a:blipFill>
                  <a:blip r:embed="rId16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4" name="Straight Arrow Connector 113">
              <a:extLst>
                <a:ext uri="{FF2B5EF4-FFF2-40B4-BE49-F238E27FC236}">
                  <a16:creationId xmlns:a16="http://schemas.microsoft.com/office/drawing/2014/main" id="{45CC774C-900D-4C4C-ACBA-C28A90C8FE3E}"/>
                </a:ext>
              </a:extLst>
            </p:cNvPr>
            <p:cNvCxnSpPr>
              <a:cxnSpLocks/>
              <a:stCxn id="113" idx="0"/>
              <a:endCxn id="111" idx="2"/>
            </p:cNvCxnSpPr>
            <p:nvPr/>
          </p:nvCxnSpPr>
          <p:spPr>
            <a:xfrm flipV="1">
              <a:off x="11343822" y="5627342"/>
              <a:ext cx="1" cy="34410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Arrow Connector 114">
              <a:extLst>
                <a:ext uri="{FF2B5EF4-FFF2-40B4-BE49-F238E27FC236}">
                  <a16:creationId xmlns:a16="http://schemas.microsoft.com/office/drawing/2014/main" id="{CD55D655-E210-4856-A5EB-EF64E6097EFB}"/>
                </a:ext>
              </a:extLst>
            </p:cNvPr>
            <p:cNvCxnSpPr>
              <a:cxnSpLocks/>
              <a:stCxn id="111" idx="0"/>
              <a:endCxn id="112" idx="4"/>
            </p:cNvCxnSpPr>
            <p:nvPr/>
          </p:nvCxnSpPr>
          <p:spPr>
            <a:xfrm flipH="1" flipV="1">
              <a:off x="11343822" y="4953344"/>
              <a:ext cx="1" cy="31347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B988979D-443F-4BED-A23D-138B92101B0E}"/>
                </a:ext>
              </a:extLst>
            </p:cNvPr>
            <p:cNvCxnSpPr>
              <a:cxnSpLocks/>
              <a:stCxn id="101" idx="3"/>
              <a:endCxn id="106" idx="1"/>
            </p:cNvCxnSpPr>
            <p:nvPr/>
          </p:nvCxnSpPr>
          <p:spPr>
            <a:xfrm>
              <a:off x="8051584" y="5447081"/>
              <a:ext cx="479415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Arrow Connector 116">
              <a:extLst>
                <a:ext uri="{FF2B5EF4-FFF2-40B4-BE49-F238E27FC236}">
                  <a16:creationId xmlns:a16="http://schemas.microsoft.com/office/drawing/2014/main" id="{0CF023B0-5164-4AEF-9804-8ACA007F73E7}"/>
                </a:ext>
              </a:extLst>
            </p:cNvPr>
            <p:cNvCxnSpPr>
              <a:cxnSpLocks/>
              <a:stCxn id="96" idx="3"/>
              <a:endCxn id="101" idx="1"/>
            </p:cNvCxnSpPr>
            <p:nvPr/>
          </p:nvCxnSpPr>
          <p:spPr>
            <a:xfrm>
              <a:off x="6833895" y="5447081"/>
              <a:ext cx="479794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Arrow Connector 117">
              <a:extLst>
                <a:ext uri="{FF2B5EF4-FFF2-40B4-BE49-F238E27FC236}">
                  <a16:creationId xmlns:a16="http://schemas.microsoft.com/office/drawing/2014/main" id="{D3D25A70-D340-46A5-9E9E-65264DECC13D}"/>
                </a:ext>
              </a:extLst>
            </p:cNvPr>
            <p:cNvCxnSpPr>
              <a:cxnSpLocks/>
            </p:cNvCxnSpPr>
            <p:nvPr/>
          </p:nvCxnSpPr>
          <p:spPr>
            <a:xfrm>
              <a:off x="9279873" y="5447080"/>
              <a:ext cx="479415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97976C95-66FD-48F9-A52F-83562CDF378C}"/>
                </a:ext>
              </a:extLst>
            </p:cNvPr>
            <p:cNvCxnSpPr>
              <a:cxnSpLocks/>
            </p:cNvCxnSpPr>
            <p:nvPr/>
          </p:nvCxnSpPr>
          <p:spPr>
            <a:xfrm>
              <a:off x="10503938" y="5447080"/>
              <a:ext cx="479415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28355427-6D7E-4B76-AD11-E1E8D970504B}"/>
                </a:ext>
              </a:extLst>
            </p:cNvPr>
            <p:cNvSpPr txBox="1"/>
            <p:nvPr/>
          </p:nvSpPr>
          <p:spPr>
            <a:xfrm>
              <a:off x="9914135" y="5207024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dirty="0"/>
                <a:t>…</a:t>
              </a: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0737CF30-0A7D-46A0-BE41-AF5207ACD810}"/>
                </a:ext>
              </a:extLst>
            </p:cNvPr>
            <p:cNvSpPr txBox="1"/>
            <p:nvPr/>
          </p:nvSpPr>
          <p:spPr>
            <a:xfrm>
              <a:off x="9918763" y="5941856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dirty="0"/>
                <a:t>…</a:t>
              </a:r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2909065A-869A-403F-845A-FFDE8D7F467A}"/>
                </a:ext>
              </a:extLst>
            </p:cNvPr>
            <p:cNvSpPr txBox="1"/>
            <p:nvPr/>
          </p:nvSpPr>
          <p:spPr>
            <a:xfrm>
              <a:off x="9904164" y="4508648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dirty="0"/>
                <a:t>…</a:t>
              </a: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B37CC828-62AA-4772-813D-02C690A5A366}"/>
                </a:ext>
              </a:extLst>
            </p:cNvPr>
            <p:cNvSpPr txBox="1"/>
            <p:nvPr/>
          </p:nvSpPr>
          <p:spPr>
            <a:xfrm>
              <a:off x="5688969" y="4114938"/>
              <a:ext cx="642195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50800" indent="0" algn="ctr">
                <a:buNone/>
              </a:pPr>
              <a:r>
                <a:rPr lang="en-US" sz="1600" dirty="0">
                  <a:solidFill>
                    <a:srgbClr val="FF0000"/>
                  </a:solidFill>
                </a:rPr>
                <a:t>France</a:t>
              </a:r>
              <a:r>
                <a:rPr lang="en-US" sz="1600" dirty="0">
                  <a:solidFill>
                    <a:schemeClr val="tx1"/>
                  </a:solidFill>
                </a:rPr>
                <a:t> is where I grew up, but now I live in Boston. I speak fluent …</a:t>
              </a:r>
            </a:p>
          </p:txBody>
        </p: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009E90EA-C04B-436D-995A-2A5DF92D6E5A}"/>
              </a:ext>
            </a:extLst>
          </p:cNvPr>
          <p:cNvGrpSpPr/>
          <p:nvPr/>
        </p:nvGrpSpPr>
        <p:grpSpPr>
          <a:xfrm>
            <a:off x="6096000" y="1349250"/>
            <a:ext cx="5616770" cy="2309527"/>
            <a:chOff x="6096000" y="1623182"/>
            <a:chExt cx="5616770" cy="2309527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9D8555D6-2013-4ACA-AD00-79BFC501DD84}"/>
                </a:ext>
              </a:extLst>
            </p:cNvPr>
            <p:cNvSpPr/>
            <p:nvPr/>
          </p:nvSpPr>
          <p:spPr>
            <a:xfrm>
              <a:off x="6096000" y="2783383"/>
              <a:ext cx="737895" cy="360524"/>
            </a:xfrm>
            <a:prstGeom prst="roundRect">
              <a:avLst/>
            </a:prstGeom>
            <a:solidFill>
              <a:schemeClr val="accent4">
                <a:lumMod val="10000"/>
                <a:lumOff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10C8FDA4-A12E-4BE6-B799-32F3B453948B}"/>
                    </a:ext>
                  </a:extLst>
                </p:cNvPr>
                <p:cNvSpPr/>
                <p:nvPr/>
              </p:nvSpPr>
              <p:spPr>
                <a:xfrm>
                  <a:off x="6242599" y="2025213"/>
                  <a:ext cx="444695" cy="444696"/>
                </a:xfrm>
                <a:prstGeom prst="ellipse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rtlCol="0" anchor="ctr"/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a14:m>
                  <a:r>
                    <a:rPr lang="en-US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10C8FDA4-A12E-4BE6-B799-32F3B453948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42599" y="2025213"/>
                  <a:ext cx="444695" cy="444696"/>
                </a:xfrm>
                <a:prstGeom prst="ellipse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" name="Oval 6">
                  <a:extLst>
                    <a:ext uri="{FF2B5EF4-FFF2-40B4-BE49-F238E27FC236}">
                      <a16:creationId xmlns:a16="http://schemas.microsoft.com/office/drawing/2014/main" id="{DA2B791E-B835-4A6F-B083-6498F99995C9}"/>
                    </a:ext>
                  </a:extLst>
                </p:cNvPr>
                <p:cNvSpPr/>
                <p:nvPr/>
              </p:nvSpPr>
              <p:spPr>
                <a:xfrm>
                  <a:off x="6242599" y="3488013"/>
                  <a:ext cx="444695" cy="444696"/>
                </a:xfrm>
                <a:prstGeom prst="ellips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rtlCol="0" anchor="ctr"/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a14:m>
                  <a:r>
                    <a:rPr lang="en-US" sz="10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>
            <p:sp>
              <p:nvSpPr>
                <p:cNvPr id="7" name="Oval 6">
                  <a:extLst>
                    <a:ext uri="{FF2B5EF4-FFF2-40B4-BE49-F238E27FC236}">
                      <a16:creationId xmlns:a16="http://schemas.microsoft.com/office/drawing/2014/main" id="{DA2B791E-B835-4A6F-B083-6498F99995C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42599" y="3488013"/>
                  <a:ext cx="444695" cy="444696"/>
                </a:xfrm>
                <a:prstGeom prst="ellipse">
                  <a:avLst/>
                </a:prstGeom>
                <a:blipFill>
                  <a:blip r:embed="rId17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20CFF18A-E55D-4020-846A-1B99A1BC3444}"/>
                </a:ext>
              </a:extLst>
            </p:cNvPr>
            <p:cNvCxnSpPr>
              <a:cxnSpLocks/>
              <a:stCxn id="7" idx="0"/>
              <a:endCxn id="5" idx="2"/>
            </p:cNvCxnSpPr>
            <p:nvPr/>
          </p:nvCxnSpPr>
          <p:spPr>
            <a:xfrm flipV="1">
              <a:off x="6464947" y="3143907"/>
              <a:ext cx="1" cy="34410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AE7F3C1-C100-4877-AAC4-92C49CA4C5BB}"/>
                </a:ext>
              </a:extLst>
            </p:cNvPr>
            <p:cNvCxnSpPr>
              <a:cxnSpLocks/>
              <a:stCxn id="5" idx="0"/>
              <a:endCxn id="6" idx="4"/>
            </p:cNvCxnSpPr>
            <p:nvPr/>
          </p:nvCxnSpPr>
          <p:spPr>
            <a:xfrm flipH="1" flipV="1">
              <a:off x="6464947" y="2469909"/>
              <a:ext cx="1" cy="31347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3B994EAB-7FA9-467D-AF3B-F0AB11BDF573}"/>
                </a:ext>
              </a:extLst>
            </p:cNvPr>
            <p:cNvSpPr/>
            <p:nvPr/>
          </p:nvSpPr>
          <p:spPr>
            <a:xfrm>
              <a:off x="7313689" y="2783383"/>
              <a:ext cx="737895" cy="360524"/>
            </a:xfrm>
            <a:prstGeom prst="roundRect">
              <a:avLst/>
            </a:prstGeom>
            <a:solidFill>
              <a:schemeClr val="accent4">
                <a:lumMod val="10000"/>
                <a:lumOff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Oval 10">
                  <a:extLst>
                    <a:ext uri="{FF2B5EF4-FFF2-40B4-BE49-F238E27FC236}">
                      <a16:creationId xmlns:a16="http://schemas.microsoft.com/office/drawing/2014/main" id="{6B858FCF-7DAB-42D7-BC5F-7944A341924D}"/>
                    </a:ext>
                  </a:extLst>
                </p:cNvPr>
                <p:cNvSpPr/>
                <p:nvPr/>
              </p:nvSpPr>
              <p:spPr>
                <a:xfrm>
                  <a:off x="7460287" y="2025213"/>
                  <a:ext cx="444695" cy="444696"/>
                </a:xfrm>
                <a:prstGeom prst="ellipse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rtlCol="0" anchor="ctr"/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a14:m>
                  <a:r>
                    <a:rPr lang="en-US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11" name="Oval 10">
                  <a:extLst>
                    <a:ext uri="{FF2B5EF4-FFF2-40B4-BE49-F238E27FC236}">
                      <a16:creationId xmlns:a16="http://schemas.microsoft.com/office/drawing/2014/main" id="{6B858FCF-7DAB-42D7-BC5F-7944A341924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60287" y="2025213"/>
                  <a:ext cx="444695" cy="444696"/>
                </a:xfrm>
                <a:prstGeom prst="ellipse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" name="Oval 11">
                  <a:extLst>
                    <a:ext uri="{FF2B5EF4-FFF2-40B4-BE49-F238E27FC236}">
                      <a16:creationId xmlns:a16="http://schemas.microsoft.com/office/drawing/2014/main" id="{214DCF08-C753-4A33-9F1E-B567E36A94AF}"/>
                    </a:ext>
                  </a:extLst>
                </p:cNvPr>
                <p:cNvSpPr/>
                <p:nvPr/>
              </p:nvSpPr>
              <p:spPr>
                <a:xfrm>
                  <a:off x="7460287" y="3488013"/>
                  <a:ext cx="444695" cy="444696"/>
                </a:xfrm>
                <a:prstGeom prst="ellips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rtlCol="0" anchor="ctr"/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a14:m>
                  <a:r>
                    <a:rPr lang="en-US" sz="10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>
            <p:sp>
              <p:nvSpPr>
                <p:cNvPr id="12" name="Oval 11">
                  <a:extLst>
                    <a:ext uri="{FF2B5EF4-FFF2-40B4-BE49-F238E27FC236}">
                      <a16:creationId xmlns:a16="http://schemas.microsoft.com/office/drawing/2014/main" id="{214DCF08-C753-4A33-9F1E-B567E36A94A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60287" y="3488013"/>
                  <a:ext cx="444695" cy="444696"/>
                </a:xfrm>
                <a:prstGeom prst="ellipse">
                  <a:avLst/>
                </a:prstGeom>
                <a:blipFill>
                  <a:blip r:embed="rId18"/>
                  <a:stretch>
                    <a:fillRect/>
                  </a:stretch>
                </a:blipFill>
                <a:ln>
                  <a:solidFill>
                    <a:srgbClr val="FF000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E81FBA84-3DB8-4357-BC55-E5895E459F60}"/>
                </a:ext>
              </a:extLst>
            </p:cNvPr>
            <p:cNvCxnSpPr>
              <a:cxnSpLocks/>
              <a:stCxn id="12" idx="0"/>
              <a:endCxn id="10" idx="2"/>
            </p:cNvCxnSpPr>
            <p:nvPr/>
          </p:nvCxnSpPr>
          <p:spPr>
            <a:xfrm flipV="1">
              <a:off x="7682635" y="3143907"/>
              <a:ext cx="2" cy="34410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FF902F39-B91B-43C5-97E0-E87C5D25C90F}"/>
                </a:ext>
              </a:extLst>
            </p:cNvPr>
            <p:cNvCxnSpPr>
              <a:cxnSpLocks/>
              <a:stCxn id="10" idx="0"/>
              <a:endCxn id="11" idx="4"/>
            </p:cNvCxnSpPr>
            <p:nvPr/>
          </p:nvCxnSpPr>
          <p:spPr>
            <a:xfrm flipH="1" flipV="1">
              <a:off x="7682635" y="2469909"/>
              <a:ext cx="2" cy="31347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543FD837-AC42-4F40-997F-2F7C7865365B}"/>
                </a:ext>
              </a:extLst>
            </p:cNvPr>
            <p:cNvSpPr/>
            <p:nvPr/>
          </p:nvSpPr>
          <p:spPr>
            <a:xfrm>
              <a:off x="8530999" y="2783383"/>
              <a:ext cx="737895" cy="360524"/>
            </a:xfrm>
            <a:prstGeom prst="roundRect">
              <a:avLst/>
            </a:prstGeom>
            <a:solidFill>
              <a:schemeClr val="accent4">
                <a:lumMod val="10000"/>
                <a:lumOff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Oval 15">
                  <a:extLst>
                    <a:ext uri="{FF2B5EF4-FFF2-40B4-BE49-F238E27FC236}">
                      <a16:creationId xmlns:a16="http://schemas.microsoft.com/office/drawing/2014/main" id="{0232501E-DCAA-49D2-90E9-1C3615A6D616}"/>
                    </a:ext>
                  </a:extLst>
                </p:cNvPr>
                <p:cNvSpPr/>
                <p:nvPr/>
              </p:nvSpPr>
              <p:spPr>
                <a:xfrm>
                  <a:off x="8677597" y="2025213"/>
                  <a:ext cx="444695" cy="444696"/>
                </a:xfrm>
                <a:prstGeom prst="ellipse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rtlCol="0" anchor="ctr"/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a14:m>
                  <a:r>
                    <a:rPr lang="en-US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16" name="Oval 15">
                  <a:extLst>
                    <a:ext uri="{FF2B5EF4-FFF2-40B4-BE49-F238E27FC236}">
                      <a16:creationId xmlns:a16="http://schemas.microsoft.com/office/drawing/2014/main" id="{0232501E-DCAA-49D2-90E9-1C3615A6D61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77597" y="2025213"/>
                  <a:ext cx="444695" cy="444696"/>
                </a:xfrm>
                <a:prstGeom prst="ellipse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Oval 16">
                  <a:extLst>
                    <a:ext uri="{FF2B5EF4-FFF2-40B4-BE49-F238E27FC236}">
                      <a16:creationId xmlns:a16="http://schemas.microsoft.com/office/drawing/2014/main" id="{5796A592-6B4B-48E1-A89E-1EF70B8FDB2B}"/>
                    </a:ext>
                  </a:extLst>
                </p:cNvPr>
                <p:cNvSpPr/>
                <p:nvPr/>
              </p:nvSpPr>
              <p:spPr>
                <a:xfrm>
                  <a:off x="8677597" y="3488013"/>
                  <a:ext cx="444695" cy="444696"/>
                </a:xfrm>
                <a:prstGeom prst="ellips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rtlCol="0" anchor="ctr"/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a14:m>
                  <a:r>
                    <a:rPr lang="en-US" sz="10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17" name="Oval 16">
                  <a:extLst>
                    <a:ext uri="{FF2B5EF4-FFF2-40B4-BE49-F238E27FC236}">
                      <a16:creationId xmlns:a16="http://schemas.microsoft.com/office/drawing/2014/main" id="{5796A592-6B4B-48E1-A89E-1EF70B8FDB2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77597" y="3488013"/>
                  <a:ext cx="444695" cy="444696"/>
                </a:xfrm>
                <a:prstGeom prst="ellipse">
                  <a:avLst/>
                </a:prstGeom>
                <a:blipFill>
                  <a:blip r:embed="rId14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0104CF59-40D2-414F-8583-7B059AEDC824}"/>
                </a:ext>
              </a:extLst>
            </p:cNvPr>
            <p:cNvCxnSpPr>
              <a:cxnSpLocks/>
              <a:stCxn id="17" idx="0"/>
              <a:endCxn id="15" idx="2"/>
            </p:cNvCxnSpPr>
            <p:nvPr/>
          </p:nvCxnSpPr>
          <p:spPr>
            <a:xfrm flipV="1">
              <a:off x="8899945" y="3143907"/>
              <a:ext cx="2" cy="34410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33A4E181-8CFF-4939-99DF-DC64A08B2E56}"/>
                </a:ext>
              </a:extLst>
            </p:cNvPr>
            <p:cNvCxnSpPr>
              <a:cxnSpLocks/>
              <a:stCxn id="15" idx="0"/>
              <a:endCxn id="16" idx="4"/>
            </p:cNvCxnSpPr>
            <p:nvPr/>
          </p:nvCxnSpPr>
          <p:spPr>
            <a:xfrm flipH="1" flipV="1">
              <a:off x="8899945" y="2469909"/>
              <a:ext cx="2" cy="31347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73E24523-0C54-4EFD-8433-D7043A50BBA0}"/>
                </a:ext>
              </a:extLst>
            </p:cNvPr>
            <p:cNvSpPr/>
            <p:nvPr/>
          </p:nvSpPr>
          <p:spPr>
            <a:xfrm>
              <a:off x="10974875" y="2783383"/>
              <a:ext cx="737895" cy="360524"/>
            </a:xfrm>
            <a:prstGeom prst="roundRect">
              <a:avLst/>
            </a:prstGeom>
            <a:solidFill>
              <a:schemeClr val="accent4">
                <a:lumMod val="10000"/>
                <a:lumOff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Oval 20">
                  <a:extLst>
                    <a:ext uri="{FF2B5EF4-FFF2-40B4-BE49-F238E27FC236}">
                      <a16:creationId xmlns:a16="http://schemas.microsoft.com/office/drawing/2014/main" id="{32F6D592-3AC5-41A3-B1FC-2F0203839BC4}"/>
                    </a:ext>
                  </a:extLst>
                </p:cNvPr>
                <p:cNvSpPr/>
                <p:nvPr/>
              </p:nvSpPr>
              <p:spPr>
                <a:xfrm>
                  <a:off x="11121474" y="2025213"/>
                  <a:ext cx="444695" cy="444696"/>
                </a:xfrm>
                <a:prstGeom prst="ellipse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rtlCol="0" anchor="ctr"/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a14:m>
                  <a:r>
                    <a:rPr lang="en-US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21" name="Oval 20">
                  <a:extLst>
                    <a:ext uri="{FF2B5EF4-FFF2-40B4-BE49-F238E27FC236}">
                      <a16:creationId xmlns:a16="http://schemas.microsoft.com/office/drawing/2014/main" id="{32F6D592-3AC5-41A3-B1FC-2F0203839BC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21474" y="2025213"/>
                  <a:ext cx="444695" cy="444696"/>
                </a:xfrm>
                <a:prstGeom prst="ellipse">
                  <a:avLst/>
                </a:prstGeom>
                <a:blipFill>
                  <a:blip r:embed="rId19"/>
                  <a:stretch>
                    <a:fillRect/>
                  </a:stretch>
                </a:blipFill>
                <a:ln>
                  <a:solidFill>
                    <a:srgbClr val="FF000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Oval 21">
                  <a:extLst>
                    <a:ext uri="{FF2B5EF4-FFF2-40B4-BE49-F238E27FC236}">
                      <a16:creationId xmlns:a16="http://schemas.microsoft.com/office/drawing/2014/main" id="{DB2A12FA-0530-408A-84D9-B978ABE30F91}"/>
                    </a:ext>
                  </a:extLst>
                </p:cNvPr>
                <p:cNvSpPr/>
                <p:nvPr/>
              </p:nvSpPr>
              <p:spPr>
                <a:xfrm>
                  <a:off x="11121474" y="3488013"/>
                  <a:ext cx="444695" cy="444696"/>
                </a:xfrm>
                <a:prstGeom prst="ellips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rtlCol="0" anchor="ctr"/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a14:m>
                  <a:r>
                    <a:rPr lang="en-US" sz="10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22" name="Oval 21">
                  <a:extLst>
                    <a:ext uri="{FF2B5EF4-FFF2-40B4-BE49-F238E27FC236}">
                      <a16:creationId xmlns:a16="http://schemas.microsoft.com/office/drawing/2014/main" id="{DB2A12FA-0530-408A-84D9-B978ABE30F9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21474" y="3488013"/>
                  <a:ext cx="444695" cy="444696"/>
                </a:xfrm>
                <a:prstGeom prst="ellipse">
                  <a:avLst/>
                </a:prstGeom>
                <a:blipFill>
                  <a:blip r:embed="rId20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002F536A-3944-469F-A589-5AC44CFADC03}"/>
                </a:ext>
              </a:extLst>
            </p:cNvPr>
            <p:cNvCxnSpPr>
              <a:cxnSpLocks/>
              <a:stCxn id="22" idx="0"/>
              <a:endCxn id="20" idx="2"/>
            </p:cNvCxnSpPr>
            <p:nvPr/>
          </p:nvCxnSpPr>
          <p:spPr>
            <a:xfrm flipV="1">
              <a:off x="11343822" y="3143907"/>
              <a:ext cx="1" cy="34410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C7729BBD-08A5-4440-A7C4-4DA78748BDA2}"/>
                </a:ext>
              </a:extLst>
            </p:cNvPr>
            <p:cNvCxnSpPr>
              <a:cxnSpLocks/>
              <a:stCxn id="20" idx="0"/>
              <a:endCxn id="21" idx="4"/>
            </p:cNvCxnSpPr>
            <p:nvPr/>
          </p:nvCxnSpPr>
          <p:spPr>
            <a:xfrm flipH="1" flipV="1">
              <a:off x="11343822" y="2469909"/>
              <a:ext cx="1" cy="31347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DFE17F9C-0AFC-4867-9B3F-DA6E9F386B4C}"/>
                </a:ext>
              </a:extLst>
            </p:cNvPr>
            <p:cNvCxnSpPr>
              <a:cxnSpLocks/>
              <a:stCxn id="10" idx="3"/>
              <a:endCxn id="15" idx="1"/>
            </p:cNvCxnSpPr>
            <p:nvPr/>
          </p:nvCxnSpPr>
          <p:spPr>
            <a:xfrm>
              <a:off x="8051584" y="2963646"/>
              <a:ext cx="479415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A64A3E89-295D-46A4-BA6F-4B9DCC90F374}"/>
                </a:ext>
              </a:extLst>
            </p:cNvPr>
            <p:cNvCxnSpPr>
              <a:cxnSpLocks/>
              <a:stCxn id="5" idx="3"/>
              <a:endCxn id="10" idx="1"/>
            </p:cNvCxnSpPr>
            <p:nvPr/>
          </p:nvCxnSpPr>
          <p:spPr>
            <a:xfrm>
              <a:off x="6833895" y="2963646"/>
              <a:ext cx="479794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C2170B29-C346-489D-B094-C6AFE9527895}"/>
                </a:ext>
              </a:extLst>
            </p:cNvPr>
            <p:cNvCxnSpPr>
              <a:cxnSpLocks/>
            </p:cNvCxnSpPr>
            <p:nvPr/>
          </p:nvCxnSpPr>
          <p:spPr>
            <a:xfrm>
              <a:off x="9279873" y="2963645"/>
              <a:ext cx="479415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F8A3D67E-05C0-441F-9BFC-952F25751233}"/>
                </a:ext>
              </a:extLst>
            </p:cNvPr>
            <p:cNvCxnSpPr>
              <a:cxnSpLocks/>
            </p:cNvCxnSpPr>
            <p:nvPr/>
          </p:nvCxnSpPr>
          <p:spPr>
            <a:xfrm>
              <a:off x="10503938" y="2963645"/>
              <a:ext cx="479415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Rectangle: Rounded Corners 90">
              <a:extLst>
                <a:ext uri="{FF2B5EF4-FFF2-40B4-BE49-F238E27FC236}">
                  <a16:creationId xmlns:a16="http://schemas.microsoft.com/office/drawing/2014/main" id="{C132CA72-5EA4-46CD-9D29-7AA584E523E5}"/>
                </a:ext>
              </a:extLst>
            </p:cNvPr>
            <p:cNvSpPr/>
            <p:nvPr/>
          </p:nvSpPr>
          <p:spPr>
            <a:xfrm>
              <a:off x="9759287" y="2783383"/>
              <a:ext cx="737895" cy="360524"/>
            </a:xfrm>
            <a:prstGeom prst="roundRect">
              <a:avLst/>
            </a:prstGeom>
            <a:solidFill>
              <a:schemeClr val="accent4">
                <a:lumMod val="10000"/>
                <a:lumOff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Oval 91">
                  <a:extLst>
                    <a:ext uri="{FF2B5EF4-FFF2-40B4-BE49-F238E27FC236}">
                      <a16:creationId xmlns:a16="http://schemas.microsoft.com/office/drawing/2014/main" id="{48C43BA0-2D92-4FDF-9917-82AF949BB6DF}"/>
                    </a:ext>
                  </a:extLst>
                </p:cNvPr>
                <p:cNvSpPr/>
                <p:nvPr/>
              </p:nvSpPr>
              <p:spPr>
                <a:xfrm>
                  <a:off x="9894907" y="2025213"/>
                  <a:ext cx="444695" cy="444696"/>
                </a:xfrm>
                <a:prstGeom prst="ellipse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rtlCol="0" anchor="ctr"/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a14:m>
                  <a:r>
                    <a:rPr lang="en-US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92" name="Oval 91">
                  <a:extLst>
                    <a:ext uri="{FF2B5EF4-FFF2-40B4-BE49-F238E27FC236}">
                      <a16:creationId xmlns:a16="http://schemas.microsoft.com/office/drawing/2014/main" id="{48C43BA0-2D92-4FDF-9917-82AF949BB6D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94907" y="2025213"/>
                  <a:ext cx="444695" cy="444696"/>
                </a:xfrm>
                <a:prstGeom prst="ellipse">
                  <a:avLst/>
                </a:prstGeom>
                <a:blipFill>
                  <a:blip r:embed="rId21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3" name="Oval 92">
                  <a:extLst>
                    <a:ext uri="{FF2B5EF4-FFF2-40B4-BE49-F238E27FC236}">
                      <a16:creationId xmlns:a16="http://schemas.microsoft.com/office/drawing/2014/main" id="{FD26C654-95C1-477D-8298-938E4D7850CD}"/>
                    </a:ext>
                  </a:extLst>
                </p:cNvPr>
                <p:cNvSpPr/>
                <p:nvPr/>
              </p:nvSpPr>
              <p:spPr>
                <a:xfrm>
                  <a:off x="9894907" y="3488013"/>
                  <a:ext cx="444695" cy="444696"/>
                </a:xfrm>
                <a:prstGeom prst="ellips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rtlCol="0" anchor="ctr"/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a14:m>
                  <a:r>
                    <a:rPr lang="en-US" sz="10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93" name="Oval 92">
                  <a:extLst>
                    <a:ext uri="{FF2B5EF4-FFF2-40B4-BE49-F238E27FC236}">
                      <a16:creationId xmlns:a16="http://schemas.microsoft.com/office/drawing/2014/main" id="{FD26C654-95C1-477D-8298-938E4D7850C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94907" y="3488013"/>
                  <a:ext cx="444695" cy="444696"/>
                </a:xfrm>
                <a:prstGeom prst="ellipse">
                  <a:avLst/>
                </a:prstGeom>
                <a:blipFill>
                  <a:blip r:embed="rId22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61192180-4EA0-4D16-8B7D-D512EB772C19}"/>
                </a:ext>
              </a:extLst>
            </p:cNvPr>
            <p:cNvCxnSpPr>
              <a:cxnSpLocks/>
              <a:stCxn id="93" idx="0"/>
            </p:cNvCxnSpPr>
            <p:nvPr/>
          </p:nvCxnSpPr>
          <p:spPr>
            <a:xfrm flipV="1">
              <a:off x="10117255" y="3143907"/>
              <a:ext cx="1" cy="34410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2998E844-A17D-4B34-A730-4141D427FBA5}"/>
                </a:ext>
              </a:extLst>
            </p:cNvPr>
            <p:cNvCxnSpPr>
              <a:cxnSpLocks/>
              <a:endCxn id="92" idx="4"/>
            </p:cNvCxnSpPr>
            <p:nvPr/>
          </p:nvCxnSpPr>
          <p:spPr>
            <a:xfrm flipH="1" flipV="1">
              <a:off x="10117255" y="2469909"/>
              <a:ext cx="1" cy="31347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A7EFB19F-8CBA-4CDB-A732-5E0955AC3621}"/>
                </a:ext>
              </a:extLst>
            </p:cNvPr>
            <p:cNvSpPr txBox="1"/>
            <p:nvPr/>
          </p:nvSpPr>
          <p:spPr>
            <a:xfrm>
              <a:off x="7830585" y="1623182"/>
              <a:ext cx="213872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latin typeface="Corbel" panose="020B0503020204020204" pitchFamily="34" charset="0"/>
                </a:rPr>
                <a:t>The </a:t>
              </a:r>
              <a:r>
                <a:rPr lang="en-US" sz="1600" dirty="0">
                  <a:solidFill>
                    <a:srgbClr val="FF0000"/>
                  </a:solidFill>
                  <a:latin typeface="Corbel" panose="020B0503020204020204" pitchFamily="34" charset="0"/>
                </a:rPr>
                <a:t>clouds</a:t>
              </a:r>
              <a:r>
                <a:rPr lang="en-US" sz="1600" dirty="0">
                  <a:solidFill>
                    <a:schemeClr val="tx1"/>
                  </a:solidFill>
                  <a:latin typeface="Corbel" panose="020B0503020204020204" pitchFamily="34" charset="0"/>
                </a:rPr>
                <a:t> are in the 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06012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EAAD4-04C1-4BF0-A8EA-B219B04039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Vanishing gradients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166E09-B33C-4FB8-A2EC-C104B831F3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0800" indent="0">
              <a:buNone/>
            </a:pPr>
            <a:r>
              <a:rPr lang="en-US" dirty="0"/>
              <a:t>Avoiding vanishing gradients: </a:t>
            </a:r>
            <a:r>
              <a:rPr lang="en-US" b="1" dirty="0"/>
              <a:t>activation function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10C6B5-D2F0-469C-8E40-64E5C1264EA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29</a:t>
            </a:fld>
            <a:endParaRPr lang="nl-BE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0E78399-09C5-435F-BBE7-066F73FBE419}"/>
              </a:ext>
            </a:extLst>
          </p:cNvPr>
          <p:cNvGrpSpPr/>
          <p:nvPr/>
        </p:nvGrpSpPr>
        <p:grpSpPr>
          <a:xfrm>
            <a:off x="2441643" y="2760090"/>
            <a:ext cx="4179652" cy="3596260"/>
            <a:chOff x="1001949" y="2760090"/>
            <a:chExt cx="4179652" cy="359626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B0DCA45-7B64-4891-B87A-A2627DDAE4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275" t="9979" r="6275"/>
            <a:stretch/>
          </p:blipFill>
          <p:spPr>
            <a:xfrm>
              <a:off x="1001949" y="3129422"/>
              <a:ext cx="4179652" cy="3226928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C73EC2D-2862-4F9D-8FB5-88FF9635A8A8}"/>
                </a:ext>
              </a:extLst>
            </p:cNvPr>
            <p:cNvSpPr txBox="1"/>
            <p:nvPr/>
          </p:nvSpPr>
          <p:spPr>
            <a:xfrm>
              <a:off x="1378005" y="2760090"/>
              <a:ext cx="34275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800" dirty="0">
                  <a:solidFill>
                    <a:schemeClr val="tx1"/>
                  </a:solidFill>
                  <a:latin typeface="Corbel" panose="020B0503020204020204" pitchFamily="34" charset="0"/>
                </a:rPr>
                <a:t>Derivatives of activation functions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6E2D647-5133-4165-B242-7770DC455D00}"/>
                  </a:ext>
                </a:extLst>
              </p:cNvPr>
              <p:cNvSpPr txBox="1"/>
              <p:nvPr/>
            </p:nvSpPr>
            <p:spPr>
              <a:xfrm>
                <a:off x="7051786" y="4045349"/>
                <a:ext cx="3278192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tx1"/>
                    </a:solidFill>
                    <a:latin typeface="Corbel" panose="020B0503020204020204" pitchFamily="34" charset="0"/>
                  </a:rPr>
                  <a:t>Using a </a:t>
                </a:r>
                <a:r>
                  <a:rPr lang="en-US" sz="2000" dirty="0" err="1">
                    <a:solidFill>
                      <a:schemeClr val="tx1"/>
                    </a:solidFill>
                    <a:latin typeface="Corbel" panose="020B0503020204020204" pitchFamily="34" charset="0"/>
                  </a:rPr>
                  <a:t>ReLU</a:t>
                </a:r>
                <a:r>
                  <a:rPr lang="en-US" sz="2000" dirty="0">
                    <a:solidFill>
                      <a:schemeClr val="tx1"/>
                    </a:solidFill>
                    <a:latin typeface="Corbel" panose="020B0503020204020204" pitchFamily="34" charset="0"/>
                  </a:rPr>
                  <a:t> prevents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orbel" panose="020B0503020204020204" pitchFamily="34" charset="0"/>
                  </a:rPr>
                  <a:t> from shrinking when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6E2D647-5133-4165-B242-7770DC455D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1786" y="4045349"/>
                <a:ext cx="3278192" cy="707886"/>
              </a:xfrm>
              <a:prstGeom prst="rect">
                <a:avLst/>
              </a:prstGeom>
              <a:blipFill>
                <a:blip r:embed="rId3"/>
                <a:stretch>
                  <a:fillRect t="-5172" b="-146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101596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Overview</a:t>
            </a:r>
            <a:endParaRPr/>
          </a:p>
        </p:txBody>
      </p:sp>
      <p:sp>
        <p:nvSpPr>
          <p:cNvPr id="122" name="Google Shape;122;p13"/>
          <p:cNvSpPr txBox="1">
            <a:spLocks noGrp="1"/>
          </p:cNvSpPr>
          <p:nvPr>
            <p:ph type="body" idx="1"/>
          </p:nvPr>
        </p:nvSpPr>
        <p:spPr>
          <a:xfrm>
            <a:off x="838200" y="1841775"/>
            <a:ext cx="5257800" cy="4274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064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AutoNum type="arabicPeriod"/>
            </a:pPr>
            <a:r>
              <a:rPr lang="nl-BE" dirty="0" err="1"/>
              <a:t>Introduction</a:t>
            </a:r>
            <a:endParaRPr lang="nl-BE" dirty="0"/>
          </a:p>
          <a:p>
            <a:pPr marL="457200" lvl="0" indent="-4064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AutoNum type="arabicPeriod"/>
            </a:pPr>
            <a:r>
              <a:rPr lang="nl-BE" dirty="0" err="1"/>
              <a:t>Sequence</a:t>
            </a:r>
            <a:r>
              <a:rPr lang="nl-BE" dirty="0"/>
              <a:t> </a:t>
            </a:r>
            <a:r>
              <a:rPr lang="nl-BE" dirty="0" err="1"/>
              <a:t>modelling</a:t>
            </a:r>
            <a:endParaRPr dirty="0"/>
          </a:p>
          <a:p>
            <a:pPr marL="45720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nl-BE" dirty="0" err="1"/>
              <a:t>Recurrent</a:t>
            </a:r>
            <a:r>
              <a:rPr lang="nl-BE" dirty="0"/>
              <a:t> </a:t>
            </a:r>
            <a:r>
              <a:rPr lang="nl-BE" dirty="0" err="1"/>
              <a:t>Neural</a:t>
            </a:r>
            <a:r>
              <a:rPr lang="nl-BE" dirty="0"/>
              <a:t> Networks</a:t>
            </a:r>
            <a:endParaRPr dirty="0"/>
          </a:p>
          <a:p>
            <a:pPr marL="45720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nl-BE" dirty="0" err="1"/>
              <a:t>Vanishing</a:t>
            </a:r>
            <a:r>
              <a:rPr lang="nl-BE" dirty="0"/>
              <a:t> </a:t>
            </a:r>
            <a:r>
              <a:rPr lang="nl-BE" dirty="0" err="1"/>
              <a:t>gradients</a:t>
            </a:r>
            <a:endParaRPr dirty="0"/>
          </a:p>
          <a:p>
            <a:pPr marL="45720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nl-BE" dirty="0"/>
              <a:t>Long Short Term Memory Networks</a:t>
            </a:r>
          </a:p>
          <a:p>
            <a:pPr marL="45720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nl-BE" dirty="0" err="1"/>
              <a:t>Variants</a:t>
            </a:r>
            <a:r>
              <a:rPr lang="nl-BE" dirty="0"/>
              <a:t> of </a:t>
            </a:r>
            <a:r>
              <a:rPr lang="nl-BE" dirty="0" err="1"/>
              <a:t>RNNs</a:t>
            </a:r>
            <a:endParaRPr dirty="0"/>
          </a:p>
        </p:txBody>
      </p:sp>
      <p:sp>
        <p:nvSpPr>
          <p:cNvPr id="123" name="Google Shape;123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3</a:t>
            </a:fld>
            <a:endParaRPr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F7E1727-05E4-4C53-90BA-F084C39F4E86}"/>
              </a:ext>
            </a:extLst>
          </p:cNvPr>
          <p:cNvGrpSpPr/>
          <p:nvPr/>
        </p:nvGrpSpPr>
        <p:grpSpPr>
          <a:xfrm>
            <a:off x="6976085" y="506168"/>
            <a:ext cx="3676361" cy="3040800"/>
            <a:chOff x="3884661" y="2628802"/>
            <a:chExt cx="4398793" cy="3638340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803CABFB-F9E2-453A-8BD7-02254BF65091}"/>
                </a:ext>
              </a:extLst>
            </p:cNvPr>
            <p:cNvSpPr/>
            <p:nvPr/>
          </p:nvSpPr>
          <p:spPr>
            <a:xfrm>
              <a:off x="4396902" y="3429000"/>
              <a:ext cx="3398196" cy="2037944"/>
            </a:xfrm>
            <a:prstGeom prst="roundRect">
              <a:avLst/>
            </a:prstGeom>
            <a:solidFill>
              <a:schemeClr val="accent4">
                <a:lumMod val="10000"/>
                <a:lumOff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Oval 6">
                  <a:extLst>
                    <a:ext uri="{FF2B5EF4-FFF2-40B4-BE49-F238E27FC236}">
                      <a16:creationId xmlns:a16="http://schemas.microsoft.com/office/drawing/2014/main" id="{8559C242-F4EF-43CB-AB57-A9B2F50D41E8}"/>
                    </a:ext>
                  </a:extLst>
                </p:cNvPr>
                <p:cNvSpPr/>
                <p:nvPr/>
              </p:nvSpPr>
              <p:spPr>
                <a:xfrm>
                  <a:off x="4628711" y="5822446"/>
                  <a:ext cx="444695" cy="444696"/>
                </a:xfrm>
                <a:prstGeom prst="ellips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rtlCol="0" anchor="ctr"/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a14:m>
                  <a:r>
                    <a:rPr lang="en-US" sz="9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838A4211-9CFB-4CEC-B041-FE196CACA1F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28711" y="5822446"/>
                  <a:ext cx="444695" cy="444696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E4CE65D6-F604-4549-AB5C-11B01EEE2BEE}"/>
                    </a:ext>
                  </a:extLst>
                </p:cNvPr>
                <p:cNvSpPr/>
                <p:nvPr/>
              </p:nvSpPr>
              <p:spPr>
                <a:xfrm>
                  <a:off x="7093414" y="2628802"/>
                  <a:ext cx="444695" cy="444696"/>
                </a:xfrm>
                <a:prstGeom prst="ellipse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rtlCol="0" anchor="ctr"/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a14:m>
                  <a:r>
                    <a:rPr lang="en-US" sz="12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7" name="Oval 6">
                  <a:extLst>
                    <a:ext uri="{FF2B5EF4-FFF2-40B4-BE49-F238E27FC236}">
                      <a16:creationId xmlns:a16="http://schemas.microsoft.com/office/drawing/2014/main" id="{2ACDE604-06BE-4160-A18C-D54ADB890C9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93414" y="2628802"/>
                  <a:ext cx="444695" cy="444696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3D2AE38-1C27-4C47-8002-8A81959EB410}"/>
                </a:ext>
              </a:extLst>
            </p:cNvPr>
            <p:cNvSpPr/>
            <p:nvPr/>
          </p:nvSpPr>
          <p:spPr>
            <a:xfrm>
              <a:off x="5758775" y="4272875"/>
              <a:ext cx="674450" cy="35291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Corbel" panose="020B0503020204020204" pitchFamily="34" charset="0"/>
                </a:rPr>
                <a:t>tanh</a:t>
              </a:r>
            </a:p>
          </p:txBody>
        </p:sp>
        <p:cxnSp>
          <p:nvCxnSpPr>
            <p:cNvPr id="10" name="Connector: Elbow 9">
              <a:extLst>
                <a:ext uri="{FF2B5EF4-FFF2-40B4-BE49-F238E27FC236}">
                  <a16:creationId xmlns:a16="http://schemas.microsoft.com/office/drawing/2014/main" id="{77E5DF34-63A7-44FF-89E2-4177D9C1C093}"/>
                </a:ext>
              </a:extLst>
            </p:cNvPr>
            <p:cNvCxnSpPr>
              <a:cxnSpLocks/>
              <a:endCxn id="9" idx="2"/>
            </p:cNvCxnSpPr>
            <p:nvPr/>
          </p:nvCxnSpPr>
          <p:spPr>
            <a:xfrm>
              <a:off x="3938313" y="4050527"/>
              <a:ext cx="2157687" cy="575258"/>
            </a:xfrm>
            <a:prstGeom prst="bentConnector4">
              <a:avLst>
                <a:gd name="adj1" fmla="val 42295"/>
                <a:gd name="adj2" fmla="val 157125"/>
              </a:avLst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nector: Elbow 10">
              <a:extLst>
                <a:ext uri="{FF2B5EF4-FFF2-40B4-BE49-F238E27FC236}">
                  <a16:creationId xmlns:a16="http://schemas.microsoft.com/office/drawing/2014/main" id="{AF304FAB-60C7-44F4-BDD8-5EF71DFC6632}"/>
                </a:ext>
              </a:extLst>
            </p:cNvPr>
            <p:cNvCxnSpPr>
              <a:cxnSpLocks/>
              <a:stCxn id="7" idx="0"/>
              <a:endCxn id="9" idx="2"/>
            </p:cNvCxnSpPr>
            <p:nvPr/>
          </p:nvCxnSpPr>
          <p:spPr>
            <a:xfrm rot="5400000" flipH="1" flipV="1">
              <a:off x="4875199" y="4601646"/>
              <a:ext cx="1196661" cy="1244941"/>
            </a:xfrm>
            <a:prstGeom prst="bentConnector3">
              <a:avLst>
                <a:gd name="adj1" fmla="val 72486"/>
              </a:avLst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ctor: Elbow 11">
              <a:extLst>
                <a:ext uri="{FF2B5EF4-FFF2-40B4-BE49-F238E27FC236}">
                  <a16:creationId xmlns:a16="http://schemas.microsoft.com/office/drawing/2014/main" id="{CBBAAADD-7A3E-4A48-BFE4-92BE7232D147}"/>
                </a:ext>
              </a:extLst>
            </p:cNvPr>
            <p:cNvCxnSpPr>
              <a:cxnSpLocks/>
              <a:stCxn id="9" idx="0"/>
            </p:cNvCxnSpPr>
            <p:nvPr/>
          </p:nvCxnSpPr>
          <p:spPr>
            <a:xfrm rot="5400000" flipH="1" flipV="1">
              <a:off x="7063669" y="3082858"/>
              <a:ext cx="222348" cy="2157687"/>
            </a:xfrm>
            <a:prstGeom prst="bentConnector2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ctor: Elbow 12">
              <a:extLst>
                <a:ext uri="{FF2B5EF4-FFF2-40B4-BE49-F238E27FC236}">
                  <a16:creationId xmlns:a16="http://schemas.microsoft.com/office/drawing/2014/main" id="{63A110B0-E4DA-4EC7-87E1-9EC98F56450F}"/>
                </a:ext>
              </a:extLst>
            </p:cNvPr>
            <p:cNvCxnSpPr>
              <a:cxnSpLocks/>
              <a:stCxn id="9" idx="0"/>
              <a:endCxn id="8" idx="4"/>
            </p:cNvCxnSpPr>
            <p:nvPr/>
          </p:nvCxnSpPr>
          <p:spPr>
            <a:xfrm rot="5400000" flipH="1" flipV="1">
              <a:off x="6106193" y="3063306"/>
              <a:ext cx="1199377" cy="1219762"/>
            </a:xfrm>
            <a:prstGeom prst="bentConnector3">
              <a:avLst>
                <a:gd name="adj1" fmla="val 18498"/>
              </a:avLst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AC51D4B2-E801-41BB-94B6-38B5F8ABAA5F}"/>
                    </a:ext>
                  </a:extLst>
                </p:cNvPr>
                <p:cNvSpPr/>
                <p:nvPr/>
              </p:nvSpPr>
              <p:spPr>
                <a:xfrm>
                  <a:off x="3884661" y="3667408"/>
                  <a:ext cx="625236" cy="33291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a14:m>
                  <a:r>
                    <a:rPr lang="en-US" sz="900" dirty="0">
                      <a:solidFill>
                        <a:schemeClr val="tx1"/>
                      </a:solidFill>
                    </a:rPr>
                    <a:t> </a:t>
                  </a:r>
                  <a:endParaRPr lang="en-US" sz="1200" dirty="0"/>
                </a:p>
              </p:txBody>
            </p:sp>
          </mc:Choice>
          <mc:Fallback xmlns="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E41D3815-261B-4A61-A9BE-6AAFCD04548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84661" y="3667408"/>
                  <a:ext cx="625236" cy="33291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C983A776-60B2-4415-BE52-D43B0DC2A7B6}"/>
                    </a:ext>
                  </a:extLst>
                </p:cNvPr>
                <p:cNvSpPr/>
                <p:nvPr/>
              </p:nvSpPr>
              <p:spPr>
                <a:xfrm>
                  <a:off x="7832569" y="3661843"/>
                  <a:ext cx="450885" cy="32636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a14:m>
                  <a:r>
                    <a:rPr lang="en-US" sz="900" dirty="0">
                      <a:solidFill>
                        <a:schemeClr val="tx1"/>
                      </a:solidFill>
                    </a:rPr>
                    <a:t> </a:t>
                  </a:r>
                  <a:endParaRPr lang="en-US" sz="1200" dirty="0"/>
                </a:p>
              </p:txBody>
            </p:sp>
          </mc:Choice>
          <mc:Fallback xmlns=""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713AAFDD-1E54-4098-A3F2-E020AA11D82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32569" y="3661843"/>
                  <a:ext cx="450885" cy="326368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65CEF51-F42A-40AA-87B4-661B9522A562}"/>
              </a:ext>
            </a:extLst>
          </p:cNvPr>
          <p:cNvGrpSpPr/>
          <p:nvPr/>
        </p:nvGrpSpPr>
        <p:grpSpPr>
          <a:xfrm>
            <a:off x="6960683" y="3391543"/>
            <a:ext cx="3688188" cy="3047922"/>
            <a:chOff x="3873212" y="2628802"/>
            <a:chExt cx="4402634" cy="3638340"/>
          </a:xfrm>
        </p:grpSpPr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587008A8-D324-426D-B88D-DCBDD1F3A469}"/>
                </a:ext>
              </a:extLst>
            </p:cNvPr>
            <p:cNvSpPr/>
            <p:nvPr/>
          </p:nvSpPr>
          <p:spPr>
            <a:xfrm>
              <a:off x="4396902" y="3429000"/>
              <a:ext cx="3398196" cy="2037944"/>
            </a:xfrm>
            <a:prstGeom prst="roundRect">
              <a:avLst/>
            </a:prstGeom>
            <a:solidFill>
              <a:schemeClr val="accent4">
                <a:lumMod val="10000"/>
                <a:lumOff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Oval 17">
                  <a:extLst>
                    <a:ext uri="{FF2B5EF4-FFF2-40B4-BE49-F238E27FC236}">
                      <a16:creationId xmlns:a16="http://schemas.microsoft.com/office/drawing/2014/main" id="{26B4F436-EC7C-40F1-BC39-87E43C8EB114}"/>
                    </a:ext>
                  </a:extLst>
                </p:cNvPr>
                <p:cNvSpPr/>
                <p:nvPr/>
              </p:nvSpPr>
              <p:spPr>
                <a:xfrm>
                  <a:off x="4628711" y="5822446"/>
                  <a:ext cx="444695" cy="444696"/>
                </a:xfrm>
                <a:prstGeom prst="ellips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rtlCol="0" anchor="ctr"/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a14:m>
                  <a:r>
                    <a:rPr lang="en-US" sz="9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18" name="Oval 17">
                  <a:extLst>
                    <a:ext uri="{FF2B5EF4-FFF2-40B4-BE49-F238E27FC236}">
                      <a16:creationId xmlns:a16="http://schemas.microsoft.com/office/drawing/2014/main" id="{54BD7037-4005-4B43-A34C-54F07099A82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28711" y="5822446"/>
                  <a:ext cx="444695" cy="444696"/>
                </a:xfrm>
                <a:prstGeom prst="ellipse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Oval 18">
                  <a:extLst>
                    <a:ext uri="{FF2B5EF4-FFF2-40B4-BE49-F238E27FC236}">
                      <a16:creationId xmlns:a16="http://schemas.microsoft.com/office/drawing/2014/main" id="{1905DA62-37C0-462F-A205-D9C8187F4700}"/>
                    </a:ext>
                  </a:extLst>
                </p:cNvPr>
                <p:cNvSpPr/>
                <p:nvPr/>
              </p:nvSpPr>
              <p:spPr>
                <a:xfrm>
                  <a:off x="7334010" y="2628802"/>
                  <a:ext cx="444695" cy="444696"/>
                </a:xfrm>
                <a:prstGeom prst="ellipse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rtlCol="0" anchor="ctr"/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a14:m>
                  <a:r>
                    <a:rPr lang="en-US" sz="12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19" name="Oval 18">
                  <a:extLst>
                    <a:ext uri="{FF2B5EF4-FFF2-40B4-BE49-F238E27FC236}">
                      <a16:creationId xmlns:a16="http://schemas.microsoft.com/office/drawing/2014/main" id="{E156BD50-BD9D-41E7-857D-12608ACB437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34010" y="2628802"/>
                  <a:ext cx="444695" cy="444696"/>
                </a:xfrm>
                <a:prstGeom prst="ellipse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68BE2432-49D0-42B5-94D1-5B7423D770A1}"/>
                </a:ext>
              </a:extLst>
            </p:cNvPr>
            <p:cNvSpPr/>
            <p:nvPr/>
          </p:nvSpPr>
          <p:spPr>
            <a:xfrm>
              <a:off x="5758775" y="4868088"/>
              <a:ext cx="674450" cy="35291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Corbel" panose="020B0503020204020204" pitchFamily="34" charset="0"/>
                </a:rPr>
                <a:t>tanh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BE8F57AF-FA01-4FF3-AAEA-640AFCEA5AA7}"/>
                    </a:ext>
                  </a:extLst>
                </p:cNvPr>
                <p:cNvSpPr/>
                <p:nvPr/>
              </p:nvSpPr>
              <p:spPr>
                <a:xfrm>
                  <a:off x="7852427" y="3385917"/>
                  <a:ext cx="411159" cy="32081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  <m:sub>
                          <m: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a14:m>
                  <a:r>
                    <a:rPr lang="en-US" sz="900" dirty="0">
                      <a:solidFill>
                        <a:schemeClr val="tx1"/>
                      </a:solidFill>
                    </a:rPr>
                    <a:t> </a:t>
                  </a:r>
                  <a:endParaRPr lang="en-US" sz="1200" dirty="0"/>
                </a:p>
              </p:txBody>
            </p:sp>
          </mc:Choice>
          <mc:Fallback xmlns=""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F26CB96B-5F08-4339-9F77-1F375AE815B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52427" y="3385917"/>
                  <a:ext cx="411159" cy="320813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C731C0A3-EEF8-4894-A081-E8E858126B9F}"/>
                    </a:ext>
                  </a:extLst>
                </p:cNvPr>
                <p:cNvSpPr/>
                <p:nvPr/>
              </p:nvSpPr>
              <p:spPr>
                <a:xfrm>
                  <a:off x="5268918" y="4868091"/>
                  <a:ext cx="377988" cy="352910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</m:oMath>
                  </a14:m>
                  <a:r>
                    <a:rPr lang="en-US" dirty="0">
                      <a:solidFill>
                        <a:schemeClr val="tx1"/>
                      </a:solidFill>
                      <a:latin typeface="Corbel" panose="020B0503020204020204" pitchFamily="34" charset="0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4EBBEB39-5FB7-421C-8755-8F89B3A2582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68918" y="4868091"/>
                  <a:ext cx="377988" cy="352910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B02646EB-8923-4C2C-97DF-63EFA2F7742D}"/>
                    </a:ext>
                  </a:extLst>
                </p:cNvPr>
                <p:cNvSpPr/>
                <p:nvPr/>
              </p:nvSpPr>
              <p:spPr>
                <a:xfrm>
                  <a:off x="4776730" y="4868088"/>
                  <a:ext cx="377988" cy="352910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</m:oMath>
                  </a14:m>
                  <a:r>
                    <a:rPr lang="en-US" dirty="0">
                      <a:solidFill>
                        <a:schemeClr val="tx1"/>
                      </a:solidFill>
                      <a:latin typeface="Corbel" panose="020B0503020204020204" pitchFamily="34" charset="0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14EFC450-0440-4D48-B12E-FAA8605286D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76730" y="4868088"/>
                  <a:ext cx="377988" cy="352910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817FC760-E559-48F8-8395-0903ADDE2005}"/>
                    </a:ext>
                  </a:extLst>
                </p:cNvPr>
                <p:cNvSpPr/>
                <p:nvPr/>
              </p:nvSpPr>
              <p:spPr>
                <a:xfrm>
                  <a:off x="6540695" y="4868088"/>
                  <a:ext cx="377988" cy="352910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</m:oMath>
                  </a14:m>
                  <a:r>
                    <a:rPr lang="en-US" dirty="0">
                      <a:solidFill>
                        <a:schemeClr val="tx1"/>
                      </a:solidFill>
                      <a:latin typeface="Corbel" panose="020B0503020204020204" pitchFamily="34" charset="0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0A34CA0F-FA13-4777-A714-8A6F45EE0D7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40695" y="4868088"/>
                  <a:ext cx="377988" cy="352910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5BE19F89-2025-423B-89B8-BE5418153D3D}"/>
                </a:ext>
              </a:extLst>
            </p:cNvPr>
            <p:cNvSpPr/>
            <p:nvPr/>
          </p:nvSpPr>
          <p:spPr>
            <a:xfrm>
              <a:off x="6774134" y="3919128"/>
              <a:ext cx="674450" cy="35291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Corbel" panose="020B0503020204020204" pitchFamily="34" charset="0"/>
                </a:rPr>
                <a:t>tanh</a:t>
              </a:r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D770F55D-80DA-4605-98D3-6F1DB101E357}"/>
                </a:ext>
              </a:extLst>
            </p:cNvPr>
            <p:cNvGrpSpPr/>
            <p:nvPr/>
          </p:nvGrpSpPr>
          <p:grpSpPr>
            <a:xfrm rot="18900000">
              <a:off x="5990407" y="4093428"/>
              <a:ext cx="211186" cy="211186"/>
              <a:chOff x="9270460" y="1841787"/>
              <a:chExt cx="369332" cy="369332"/>
            </a:xfrm>
            <a:solidFill>
              <a:schemeClr val="accent2">
                <a:lumMod val="20000"/>
                <a:lumOff val="80000"/>
              </a:schemeClr>
            </a:solidFill>
          </p:grpSpPr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3FEAD23A-8186-4623-A8F2-0D134ED19CAC}"/>
                  </a:ext>
                </a:extLst>
              </p:cNvPr>
              <p:cNvSpPr/>
              <p:nvPr/>
            </p:nvSpPr>
            <p:spPr>
              <a:xfrm>
                <a:off x="9270460" y="1841787"/>
                <a:ext cx="369332" cy="369332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/>
              </a:p>
            </p:txBody>
          </p: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0E2B659E-F34C-4778-AD78-143D8D7079B7}"/>
                  </a:ext>
                </a:extLst>
              </p:cNvPr>
              <p:cNvCxnSpPr>
                <a:stCxn id="58" idx="0"/>
                <a:endCxn id="58" idx="4"/>
              </p:cNvCxnSpPr>
              <p:nvPr/>
            </p:nvCxnSpPr>
            <p:spPr>
              <a:xfrm>
                <a:off x="9455126" y="1841787"/>
                <a:ext cx="0" cy="369332"/>
              </a:xfrm>
              <a:prstGeom prst="line">
                <a:avLst/>
              </a:prstGeom>
              <a:grpFill/>
              <a:ln w="28575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F3ABA92F-21A9-4D8F-99DA-9E4EBB570661}"/>
                  </a:ext>
                </a:extLst>
              </p:cNvPr>
              <p:cNvCxnSpPr>
                <a:cxnSpLocks/>
                <a:stCxn id="58" idx="2"/>
                <a:endCxn id="58" idx="6"/>
              </p:cNvCxnSpPr>
              <p:nvPr/>
            </p:nvCxnSpPr>
            <p:spPr>
              <a:xfrm>
                <a:off x="9270460" y="2026453"/>
                <a:ext cx="369332" cy="0"/>
              </a:xfrm>
              <a:prstGeom prst="line">
                <a:avLst/>
              </a:prstGeom>
              <a:grpFill/>
              <a:ln w="28575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0C38F416-91A4-4C37-A9CA-2C955CA0B0BD}"/>
                </a:ext>
              </a:extLst>
            </p:cNvPr>
            <p:cNvGrpSpPr/>
            <p:nvPr/>
          </p:nvGrpSpPr>
          <p:grpSpPr>
            <a:xfrm rot="18900000">
              <a:off x="7005765" y="4447630"/>
              <a:ext cx="211186" cy="211186"/>
              <a:chOff x="9270460" y="1841787"/>
              <a:chExt cx="369332" cy="369332"/>
            </a:xfrm>
            <a:solidFill>
              <a:schemeClr val="accent2">
                <a:lumMod val="20000"/>
                <a:lumOff val="80000"/>
              </a:schemeClr>
            </a:solidFill>
          </p:grpSpPr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A03E28B7-AA05-45EB-A387-839F41AA62D2}"/>
                  </a:ext>
                </a:extLst>
              </p:cNvPr>
              <p:cNvSpPr/>
              <p:nvPr/>
            </p:nvSpPr>
            <p:spPr>
              <a:xfrm>
                <a:off x="9270460" y="1841787"/>
                <a:ext cx="369332" cy="369332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/>
              </a:p>
            </p:txBody>
          </p: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50F5FBA9-FFF0-414F-8D80-6B0091BD437D}"/>
                  </a:ext>
                </a:extLst>
              </p:cNvPr>
              <p:cNvCxnSpPr>
                <a:stCxn id="55" idx="0"/>
                <a:endCxn id="55" idx="4"/>
              </p:cNvCxnSpPr>
              <p:nvPr/>
            </p:nvCxnSpPr>
            <p:spPr>
              <a:xfrm>
                <a:off x="9455126" y="1841787"/>
                <a:ext cx="0" cy="369332"/>
              </a:xfrm>
              <a:prstGeom prst="line">
                <a:avLst/>
              </a:prstGeom>
              <a:grpFill/>
              <a:ln w="28575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8E25DE6A-7827-4918-82BE-F95C8E98AD20}"/>
                  </a:ext>
                </a:extLst>
              </p:cNvPr>
              <p:cNvCxnSpPr>
                <a:cxnSpLocks/>
                <a:stCxn id="55" idx="2"/>
                <a:endCxn id="55" idx="6"/>
              </p:cNvCxnSpPr>
              <p:nvPr/>
            </p:nvCxnSpPr>
            <p:spPr>
              <a:xfrm>
                <a:off x="9270460" y="2026453"/>
                <a:ext cx="369332" cy="0"/>
              </a:xfrm>
              <a:prstGeom prst="line">
                <a:avLst/>
              </a:prstGeom>
              <a:grpFill/>
              <a:ln w="28575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</p:grpSp>
        <p:cxnSp>
          <p:nvCxnSpPr>
            <p:cNvPr id="28" name="Connector: Elbow 27">
              <a:extLst>
                <a:ext uri="{FF2B5EF4-FFF2-40B4-BE49-F238E27FC236}">
                  <a16:creationId xmlns:a16="http://schemas.microsoft.com/office/drawing/2014/main" id="{342FEE57-A740-4C56-835A-78276ADDBDE5}"/>
                </a:ext>
              </a:extLst>
            </p:cNvPr>
            <p:cNvCxnSpPr>
              <a:cxnSpLocks/>
              <a:stCxn id="23" idx="0"/>
              <a:endCxn id="52" idx="3"/>
            </p:cNvCxnSpPr>
            <p:nvPr/>
          </p:nvCxnSpPr>
          <p:spPr>
            <a:xfrm rot="5400000" flipH="1" flipV="1">
              <a:off x="4444917" y="4347281"/>
              <a:ext cx="1041614" cy="1"/>
            </a:xfrm>
            <a:prstGeom prst="bentConnector3">
              <a:avLst>
                <a:gd name="adj1" fmla="val 50000"/>
              </a:avLst>
            </a:prstGeom>
            <a:ln w="38100"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Connector: Elbow 28">
              <a:extLst>
                <a:ext uri="{FF2B5EF4-FFF2-40B4-BE49-F238E27FC236}">
                  <a16:creationId xmlns:a16="http://schemas.microsoft.com/office/drawing/2014/main" id="{D0EBF22C-D01E-45F9-B246-26E6456FA66B}"/>
                </a:ext>
              </a:extLst>
            </p:cNvPr>
            <p:cNvCxnSpPr>
              <a:cxnSpLocks/>
              <a:stCxn id="22" idx="0"/>
              <a:endCxn id="58" idx="1"/>
            </p:cNvCxnSpPr>
            <p:nvPr/>
          </p:nvCxnSpPr>
          <p:spPr>
            <a:xfrm rot="5400000" flipH="1" flipV="1">
              <a:off x="5389624" y="4267309"/>
              <a:ext cx="669070" cy="532494"/>
            </a:xfrm>
            <a:prstGeom prst="bentConnector3">
              <a:avLst>
                <a:gd name="adj1" fmla="val 99648"/>
              </a:avLst>
            </a:prstGeom>
            <a:ln w="38100"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Connector: Elbow 29">
              <a:extLst>
                <a:ext uri="{FF2B5EF4-FFF2-40B4-BE49-F238E27FC236}">
                  <a16:creationId xmlns:a16="http://schemas.microsoft.com/office/drawing/2014/main" id="{109D4165-91FC-4A7A-8317-B4919F7FABE5}"/>
                </a:ext>
              </a:extLst>
            </p:cNvPr>
            <p:cNvCxnSpPr>
              <a:cxnSpLocks/>
              <a:stCxn id="24" idx="0"/>
              <a:endCxn id="55" idx="1"/>
            </p:cNvCxnSpPr>
            <p:nvPr/>
          </p:nvCxnSpPr>
          <p:spPr>
            <a:xfrm rot="5400000" flipH="1" flipV="1">
              <a:off x="6710294" y="4572619"/>
              <a:ext cx="314865" cy="276075"/>
            </a:xfrm>
            <a:prstGeom prst="bentConnector3">
              <a:avLst>
                <a:gd name="adj1" fmla="val 99504"/>
              </a:avLst>
            </a:prstGeom>
            <a:ln w="38100"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1" name="Connector: Elbow 30">
              <a:extLst>
                <a:ext uri="{FF2B5EF4-FFF2-40B4-BE49-F238E27FC236}">
                  <a16:creationId xmlns:a16="http://schemas.microsoft.com/office/drawing/2014/main" id="{698E40F0-ADF7-458B-AD9B-523ADD749DFB}"/>
                </a:ext>
              </a:extLst>
            </p:cNvPr>
            <p:cNvCxnSpPr>
              <a:cxnSpLocks/>
              <a:stCxn id="58" idx="7"/>
              <a:endCxn id="49" idx="4"/>
            </p:cNvCxnSpPr>
            <p:nvPr/>
          </p:nvCxnSpPr>
          <p:spPr>
            <a:xfrm rot="16200000" flipV="1">
              <a:off x="5962958" y="3960384"/>
              <a:ext cx="266085" cy="1"/>
            </a:xfrm>
            <a:prstGeom prst="bentConnector3">
              <a:avLst>
                <a:gd name="adj1" fmla="val 50000"/>
              </a:avLst>
            </a:prstGeom>
            <a:ln w="38100"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Connector: Elbow 31">
              <a:extLst>
                <a:ext uri="{FF2B5EF4-FFF2-40B4-BE49-F238E27FC236}">
                  <a16:creationId xmlns:a16="http://schemas.microsoft.com/office/drawing/2014/main" id="{9A0BEE6C-DB48-44E9-A197-5A38F1397E4F}"/>
                </a:ext>
              </a:extLst>
            </p:cNvPr>
            <p:cNvCxnSpPr>
              <a:cxnSpLocks/>
              <a:stCxn id="55" idx="3"/>
            </p:cNvCxnSpPr>
            <p:nvPr/>
          </p:nvCxnSpPr>
          <p:spPr>
            <a:xfrm rot="16200000" flipH="1">
              <a:off x="7334078" y="4436097"/>
              <a:ext cx="684708" cy="1130148"/>
            </a:xfrm>
            <a:prstGeom prst="bentConnector2">
              <a:avLst/>
            </a:prstGeom>
            <a:ln w="38100"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Connector: Elbow 32">
              <a:extLst>
                <a:ext uri="{FF2B5EF4-FFF2-40B4-BE49-F238E27FC236}">
                  <a16:creationId xmlns:a16="http://schemas.microsoft.com/office/drawing/2014/main" id="{D162FA27-E235-43AC-B0C7-7B00CA5C5707}"/>
                </a:ext>
              </a:extLst>
            </p:cNvPr>
            <p:cNvCxnSpPr>
              <a:cxnSpLocks/>
              <a:stCxn id="25" idx="0"/>
            </p:cNvCxnSpPr>
            <p:nvPr/>
          </p:nvCxnSpPr>
          <p:spPr>
            <a:xfrm rot="5400000" flipH="1" flipV="1">
              <a:off x="7579086" y="3254023"/>
              <a:ext cx="197379" cy="1132832"/>
            </a:xfrm>
            <a:prstGeom prst="bentConnector2">
              <a:avLst/>
            </a:prstGeom>
            <a:ln w="38100"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Connector: Elbow 33">
              <a:extLst>
                <a:ext uri="{FF2B5EF4-FFF2-40B4-BE49-F238E27FC236}">
                  <a16:creationId xmlns:a16="http://schemas.microsoft.com/office/drawing/2014/main" id="{5AC71912-E272-4E74-AA7F-8FC518072B2A}"/>
                </a:ext>
              </a:extLst>
            </p:cNvPr>
            <p:cNvCxnSpPr>
              <a:stCxn id="18" idx="0"/>
              <a:endCxn id="23" idx="2"/>
            </p:cNvCxnSpPr>
            <p:nvPr/>
          </p:nvCxnSpPr>
          <p:spPr>
            <a:xfrm rot="5400000" flipH="1" flipV="1">
              <a:off x="4607667" y="5464390"/>
              <a:ext cx="601448" cy="114665"/>
            </a:xfrm>
            <a:prstGeom prst="bentConnector3">
              <a:avLst>
                <a:gd name="adj1" fmla="val 79562"/>
              </a:avLst>
            </a:prstGeom>
            <a:ln w="38100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5" name="Connector: Elbow 34">
              <a:extLst>
                <a:ext uri="{FF2B5EF4-FFF2-40B4-BE49-F238E27FC236}">
                  <a16:creationId xmlns:a16="http://schemas.microsoft.com/office/drawing/2014/main" id="{76862701-82CF-497C-BCD1-3C8C9A24C505}"/>
                </a:ext>
              </a:extLst>
            </p:cNvPr>
            <p:cNvCxnSpPr>
              <a:cxnSpLocks/>
              <a:stCxn id="18" idx="0"/>
              <a:endCxn id="22" idx="2"/>
            </p:cNvCxnSpPr>
            <p:nvPr/>
          </p:nvCxnSpPr>
          <p:spPr>
            <a:xfrm rot="5400000" flipH="1" flipV="1">
              <a:off x="4853763" y="5218298"/>
              <a:ext cx="601445" cy="606853"/>
            </a:xfrm>
            <a:prstGeom prst="bentConnector3">
              <a:avLst>
                <a:gd name="adj1" fmla="val 79298"/>
              </a:avLst>
            </a:prstGeom>
            <a:ln w="38100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6" name="Connector: Elbow 35">
              <a:extLst>
                <a:ext uri="{FF2B5EF4-FFF2-40B4-BE49-F238E27FC236}">
                  <a16:creationId xmlns:a16="http://schemas.microsoft.com/office/drawing/2014/main" id="{6E9F0DBD-576D-425A-B42D-19DD3FC72F22}"/>
                </a:ext>
              </a:extLst>
            </p:cNvPr>
            <p:cNvCxnSpPr>
              <a:cxnSpLocks/>
              <a:stCxn id="18" idx="0"/>
              <a:endCxn id="20" idx="2"/>
            </p:cNvCxnSpPr>
            <p:nvPr/>
          </p:nvCxnSpPr>
          <p:spPr>
            <a:xfrm rot="5400000" flipH="1" flipV="1">
              <a:off x="5172805" y="4899252"/>
              <a:ext cx="601448" cy="1244941"/>
            </a:xfrm>
            <a:prstGeom prst="bentConnector3">
              <a:avLst>
                <a:gd name="adj1" fmla="val 79298"/>
              </a:avLst>
            </a:prstGeom>
            <a:ln w="38100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7" name="Connector: Elbow 36">
              <a:extLst>
                <a:ext uri="{FF2B5EF4-FFF2-40B4-BE49-F238E27FC236}">
                  <a16:creationId xmlns:a16="http://schemas.microsoft.com/office/drawing/2014/main" id="{724E6B04-F466-4988-BED7-2F16583E4F92}"/>
                </a:ext>
              </a:extLst>
            </p:cNvPr>
            <p:cNvCxnSpPr>
              <a:cxnSpLocks/>
              <a:stCxn id="18" idx="0"/>
              <a:endCxn id="24" idx="2"/>
            </p:cNvCxnSpPr>
            <p:nvPr/>
          </p:nvCxnSpPr>
          <p:spPr>
            <a:xfrm rot="5400000" flipH="1" flipV="1">
              <a:off x="5489650" y="4582407"/>
              <a:ext cx="601448" cy="1878630"/>
            </a:xfrm>
            <a:prstGeom prst="bentConnector3">
              <a:avLst>
                <a:gd name="adj1" fmla="val 79298"/>
              </a:avLst>
            </a:prstGeom>
            <a:ln w="38100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8" name="Connector: Elbow 37">
              <a:extLst>
                <a:ext uri="{FF2B5EF4-FFF2-40B4-BE49-F238E27FC236}">
                  <a16:creationId xmlns:a16="http://schemas.microsoft.com/office/drawing/2014/main" id="{C6ED342A-A55B-4DC3-AA04-100734C31F7D}"/>
                </a:ext>
              </a:extLst>
            </p:cNvPr>
            <p:cNvCxnSpPr>
              <a:cxnSpLocks/>
              <a:endCxn id="23" idx="2"/>
            </p:cNvCxnSpPr>
            <p:nvPr/>
          </p:nvCxnSpPr>
          <p:spPr>
            <a:xfrm flipV="1">
              <a:off x="3924419" y="5220998"/>
              <a:ext cx="1041305" cy="121921"/>
            </a:xfrm>
            <a:prstGeom prst="bentConnector2">
              <a:avLst/>
            </a:prstGeom>
            <a:ln w="38100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F58BCCCA-5DE1-47F7-A1C7-237FE80924A7}"/>
                </a:ext>
              </a:extLst>
            </p:cNvPr>
            <p:cNvCxnSpPr>
              <a:cxnSpLocks/>
            </p:cNvCxnSpPr>
            <p:nvPr/>
          </p:nvCxnSpPr>
          <p:spPr>
            <a:xfrm>
              <a:off x="3926618" y="3720880"/>
              <a:ext cx="4217257" cy="0"/>
            </a:xfrm>
            <a:prstGeom prst="line">
              <a:avLst/>
            </a:prstGeom>
            <a:ln w="38100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BC7DB4F8-27C3-4A50-8652-42357A552DA6}"/>
                </a:ext>
              </a:extLst>
            </p:cNvPr>
            <p:cNvCxnSpPr>
              <a:cxnSpLocks/>
              <a:stCxn id="55" idx="7"/>
              <a:endCxn id="25" idx="2"/>
            </p:cNvCxnSpPr>
            <p:nvPr/>
          </p:nvCxnSpPr>
          <p:spPr>
            <a:xfrm flipV="1">
              <a:off x="7111358" y="4272038"/>
              <a:ext cx="1" cy="175591"/>
            </a:xfrm>
            <a:prstGeom prst="line">
              <a:avLst/>
            </a:prstGeom>
            <a:ln w="38100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6A00E6AA-C269-4C62-8F31-C01CD222FEC4}"/>
                </a:ext>
              </a:extLst>
            </p:cNvPr>
            <p:cNvCxnSpPr>
              <a:cxnSpLocks/>
              <a:stCxn id="19" idx="4"/>
            </p:cNvCxnSpPr>
            <p:nvPr/>
          </p:nvCxnSpPr>
          <p:spPr>
            <a:xfrm>
              <a:off x="7556358" y="3073498"/>
              <a:ext cx="0" cy="612677"/>
            </a:xfrm>
            <a:prstGeom prst="line">
              <a:avLst/>
            </a:prstGeom>
            <a:ln w="38100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1F551FF9-B4D6-45EC-AB7E-331B29722DA8}"/>
                </a:ext>
              </a:extLst>
            </p:cNvPr>
            <p:cNvCxnSpPr>
              <a:cxnSpLocks/>
            </p:cNvCxnSpPr>
            <p:nvPr/>
          </p:nvCxnSpPr>
          <p:spPr>
            <a:xfrm>
              <a:off x="7556358" y="3756506"/>
              <a:ext cx="0" cy="1581651"/>
            </a:xfrm>
            <a:prstGeom prst="line">
              <a:avLst/>
            </a:prstGeom>
            <a:ln w="38100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F88A764D-3488-4760-BAE0-8ADB8AC1F481}"/>
                    </a:ext>
                  </a:extLst>
                </p:cNvPr>
                <p:cNvSpPr/>
                <p:nvPr/>
              </p:nvSpPr>
              <p:spPr>
                <a:xfrm>
                  <a:off x="3877077" y="3385575"/>
                  <a:ext cx="584612" cy="32081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  <m:sub>
                          <m: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a14:m>
                  <a:r>
                    <a:rPr lang="en-US" sz="900" dirty="0">
                      <a:solidFill>
                        <a:schemeClr val="tx1"/>
                      </a:solidFill>
                    </a:rPr>
                    <a:t> </a:t>
                  </a:r>
                  <a:endParaRPr lang="en-US" sz="1200" dirty="0"/>
                </a:p>
              </p:txBody>
            </p:sp>
          </mc:Choice>
          <mc:Fallback xmlns=""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25111CBB-39EE-44A7-89E4-37AAFDD11D8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77077" y="3385575"/>
                  <a:ext cx="584612" cy="320813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61BD6B12-2880-4858-83E2-21364674A70D}"/>
                    </a:ext>
                  </a:extLst>
                </p:cNvPr>
                <p:cNvSpPr/>
                <p:nvPr/>
              </p:nvSpPr>
              <p:spPr>
                <a:xfrm>
                  <a:off x="7840177" y="4987646"/>
                  <a:ext cx="435669" cy="32081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a14:m>
                  <a:r>
                    <a:rPr lang="en-US" sz="900" dirty="0">
                      <a:solidFill>
                        <a:schemeClr val="tx1"/>
                      </a:solidFill>
                    </a:rPr>
                    <a:t> </a:t>
                  </a:r>
                  <a:endParaRPr lang="en-US" sz="1200" dirty="0"/>
                </a:p>
              </p:txBody>
            </p:sp>
          </mc:Choice>
          <mc:Fallback xmlns=""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C07F94C7-9A60-46F1-8FBC-29F04D4A38D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40177" y="4987646"/>
                  <a:ext cx="435669" cy="320813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5669047D-FFDE-4813-BA7D-18402AE89A13}"/>
                    </a:ext>
                  </a:extLst>
                </p:cNvPr>
                <p:cNvSpPr/>
                <p:nvPr/>
              </p:nvSpPr>
              <p:spPr>
                <a:xfrm>
                  <a:off x="3873212" y="4987302"/>
                  <a:ext cx="609122" cy="32081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a14:m>
                  <a:r>
                    <a:rPr lang="en-US" sz="900" dirty="0">
                      <a:solidFill>
                        <a:schemeClr val="tx1"/>
                      </a:solidFill>
                    </a:rPr>
                    <a:t> </a:t>
                  </a:r>
                  <a:endParaRPr lang="en-US" sz="1200" dirty="0"/>
                </a:p>
              </p:txBody>
            </p:sp>
          </mc:Choice>
          <mc:Fallback xmlns=""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2633D949-4C88-4053-97C0-C698E7D4C23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73212" y="4987302"/>
                  <a:ext cx="609122" cy="320813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37346C5F-8A40-4150-A0AE-840C8ADDDFE9}"/>
                </a:ext>
              </a:extLst>
            </p:cNvPr>
            <p:cNvGrpSpPr/>
            <p:nvPr/>
          </p:nvGrpSpPr>
          <p:grpSpPr>
            <a:xfrm rot="18900000">
              <a:off x="4860132" y="3615287"/>
              <a:ext cx="211186" cy="211186"/>
              <a:chOff x="9270460" y="1841787"/>
              <a:chExt cx="369332" cy="369332"/>
            </a:xfrm>
            <a:solidFill>
              <a:schemeClr val="accent2">
                <a:lumMod val="20000"/>
                <a:lumOff val="80000"/>
              </a:schemeClr>
            </a:solidFill>
          </p:grpSpPr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18CF136F-074B-4585-A09C-76CB24897C59}"/>
                  </a:ext>
                </a:extLst>
              </p:cNvPr>
              <p:cNvSpPr/>
              <p:nvPr/>
            </p:nvSpPr>
            <p:spPr>
              <a:xfrm>
                <a:off x="9270460" y="1841787"/>
                <a:ext cx="369332" cy="369332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/>
              </a:p>
            </p:txBody>
          </p: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B2DB77BB-E744-404E-94AF-BC048492A0EA}"/>
                  </a:ext>
                </a:extLst>
              </p:cNvPr>
              <p:cNvCxnSpPr>
                <a:stCxn id="52" idx="0"/>
                <a:endCxn id="52" idx="4"/>
              </p:cNvCxnSpPr>
              <p:nvPr/>
            </p:nvCxnSpPr>
            <p:spPr>
              <a:xfrm>
                <a:off x="9455126" y="1841787"/>
                <a:ext cx="0" cy="369332"/>
              </a:xfrm>
              <a:prstGeom prst="line">
                <a:avLst/>
              </a:prstGeom>
              <a:grpFill/>
              <a:ln w="28575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A2194F38-0267-4E85-91FB-430D448FF420}"/>
                  </a:ext>
                </a:extLst>
              </p:cNvPr>
              <p:cNvCxnSpPr>
                <a:cxnSpLocks/>
                <a:stCxn id="52" idx="2"/>
                <a:endCxn id="52" idx="6"/>
              </p:cNvCxnSpPr>
              <p:nvPr/>
            </p:nvCxnSpPr>
            <p:spPr>
              <a:xfrm>
                <a:off x="9270460" y="2026453"/>
                <a:ext cx="369332" cy="0"/>
              </a:xfrm>
              <a:prstGeom prst="line">
                <a:avLst/>
              </a:prstGeom>
              <a:grpFill/>
              <a:ln w="28575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F14B3A9F-CD1F-419E-9431-D271C725D97F}"/>
                </a:ext>
              </a:extLst>
            </p:cNvPr>
            <p:cNvGrpSpPr/>
            <p:nvPr/>
          </p:nvGrpSpPr>
          <p:grpSpPr>
            <a:xfrm>
              <a:off x="5990406" y="3616156"/>
              <a:ext cx="211186" cy="211186"/>
              <a:chOff x="9270460" y="1841787"/>
              <a:chExt cx="369332" cy="369332"/>
            </a:xfrm>
            <a:solidFill>
              <a:schemeClr val="accent2">
                <a:lumMod val="20000"/>
                <a:lumOff val="80000"/>
              </a:schemeClr>
            </a:solidFill>
          </p:grpSpPr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2A5FE7AF-ABF0-4A80-87A6-7174BD115B67}"/>
                  </a:ext>
                </a:extLst>
              </p:cNvPr>
              <p:cNvSpPr/>
              <p:nvPr/>
            </p:nvSpPr>
            <p:spPr>
              <a:xfrm>
                <a:off x="9270460" y="1841787"/>
                <a:ext cx="369332" cy="369332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/>
              </a:p>
            </p:txBody>
          </p: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4D96FB3E-698F-4D6C-9AB3-05AF1C179BBA}"/>
                  </a:ext>
                </a:extLst>
              </p:cNvPr>
              <p:cNvCxnSpPr>
                <a:stCxn id="49" idx="0"/>
                <a:endCxn id="49" idx="4"/>
              </p:cNvCxnSpPr>
              <p:nvPr/>
            </p:nvCxnSpPr>
            <p:spPr>
              <a:xfrm>
                <a:off x="9455126" y="1841787"/>
                <a:ext cx="0" cy="369332"/>
              </a:xfrm>
              <a:prstGeom prst="line">
                <a:avLst/>
              </a:prstGeom>
              <a:grpFill/>
              <a:ln w="28575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3FCBCC5A-7E70-4C9C-A5B6-A9FBE3E1EB89}"/>
                  </a:ext>
                </a:extLst>
              </p:cNvPr>
              <p:cNvCxnSpPr>
                <a:cxnSpLocks/>
                <a:stCxn id="49" idx="2"/>
                <a:endCxn id="49" idx="6"/>
              </p:cNvCxnSpPr>
              <p:nvPr/>
            </p:nvCxnSpPr>
            <p:spPr>
              <a:xfrm>
                <a:off x="9270460" y="2026453"/>
                <a:ext cx="369332" cy="0"/>
              </a:xfrm>
              <a:prstGeom prst="line">
                <a:avLst/>
              </a:prstGeom>
              <a:grpFill/>
              <a:ln w="28575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</p:grp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8A4C402B-E785-40D5-B4F2-7B9D202D5A54}"/>
                </a:ext>
              </a:extLst>
            </p:cNvPr>
            <p:cNvCxnSpPr>
              <a:cxnSpLocks/>
              <a:stCxn id="20" idx="0"/>
              <a:endCxn id="58" idx="3"/>
            </p:cNvCxnSpPr>
            <p:nvPr/>
          </p:nvCxnSpPr>
          <p:spPr>
            <a:xfrm flipV="1">
              <a:off x="6096000" y="4304615"/>
              <a:ext cx="0" cy="563473"/>
            </a:xfrm>
            <a:prstGeom prst="straightConnector1">
              <a:avLst/>
            </a:prstGeom>
            <a:ln w="38100"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291B47-2FB3-410B-A85F-141864C70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Vanishing gradients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14ADB4-FCD8-46A5-A111-2C56C316CF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0800" indent="0">
              <a:buNone/>
            </a:pPr>
            <a:r>
              <a:rPr lang="en-US" dirty="0"/>
              <a:t>Avoiding vanishing gradients: </a:t>
            </a:r>
            <a:r>
              <a:rPr lang="en-US" b="1" dirty="0"/>
              <a:t>parameter initialization</a:t>
            </a:r>
          </a:p>
          <a:p>
            <a:pPr marL="50800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Initialize weights to identity matrix</a:t>
            </a:r>
          </a:p>
          <a:p>
            <a:r>
              <a:rPr lang="en-US" dirty="0">
                <a:sym typeface="Wingdings" panose="05000000000000000000" pitchFamily="2" charset="2"/>
              </a:rPr>
              <a:t>Initialize biases to zero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pPr>
              <a:buFont typeface="Wingdings" panose="05000000000000000000" pitchFamily="2" charset="2"/>
              <a:buChar char="è"/>
            </a:pPr>
            <a:r>
              <a:rPr lang="en-US" dirty="0">
                <a:sym typeface="Wingdings" panose="05000000000000000000" pitchFamily="2" charset="2"/>
              </a:rPr>
              <a:t>Prevents the weights from shrinking to zero</a:t>
            </a:r>
          </a:p>
          <a:p>
            <a:pPr marL="50800" indent="0">
              <a:buNone/>
            </a:pPr>
            <a:endParaRPr lang="en-US" dirty="0"/>
          </a:p>
          <a:p>
            <a:pPr marL="5080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56FBC8-0BC2-43E4-BCF3-49BF3715725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30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37375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A45A1-0885-4227-80FC-976D153078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Vanishing gradients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0348D7-AC34-4917-BC6C-694DE9EDB4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0800" indent="0">
              <a:buNone/>
            </a:pPr>
            <a:r>
              <a:rPr lang="en-US" dirty="0"/>
              <a:t>Avoiding vanishing gradients: </a:t>
            </a:r>
            <a:r>
              <a:rPr lang="en-US" b="1" dirty="0"/>
              <a:t>gated cells</a:t>
            </a:r>
          </a:p>
          <a:p>
            <a:pPr marL="50800" indent="0">
              <a:buNone/>
            </a:pPr>
            <a:endParaRPr lang="en-US" b="1" dirty="0"/>
          </a:p>
          <a:p>
            <a:pPr>
              <a:buFont typeface="Wingdings" panose="05000000000000000000" pitchFamily="2" charset="2"/>
              <a:buChar char="è"/>
            </a:pPr>
            <a:r>
              <a:rPr lang="en-US" dirty="0">
                <a:sym typeface="Wingdings" panose="05000000000000000000" pitchFamily="2" charset="2"/>
              </a:rPr>
              <a:t>Use a more complex recurrent unit with gates to control what information is passed through</a:t>
            </a:r>
          </a:p>
          <a:p>
            <a:pPr marL="5080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91007D-0A74-4E26-9084-B36322E37F8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31</a:t>
            </a:fld>
            <a:endParaRPr lang="nl-BE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86A05C3-0C64-4B55-A617-31200EF10D68}"/>
              </a:ext>
            </a:extLst>
          </p:cNvPr>
          <p:cNvGrpSpPr/>
          <p:nvPr/>
        </p:nvGrpSpPr>
        <p:grpSpPr>
          <a:xfrm>
            <a:off x="4841132" y="4276076"/>
            <a:ext cx="2509736" cy="1254866"/>
            <a:chOff x="4747097" y="4441447"/>
            <a:chExt cx="2509736" cy="1254866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9E4236F6-35E3-4624-B476-62E2847DF10C}"/>
                </a:ext>
              </a:extLst>
            </p:cNvPr>
            <p:cNvSpPr/>
            <p:nvPr/>
          </p:nvSpPr>
          <p:spPr>
            <a:xfrm>
              <a:off x="4747097" y="4441447"/>
              <a:ext cx="2509736" cy="1254866"/>
            </a:xfrm>
            <a:prstGeom prst="roundRect">
              <a:avLst/>
            </a:prstGeom>
            <a:solidFill>
              <a:schemeClr val="accent4">
                <a:lumMod val="10000"/>
                <a:lumOff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Gated cell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A917316-EAB5-4A2B-9F22-9446E93B3365}"/>
                </a:ext>
              </a:extLst>
            </p:cNvPr>
            <p:cNvSpPr/>
            <p:nvPr/>
          </p:nvSpPr>
          <p:spPr>
            <a:xfrm>
              <a:off x="5205916" y="5268540"/>
              <a:ext cx="159210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800" dirty="0">
                  <a:solidFill>
                    <a:schemeClr val="tx1"/>
                  </a:solidFill>
                  <a:latin typeface="Corbel" panose="020B0503020204020204" pitchFamily="34" charset="0"/>
                </a:rPr>
                <a:t>LSTM, GRU, 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57567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AA27C-ED2A-49FA-877E-784BBBA83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Recurrent neural networks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3626BC-CE49-4639-875C-9B97E405D6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41787"/>
            <a:ext cx="5257800" cy="4274256"/>
          </a:xfrm>
        </p:spPr>
        <p:txBody>
          <a:bodyPr/>
          <a:lstStyle/>
          <a:p>
            <a:r>
              <a:rPr lang="en-US" sz="2000" dirty="0"/>
              <a:t>Neural networks designed for sequence modelling</a:t>
            </a:r>
          </a:p>
          <a:p>
            <a:r>
              <a:rPr lang="en-US" sz="2000" dirty="0"/>
              <a:t>Recurrent unit</a:t>
            </a:r>
          </a:p>
          <a:p>
            <a:pPr lvl="1"/>
            <a:r>
              <a:rPr lang="en-US" sz="1800" dirty="0"/>
              <a:t>Handles variable-length inputs</a:t>
            </a:r>
          </a:p>
          <a:p>
            <a:pPr lvl="1"/>
            <a:r>
              <a:rPr lang="en-US" sz="1800" dirty="0"/>
              <a:t>Shares parameters across the sequence</a:t>
            </a:r>
          </a:p>
          <a:p>
            <a:pPr lvl="1"/>
            <a:r>
              <a:rPr lang="en-US" sz="1800" dirty="0"/>
              <a:t>Maintains information about ordering</a:t>
            </a:r>
          </a:p>
          <a:p>
            <a:r>
              <a:rPr lang="en-US" sz="2000" dirty="0"/>
              <a:t>Learning long-term dependencies is challenging due to vanishing gradients</a:t>
            </a:r>
          </a:p>
          <a:p>
            <a:pPr lvl="1"/>
            <a:r>
              <a:rPr lang="en-US" sz="1800" dirty="0"/>
              <a:t>Activation functions</a:t>
            </a:r>
          </a:p>
          <a:p>
            <a:pPr lvl="1"/>
            <a:r>
              <a:rPr lang="en-US" sz="1800" dirty="0"/>
              <a:t>Parameter initialization</a:t>
            </a:r>
          </a:p>
          <a:p>
            <a:pPr lvl="1"/>
            <a:r>
              <a:rPr lang="en-US" sz="1800" dirty="0"/>
              <a:t>Gated cells</a:t>
            </a:r>
          </a:p>
          <a:p>
            <a:r>
              <a:rPr lang="en-US" sz="2200" dirty="0"/>
              <a:t>Implementation in </a:t>
            </a:r>
            <a:r>
              <a:rPr lang="en-US" sz="2200" dirty="0" err="1"/>
              <a:t>PyTorch</a:t>
            </a:r>
            <a:endParaRPr lang="en-US" sz="2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366839-3BE0-4239-8857-2CEFD857328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32</a:t>
            </a:fld>
            <a:endParaRPr lang="nl-BE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F0F51A2-6929-46D6-9637-C9105E9AC545}"/>
              </a:ext>
            </a:extLst>
          </p:cNvPr>
          <p:cNvGrpSpPr/>
          <p:nvPr/>
        </p:nvGrpSpPr>
        <p:grpSpPr>
          <a:xfrm>
            <a:off x="6605084" y="2406982"/>
            <a:ext cx="943576" cy="2913932"/>
            <a:chOff x="6605084" y="2406982"/>
            <a:chExt cx="943576" cy="2913932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F1391878-A646-4E9C-B2DC-94CC42714FB6}"/>
                </a:ext>
              </a:extLst>
            </p:cNvPr>
            <p:cNvSpPr/>
            <p:nvPr/>
          </p:nvSpPr>
          <p:spPr>
            <a:xfrm>
              <a:off x="6605084" y="3429000"/>
              <a:ext cx="943576" cy="873282"/>
            </a:xfrm>
            <a:prstGeom prst="roundRect">
              <a:avLst/>
            </a:prstGeom>
            <a:solidFill>
              <a:schemeClr val="accent4">
                <a:lumMod val="10000"/>
                <a:lumOff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RNN</a:t>
              </a:r>
            </a:p>
          </p:txBody>
        </p:sp>
        <p:cxnSp>
          <p:nvCxnSpPr>
            <p:cNvPr id="14" name="Connector: Elbow 13">
              <a:extLst>
                <a:ext uri="{FF2B5EF4-FFF2-40B4-BE49-F238E27FC236}">
                  <a16:creationId xmlns:a16="http://schemas.microsoft.com/office/drawing/2014/main" id="{05E5B2B1-CD15-41FC-B679-E75F61B40C87}"/>
                </a:ext>
              </a:extLst>
            </p:cNvPr>
            <p:cNvCxnSpPr>
              <a:cxnSpLocks/>
              <a:stCxn id="13" idx="3"/>
              <a:endCxn id="13" idx="1"/>
            </p:cNvCxnSpPr>
            <p:nvPr/>
          </p:nvCxnSpPr>
          <p:spPr>
            <a:xfrm flipH="1">
              <a:off x="6605084" y="3865641"/>
              <a:ext cx="943576" cy="12700"/>
            </a:xfrm>
            <a:prstGeom prst="bentConnector5">
              <a:avLst>
                <a:gd name="adj1" fmla="val -24227"/>
                <a:gd name="adj2" fmla="val -5025709"/>
                <a:gd name="adj3" fmla="val 124227"/>
              </a:avLst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Oval 14">
                  <a:extLst>
                    <a:ext uri="{FF2B5EF4-FFF2-40B4-BE49-F238E27FC236}">
                      <a16:creationId xmlns:a16="http://schemas.microsoft.com/office/drawing/2014/main" id="{C72B7E54-70B1-4D9A-9BF3-24D73BC9FC0C}"/>
                    </a:ext>
                  </a:extLst>
                </p:cNvPr>
                <p:cNvSpPr/>
                <p:nvPr/>
              </p:nvSpPr>
              <p:spPr>
                <a:xfrm>
                  <a:off x="6792546" y="2406982"/>
                  <a:ext cx="568650" cy="568651"/>
                </a:xfrm>
                <a:prstGeom prst="ellipse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rtlCol="0" anchor="ctr"/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a14:m>
                  <a:r>
                    <a:rPr lang="en-US" sz="20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15" name="Oval 14">
                  <a:extLst>
                    <a:ext uri="{FF2B5EF4-FFF2-40B4-BE49-F238E27FC236}">
                      <a16:creationId xmlns:a16="http://schemas.microsoft.com/office/drawing/2014/main" id="{C72B7E54-70B1-4D9A-9BF3-24D73BC9FC0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92546" y="2406982"/>
                  <a:ext cx="568650" cy="568651"/>
                </a:xfrm>
                <a:prstGeom prst="ellipse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Oval 15">
                  <a:extLst>
                    <a:ext uri="{FF2B5EF4-FFF2-40B4-BE49-F238E27FC236}">
                      <a16:creationId xmlns:a16="http://schemas.microsoft.com/office/drawing/2014/main" id="{6440B300-9501-4AAC-ACFE-FBC3468B9879}"/>
                    </a:ext>
                  </a:extLst>
                </p:cNvPr>
                <p:cNvSpPr/>
                <p:nvPr/>
              </p:nvSpPr>
              <p:spPr>
                <a:xfrm>
                  <a:off x="6792546" y="4752263"/>
                  <a:ext cx="568650" cy="568651"/>
                </a:xfrm>
                <a:prstGeom prst="ellips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rtlCol="0" anchor="ctr"/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a14:m>
                  <a:r>
                    <a:rPr lang="en-US" sz="12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16" name="Oval 15">
                  <a:extLst>
                    <a:ext uri="{FF2B5EF4-FFF2-40B4-BE49-F238E27FC236}">
                      <a16:creationId xmlns:a16="http://schemas.microsoft.com/office/drawing/2014/main" id="{6440B300-9501-4AAC-ACFE-FBC3468B987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92546" y="4752263"/>
                  <a:ext cx="568650" cy="568651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3C338BA4-B59C-4F3A-A936-BD1B18BA9C63}"/>
                </a:ext>
              </a:extLst>
            </p:cNvPr>
            <p:cNvCxnSpPr>
              <a:cxnSpLocks/>
              <a:stCxn id="16" idx="0"/>
              <a:endCxn id="13" idx="2"/>
            </p:cNvCxnSpPr>
            <p:nvPr/>
          </p:nvCxnSpPr>
          <p:spPr>
            <a:xfrm flipV="1">
              <a:off x="7076871" y="4302282"/>
              <a:ext cx="1" cy="44998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A3692211-8F5A-4F23-B79F-BCBDDA5BCE06}"/>
                </a:ext>
              </a:extLst>
            </p:cNvPr>
            <p:cNvCxnSpPr>
              <a:cxnSpLocks/>
              <a:stCxn id="13" idx="0"/>
              <a:endCxn id="15" idx="4"/>
            </p:cNvCxnSpPr>
            <p:nvPr/>
          </p:nvCxnSpPr>
          <p:spPr>
            <a:xfrm flipH="1" flipV="1">
              <a:off x="7076871" y="2975633"/>
              <a:ext cx="1" cy="45336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58EEF8A9-367E-49AC-8FBE-3520BCA816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2067" y="2219403"/>
            <a:ext cx="2733675" cy="330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059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7"/>
          <p:cNvSpPr txBox="1">
            <a:spLocks noGrp="1"/>
          </p:cNvSpPr>
          <p:nvPr>
            <p:ph type="ctrTitle"/>
          </p:nvPr>
        </p:nvSpPr>
        <p:spPr>
          <a:xfrm>
            <a:off x="437702" y="1276473"/>
            <a:ext cx="9026400" cy="2387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Long Short Term Memory Networks</a:t>
            </a:r>
            <a:endParaRPr/>
          </a:p>
        </p:txBody>
      </p:sp>
      <p:sp>
        <p:nvSpPr>
          <p:cNvPr id="157" name="Google Shape;157;p17"/>
          <p:cNvSpPr txBox="1">
            <a:spLocks noGrp="1"/>
          </p:cNvSpPr>
          <p:nvPr>
            <p:ph type="subTitle" idx="1"/>
          </p:nvPr>
        </p:nvSpPr>
        <p:spPr>
          <a:xfrm>
            <a:off x="424301" y="3756148"/>
            <a:ext cx="9039300" cy="822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17"/>
          <p:cNvSpPr txBox="1">
            <a:spLocks noGrp="1"/>
          </p:cNvSpPr>
          <p:nvPr>
            <p:ph type="body" idx="2"/>
          </p:nvPr>
        </p:nvSpPr>
        <p:spPr>
          <a:xfrm>
            <a:off x="7887644" y="6343466"/>
            <a:ext cx="3617400" cy="222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17"/>
          <p:cNvSpPr txBox="1">
            <a:spLocks noGrp="1"/>
          </p:cNvSpPr>
          <p:nvPr>
            <p:ph type="body" idx="3"/>
          </p:nvPr>
        </p:nvSpPr>
        <p:spPr>
          <a:xfrm>
            <a:off x="10030852" y="6050735"/>
            <a:ext cx="1474200" cy="216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B9D8B4C-7AFE-4BBB-AEAE-8215FC40C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Recurrent neural networks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DC5F9B1-63A5-4024-89D0-E56ABCC7E3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0800" indent="0">
              <a:buNone/>
            </a:pPr>
            <a:r>
              <a:rPr lang="en-US" dirty="0"/>
              <a:t>In an RNN, the recurrent cell contains a simple computation node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CA56FFC-7E10-4541-A884-E0556ECC4BC4}"/>
              </a:ext>
            </a:extLst>
          </p:cNvPr>
          <p:cNvSpPr/>
          <p:nvPr/>
        </p:nvSpPr>
        <p:spPr>
          <a:xfrm>
            <a:off x="4396902" y="3429000"/>
            <a:ext cx="3398196" cy="2037944"/>
          </a:xfrm>
          <a:prstGeom prst="roundRect">
            <a:avLst/>
          </a:prstGeom>
          <a:solidFill>
            <a:schemeClr val="accent4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BF9333E9-5C70-43F7-8C44-885BC32EF771}"/>
                  </a:ext>
                </a:extLst>
              </p:cNvPr>
              <p:cNvSpPr/>
              <p:nvPr/>
            </p:nvSpPr>
            <p:spPr>
              <a:xfrm>
                <a:off x="4628711" y="5822446"/>
                <a:ext cx="444695" cy="444696"/>
              </a:xfrm>
              <a:prstGeom prst="ellipse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05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BF9333E9-5C70-43F7-8C44-885BC32EF7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8711" y="5822446"/>
                <a:ext cx="444695" cy="444696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6C3EDD10-9139-4680-A46B-64F525E4AA5A}"/>
                  </a:ext>
                </a:extLst>
              </p:cNvPr>
              <p:cNvSpPr/>
              <p:nvPr/>
            </p:nvSpPr>
            <p:spPr>
              <a:xfrm>
                <a:off x="7093414" y="2628802"/>
                <a:ext cx="444695" cy="444696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6C3EDD10-9139-4680-A46B-64F525E4AA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3414" y="2628802"/>
                <a:ext cx="444695" cy="444696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8A84CC17-4C77-441F-8A24-D5AFA09F19BF}"/>
              </a:ext>
            </a:extLst>
          </p:cNvPr>
          <p:cNvSpPr/>
          <p:nvPr/>
        </p:nvSpPr>
        <p:spPr>
          <a:xfrm>
            <a:off x="5758775" y="4272875"/>
            <a:ext cx="674450" cy="3529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Corbel" panose="020B0503020204020204" pitchFamily="34" charset="0"/>
              </a:rPr>
              <a:t>tanh</a:t>
            </a:r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243CA856-29FC-4C9E-8D1E-38FE5FB6318F}"/>
              </a:ext>
            </a:extLst>
          </p:cNvPr>
          <p:cNvCxnSpPr>
            <a:cxnSpLocks/>
            <a:endCxn id="11" idx="2"/>
          </p:cNvCxnSpPr>
          <p:nvPr/>
        </p:nvCxnSpPr>
        <p:spPr>
          <a:xfrm>
            <a:off x="3938313" y="4050527"/>
            <a:ext cx="2157687" cy="575258"/>
          </a:xfrm>
          <a:prstGeom prst="bentConnector4">
            <a:avLst>
              <a:gd name="adj1" fmla="val 42295"/>
              <a:gd name="adj2" fmla="val 157125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1970B921-D4C3-45B9-8089-B6C8D5B8A2D8}"/>
              </a:ext>
            </a:extLst>
          </p:cNvPr>
          <p:cNvCxnSpPr>
            <a:cxnSpLocks/>
            <a:stCxn id="9" idx="0"/>
            <a:endCxn id="11" idx="2"/>
          </p:cNvCxnSpPr>
          <p:nvPr/>
        </p:nvCxnSpPr>
        <p:spPr>
          <a:xfrm rot="5400000" flipH="1" flipV="1">
            <a:off x="4875199" y="4601646"/>
            <a:ext cx="1196661" cy="1244941"/>
          </a:xfrm>
          <a:prstGeom prst="bentConnector3">
            <a:avLst>
              <a:gd name="adj1" fmla="val 72486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0F803791-EBC6-4C4E-9709-22788A34E8B9}"/>
              </a:ext>
            </a:extLst>
          </p:cNvPr>
          <p:cNvCxnSpPr>
            <a:cxnSpLocks/>
            <a:stCxn id="11" idx="0"/>
          </p:cNvCxnSpPr>
          <p:nvPr/>
        </p:nvCxnSpPr>
        <p:spPr>
          <a:xfrm rot="5400000" flipH="1" flipV="1">
            <a:off x="7063669" y="3082858"/>
            <a:ext cx="222348" cy="2157687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5FE87F64-A97C-404B-9314-6F1D0432A6B7}"/>
              </a:ext>
            </a:extLst>
          </p:cNvPr>
          <p:cNvCxnSpPr>
            <a:cxnSpLocks/>
            <a:stCxn id="11" idx="0"/>
            <a:endCxn id="10" idx="4"/>
          </p:cNvCxnSpPr>
          <p:nvPr/>
        </p:nvCxnSpPr>
        <p:spPr>
          <a:xfrm rot="5400000" flipH="1" flipV="1">
            <a:off x="6106193" y="3063306"/>
            <a:ext cx="1199377" cy="1219762"/>
          </a:xfrm>
          <a:prstGeom prst="bentConnector3">
            <a:avLst>
              <a:gd name="adj1" fmla="val 18498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C9872CB4-96EF-4725-9BB3-2F3E133595FE}"/>
              </a:ext>
            </a:extLst>
          </p:cNvPr>
          <p:cNvSpPr/>
          <p:nvPr/>
        </p:nvSpPr>
        <p:spPr>
          <a:xfrm>
            <a:off x="540417" y="3429000"/>
            <a:ext cx="3398196" cy="2037944"/>
          </a:xfrm>
          <a:prstGeom prst="roundRect">
            <a:avLst/>
          </a:prstGeom>
          <a:solidFill>
            <a:schemeClr val="accent4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6964874F-4FEF-4056-B04B-E9A30E07DF26}"/>
                  </a:ext>
                </a:extLst>
              </p:cNvPr>
              <p:cNvSpPr/>
              <p:nvPr/>
            </p:nvSpPr>
            <p:spPr>
              <a:xfrm>
                <a:off x="772226" y="5822446"/>
                <a:ext cx="444695" cy="444696"/>
              </a:xfrm>
              <a:prstGeom prst="ellipse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sz="10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6964874F-4FEF-4056-B04B-E9A30E07DF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226" y="5822446"/>
                <a:ext cx="444695" cy="444696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71ABF5F3-C324-4115-A676-E70007859F86}"/>
                  </a:ext>
                </a:extLst>
              </p:cNvPr>
              <p:cNvSpPr/>
              <p:nvPr/>
            </p:nvSpPr>
            <p:spPr>
              <a:xfrm>
                <a:off x="3236929" y="2628802"/>
                <a:ext cx="444695" cy="444696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71ABF5F3-C324-4115-A676-E70007859F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6929" y="2628802"/>
                <a:ext cx="444695" cy="444696"/>
              </a:xfrm>
              <a:prstGeom prst="ellipse">
                <a:avLst/>
              </a:prstGeom>
              <a:blipFill>
                <a:blip r:embed="rId7"/>
                <a:stretch>
                  <a:fillRect l="-259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Rectangle 34">
            <a:extLst>
              <a:ext uri="{FF2B5EF4-FFF2-40B4-BE49-F238E27FC236}">
                <a16:creationId xmlns:a16="http://schemas.microsoft.com/office/drawing/2014/main" id="{781DC736-6AD9-465D-947F-88F9E9CCB47C}"/>
              </a:ext>
            </a:extLst>
          </p:cNvPr>
          <p:cNvSpPr/>
          <p:nvPr/>
        </p:nvSpPr>
        <p:spPr>
          <a:xfrm>
            <a:off x="1902290" y="4272875"/>
            <a:ext cx="674450" cy="3529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Corbel" panose="020B0503020204020204" pitchFamily="34" charset="0"/>
              </a:rPr>
              <a:t>tanh</a:t>
            </a:r>
          </a:p>
        </p:txBody>
      </p: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FF11258E-479B-460F-A722-D71D85DF6B78}"/>
              </a:ext>
            </a:extLst>
          </p:cNvPr>
          <p:cNvCxnSpPr>
            <a:cxnSpLocks/>
            <a:endCxn id="35" idx="2"/>
          </p:cNvCxnSpPr>
          <p:nvPr/>
        </p:nvCxnSpPr>
        <p:spPr>
          <a:xfrm>
            <a:off x="81828" y="4050527"/>
            <a:ext cx="2157687" cy="575258"/>
          </a:xfrm>
          <a:prstGeom prst="bentConnector4">
            <a:avLst>
              <a:gd name="adj1" fmla="val 42295"/>
              <a:gd name="adj2" fmla="val 157125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5EF38423-CB72-4FAE-BB6A-B6832A9F1E26}"/>
              </a:ext>
            </a:extLst>
          </p:cNvPr>
          <p:cNvCxnSpPr>
            <a:cxnSpLocks/>
            <a:stCxn id="33" idx="0"/>
            <a:endCxn id="35" idx="2"/>
          </p:cNvCxnSpPr>
          <p:nvPr/>
        </p:nvCxnSpPr>
        <p:spPr>
          <a:xfrm rot="5400000" flipH="1" flipV="1">
            <a:off x="1018714" y="4601646"/>
            <a:ext cx="1196661" cy="1244941"/>
          </a:xfrm>
          <a:prstGeom prst="bentConnector3">
            <a:avLst>
              <a:gd name="adj1" fmla="val 72486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43D8F97D-7A45-4ECF-9BA8-775B6C078838}"/>
              </a:ext>
            </a:extLst>
          </p:cNvPr>
          <p:cNvCxnSpPr>
            <a:cxnSpLocks/>
            <a:stCxn id="35" idx="0"/>
          </p:cNvCxnSpPr>
          <p:nvPr/>
        </p:nvCxnSpPr>
        <p:spPr>
          <a:xfrm rot="5400000" flipH="1" flipV="1">
            <a:off x="3207184" y="3082858"/>
            <a:ext cx="222348" cy="2157687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A631F4AC-BFE9-411E-949C-0C148A7B5B68}"/>
              </a:ext>
            </a:extLst>
          </p:cNvPr>
          <p:cNvCxnSpPr>
            <a:cxnSpLocks/>
            <a:stCxn id="35" idx="0"/>
            <a:endCxn id="34" idx="4"/>
          </p:cNvCxnSpPr>
          <p:nvPr/>
        </p:nvCxnSpPr>
        <p:spPr>
          <a:xfrm rot="5400000" flipH="1" flipV="1">
            <a:off x="2249708" y="3063306"/>
            <a:ext cx="1199377" cy="1219762"/>
          </a:xfrm>
          <a:prstGeom prst="bentConnector3">
            <a:avLst>
              <a:gd name="adj1" fmla="val 18498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105188BB-BDF9-40F0-90E6-432D23505F10}"/>
              </a:ext>
            </a:extLst>
          </p:cNvPr>
          <p:cNvSpPr/>
          <p:nvPr/>
        </p:nvSpPr>
        <p:spPr>
          <a:xfrm>
            <a:off x="8254960" y="3429000"/>
            <a:ext cx="3398196" cy="2037944"/>
          </a:xfrm>
          <a:prstGeom prst="roundRect">
            <a:avLst/>
          </a:prstGeom>
          <a:solidFill>
            <a:schemeClr val="accent4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C5879A8C-D6DC-4BF3-A1AF-56A47EDEE631}"/>
                  </a:ext>
                </a:extLst>
              </p:cNvPr>
              <p:cNvSpPr/>
              <p:nvPr/>
            </p:nvSpPr>
            <p:spPr>
              <a:xfrm>
                <a:off x="8486769" y="5822446"/>
                <a:ext cx="444695" cy="444696"/>
              </a:xfrm>
              <a:prstGeom prst="ellipse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0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C5879A8C-D6DC-4BF3-A1AF-56A47EDEE6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6769" y="5822446"/>
                <a:ext cx="444695" cy="444696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462637E9-B8C6-4DEB-9CB5-FAE1BB0BCC1C}"/>
                  </a:ext>
                </a:extLst>
              </p:cNvPr>
              <p:cNvSpPr/>
              <p:nvPr/>
            </p:nvSpPr>
            <p:spPr>
              <a:xfrm>
                <a:off x="10951472" y="2628802"/>
                <a:ext cx="444695" cy="444696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462637E9-B8C6-4DEB-9CB5-FAE1BB0BCC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51472" y="2628802"/>
                <a:ext cx="444695" cy="444696"/>
              </a:xfrm>
              <a:prstGeom prst="ellipse">
                <a:avLst/>
              </a:prstGeom>
              <a:blipFill>
                <a:blip r:embed="rId9"/>
                <a:stretch>
                  <a:fillRect l="-394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Rectangle 42">
            <a:extLst>
              <a:ext uri="{FF2B5EF4-FFF2-40B4-BE49-F238E27FC236}">
                <a16:creationId xmlns:a16="http://schemas.microsoft.com/office/drawing/2014/main" id="{0E5DA66B-2D03-4A96-9B6B-549AB08455E4}"/>
              </a:ext>
            </a:extLst>
          </p:cNvPr>
          <p:cNvSpPr/>
          <p:nvPr/>
        </p:nvSpPr>
        <p:spPr>
          <a:xfrm>
            <a:off x="9616833" y="4272875"/>
            <a:ext cx="674450" cy="3529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Corbel" panose="020B0503020204020204" pitchFamily="34" charset="0"/>
              </a:rPr>
              <a:t>tanh</a:t>
            </a:r>
          </a:p>
        </p:txBody>
      </p: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14801DB4-C55F-4579-AA6D-C744DE110C42}"/>
              </a:ext>
            </a:extLst>
          </p:cNvPr>
          <p:cNvCxnSpPr>
            <a:cxnSpLocks/>
            <a:endCxn id="43" idx="2"/>
          </p:cNvCxnSpPr>
          <p:nvPr/>
        </p:nvCxnSpPr>
        <p:spPr>
          <a:xfrm>
            <a:off x="7796371" y="4050527"/>
            <a:ext cx="2157687" cy="575258"/>
          </a:xfrm>
          <a:prstGeom prst="bentConnector4">
            <a:avLst>
              <a:gd name="adj1" fmla="val 42295"/>
              <a:gd name="adj2" fmla="val 157125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D4ACC952-5A40-4B7B-B7C5-488BC785819F}"/>
              </a:ext>
            </a:extLst>
          </p:cNvPr>
          <p:cNvCxnSpPr>
            <a:cxnSpLocks/>
            <a:stCxn id="41" idx="0"/>
            <a:endCxn id="43" idx="2"/>
          </p:cNvCxnSpPr>
          <p:nvPr/>
        </p:nvCxnSpPr>
        <p:spPr>
          <a:xfrm rot="5400000" flipH="1" flipV="1">
            <a:off x="8733257" y="4601646"/>
            <a:ext cx="1196661" cy="1244941"/>
          </a:xfrm>
          <a:prstGeom prst="bentConnector3">
            <a:avLst>
              <a:gd name="adj1" fmla="val 72486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E79351C7-8A62-4C10-ADD1-4D98045CEB0E}"/>
              </a:ext>
            </a:extLst>
          </p:cNvPr>
          <p:cNvCxnSpPr>
            <a:cxnSpLocks/>
            <a:stCxn id="43" idx="0"/>
          </p:cNvCxnSpPr>
          <p:nvPr/>
        </p:nvCxnSpPr>
        <p:spPr>
          <a:xfrm rot="5400000" flipH="1" flipV="1">
            <a:off x="10921727" y="3082858"/>
            <a:ext cx="222348" cy="2157687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418EB6DC-EE29-48A6-8534-91DE6E40DFDC}"/>
              </a:ext>
            </a:extLst>
          </p:cNvPr>
          <p:cNvCxnSpPr>
            <a:cxnSpLocks/>
            <a:stCxn id="43" idx="0"/>
            <a:endCxn id="42" idx="4"/>
          </p:cNvCxnSpPr>
          <p:nvPr/>
        </p:nvCxnSpPr>
        <p:spPr>
          <a:xfrm rot="5400000" flipH="1" flipV="1">
            <a:off x="9964251" y="3063306"/>
            <a:ext cx="1199377" cy="1219762"/>
          </a:xfrm>
          <a:prstGeom prst="bentConnector3">
            <a:avLst>
              <a:gd name="adj1" fmla="val 18498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DB92654A-B5D3-4B41-8166-2D51E226A1FB}"/>
                  </a:ext>
                </a:extLst>
              </p:cNvPr>
              <p:cNvSpPr/>
              <p:nvPr/>
            </p:nvSpPr>
            <p:spPr>
              <a:xfrm>
                <a:off x="3884661" y="3667408"/>
                <a:ext cx="625236" cy="3329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sz="1050" dirty="0">
                    <a:solidFill>
                      <a:schemeClr val="tx1"/>
                    </a:solidFill>
                  </a:rPr>
                  <a:t> </a:t>
                </a:r>
                <a:endParaRPr lang="en-US" sz="1600" dirty="0"/>
              </a:p>
            </p:txBody>
          </p:sp>
        </mc:Choice>
        <mc:Fallback xmlns="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DB92654A-B5D3-4B41-8166-2D51E226A1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4661" y="3667408"/>
                <a:ext cx="625236" cy="33291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358B7B0D-D48E-4AE8-A04D-D53B34CF7271}"/>
                  </a:ext>
                </a:extLst>
              </p:cNvPr>
              <p:cNvSpPr/>
              <p:nvPr/>
            </p:nvSpPr>
            <p:spPr>
              <a:xfrm>
                <a:off x="30850" y="3664625"/>
                <a:ext cx="625236" cy="3329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</m:sub>
                    </m:sSub>
                  </m:oMath>
                </a14:m>
                <a:r>
                  <a:rPr lang="en-US" sz="1050" dirty="0">
                    <a:solidFill>
                      <a:schemeClr val="tx1"/>
                    </a:solidFill>
                  </a:rPr>
                  <a:t> </a:t>
                </a:r>
                <a:endParaRPr lang="en-US" sz="1600" dirty="0"/>
              </a:p>
            </p:txBody>
          </p:sp>
        </mc:Choice>
        <mc:Fallback xmlns="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358B7B0D-D48E-4AE8-A04D-D53B34CF72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50" y="3664625"/>
                <a:ext cx="625236" cy="33291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8F30F456-AC16-440D-99BE-E92B65ACC3AB}"/>
                  </a:ext>
                </a:extLst>
              </p:cNvPr>
              <p:cNvSpPr/>
              <p:nvPr/>
            </p:nvSpPr>
            <p:spPr>
              <a:xfrm>
                <a:off x="7843176" y="3661842"/>
                <a:ext cx="429669" cy="3329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050" dirty="0">
                    <a:solidFill>
                      <a:schemeClr val="tx1"/>
                    </a:solidFill>
                  </a:rPr>
                  <a:t> </a:t>
                </a:r>
                <a:endParaRPr lang="en-US" sz="1600" dirty="0"/>
              </a:p>
            </p:txBody>
          </p:sp>
        </mc:Choice>
        <mc:Fallback xmlns="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8F30F456-AC16-440D-99BE-E92B65ACC3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3176" y="3661842"/>
                <a:ext cx="429669" cy="33291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600A8DC5-C67C-4C42-BD70-34E2D077B9BA}"/>
                  </a:ext>
                </a:extLst>
              </p:cNvPr>
              <p:cNvSpPr/>
              <p:nvPr/>
            </p:nvSpPr>
            <p:spPr>
              <a:xfrm>
                <a:off x="11671039" y="3656112"/>
                <a:ext cx="625236" cy="3329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sz="1050" dirty="0">
                    <a:solidFill>
                      <a:schemeClr val="tx1"/>
                    </a:solidFill>
                  </a:rPr>
                  <a:t> </a:t>
                </a:r>
                <a:endParaRPr lang="en-US" sz="1600" dirty="0"/>
              </a:p>
            </p:txBody>
          </p:sp>
        </mc:Choice>
        <mc:Fallback xmlns="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600A8DC5-C67C-4C42-BD70-34E2D077B9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71039" y="3656112"/>
                <a:ext cx="625236" cy="33291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Rectangle 51">
            <a:extLst>
              <a:ext uri="{FF2B5EF4-FFF2-40B4-BE49-F238E27FC236}">
                <a16:creationId xmlns:a16="http://schemas.microsoft.com/office/drawing/2014/main" id="{28355C82-143E-4C1A-800F-98590797E782}"/>
              </a:ext>
            </a:extLst>
          </p:cNvPr>
          <p:cNvSpPr/>
          <p:nvPr/>
        </p:nvSpPr>
        <p:spPr>
          <a:xfrm>
            <a:off x="-1" y="2480554"/>
            <a:ext cx="3968521" cy="4012322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3207F556-9DEF-485B-A5F5-E512544FDA4F}"/>
              </a:ext>
            </a:extLst>
          </p:cNvPr>
          <p:cNvSpPr/>
          <p:nvPr/>
        </p:nvSpPr>
        <p:spPr>
          <a:xfrm>
            <a:off x="8232775" y="2480554"/>
            <a:ext cx="3961631" cy="4012322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35931BF-99C9-4421-A7B1-21FCDCABA97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34</a:t>
            </a:fld>
            <a:endParaRPr lang="nl-BE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4DC97E6A-24D9-4B23-8E49-22ACA96F9099}"/>
                  </a:ext>
                </a:extLst>
              </p:cNvPr>
              <p:cNvSpPr/>
              <p:nvPr/>
            </p:nvSpPr>
            <p:spPr>
              <a:xfrm>
                <a:off x="8748706" y="0"/>
                <a:ext cx="3510624" cy="6682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50800" indent="0" algn="r">
                  <a:buNone/>
                </a:pPr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tanh</m:t>
                          </m:r>
                        </m:fName>
                        <m:e>
                          <m:d>
                            <m:dPr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𝑾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hh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𝒉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𝑾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𝑥h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US" sz="1800" dirty="0">
                  <a:solidFill>
                    <a:schemeClr val="tx1"/>
                  </a:solidFill>
                </a:endParaRPr>
              </a:p>
              <a:p>
                <a:pPr marL="50800" indent="0" algn="r">
                  <a:buNone/>
                </a:pPr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18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8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18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4DC97E6A-24D9-4B23-8E49-22ACA96F90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8706" y="0"/>
                <a:ext cx="3510624" cy="668260"/>
              </a:xfrm>
              <a:prstGeom prst="rect">
                <a:avLst/>
              </a:prstGeom>
              <a:blipFill>
                <a:blip r:embed="rId14"/>
                <a:stretch>
                  <a:fillRect b="-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403879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B9D8B4C-7AFE-4BBB-AEAE-8215FC40C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 short term memory (LSTM)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DC5F9B1-63A5-4024-89D0-E56ABCC7E3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0800" indent="0">
              <a:buNone/>
            </a:pPr>
            <a:r>
              <a:rPr lang="en-US" sz="2400" dirty="0"/>
              <a:t>LSTM modules (</a:t>
            </a:r>
            <a:r>
              <a:rPr lang="en-US" sz="2400" dirty="0" err="1"/>
              <a:t>Hochreiter</a:t>
            </a:r>
            <a:r>
              <a:rPr lang="en-US" sz="2400" dirty="0"/>
              <a:t> et.al., 1997) contain computational blocks that control information flow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CA56FFC-7E10-4541-A884-E0556ECC4BC4}"/>
              </a:ext>
            </a:extLst>
          </p:cNvPr>
          <p:cNvSpPr/>
          <p:nvPr/>
        </p:nvSpPr>
        <p:spPr>
          <a:xfrm>
            <a:off x="4396902" y="3429000"/>
            <a:ext cx="3398196" cy="2037944"/>
          </a:xfrm>
          <a:prstGeom prst="roundRect">
            <a:avLst/>
          </a:prstGeom>
          <a:solidFill>
            <a:schemeClr val="accent4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BF9333E9-5C70-43F7-8C44-885BC32EF771}"/>
                  </a:ext>
                </a:extLst>
              </p:cNvPr>
              <p:cNvSpPr/>
              <p:nvPr/>
            </p:nvSpPr>
            <p:spPr>
              <a:xfrm>
                <a:off x="4628711" y="5822446"/>
                <a:ext cx="444695" cy="444696"/>
              </a:xfrm>
              <a:prstGeom prst="ellipse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05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BF9333E9-5C70-43F7-8C44-885BC32EF7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8711" y="5822446"/>
                <a:ext cx="444695" cy="444696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6C3EDD10-9139-4680-A46B-64F525E4AA5A}"/>
                  </a:ext>
                </a:extLst>
              </p:cNvPr>
              <p:cNvSpPr/>
              <p:nvPr/>
            </p:nvSpPr>
            <p:spPr>
              <a:xfrm>
                <a:off x="7334010" y="2628802"/>
                <a:ext cx="444695" cy="444696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6C3EDD10-9139-4680-A46B-64F525E4AA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4010" y="2628802"/>
                <a:ext cx="444695" cy="444696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8A84CC17-4C77-441F-8A24-D5AFA09F19BF}"/>
              </a:ext>
            </a:extLst>
          </p:cNvPr>
          <p:cNvSpPr/>
          <p:nvPr/>
        </p:nvSpPr>
        <p:spPr>
          <a:xfrm>
            <a:off x="5758775" y="4868088"/>
            <a:ext cx="674450" cy="3529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Corbel" panose="020B0503020204020204" pitchFamily="34" charset="0"/>
              </a:rPr>
              <a:t>tanh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8F30F456-AC16-440D-99BE-E92B65ACC3AB}"/>
                  </a:ext>
                </a:extLst>
              </p:cNvPr>
              <p:cNvSpPr/>
              <p:nvPr/>
            </p:nvSpPr>
            <p:spPr>
              <a:xfrm>
                <a:off x="7856000" y="3385917"/>
                <a:ext cx="404020" cy="3329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050" dirty="0">
                    <a:solidFill>
                      <a:schemeClr val="tx1"/>
                    </a:solidFill>
                  </a:rPr>
                  <a:t> </a:t>
                </a:r>
                <a:endParaRPr lang="en-US" sz="1600" dirty="0"/>
              </a:p>
            </p:txBody>
          </p:sp>
        </mc:Choice>
        <mc:Fallback xmlns="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8F30F456-AC16-440D-99BE-E92B65ACC3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6000" y="3385917"/>
                <a:ext cx="404020" cy="33291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E96BC8EA-71A7-4B6F-ADE9-E6AF1ED388BF}"/>
                  </a:ext>
                </a:extLst>
              </p:cNvPr>
              <p:cNvSpPr/>
              <p:nvPr/>
            </p:nvSpPr>
            <p:spPr>
              <a:xfrm>
                <a:off x="5268918" y="4868091"/>
                <a:ext cx="377988" cy="35291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orbel" panose="020B050302020402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E96BC8EA-71A7-4B6F-ADE9-E6AF1ED388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8918" y="4868091"/>
                <a:ext cx="377988" cy="3529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B5F38676-0030-4E21-A32B-710AD33FF8F9}"/>
                  </a:ext>
                </a:extLst>
              </p:cNvPr>
              <p:cNvSpPr/>
              <p:nvPr/>
            </p:nvSpPr>
            <p:spPr>
              <a:xfrm>
                <a:off x="4776730" y="4868088"/>
                <a:ext cx="377988" cy="35291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orbel" panose="020B050302020402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B5F38676-0030-4E21-A32B-710AD33FF8F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6730" y="4868088"/>
                <a:ext cx="377988" cy="3529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3087CDB7-E081-4D8C-B96C-C4F629C5D7D6}"/>
                  </a:ext>
                </a:extLst>
              </p:cNvPr>
              <p:cNvSpPr/>
              <p:nvPr/>
            </p:nvSpPr>
            <p:spPr>
              <a:xfrm>
                <a:off x="6540695" y="4868088"/>
                <a:ext cx="377988" cy="35291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orbel" panose="020B050302020402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3087CDB7-E081-4D8C-B96C-C4F629C5D7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0695" y="4868088"/>
                <a:ext cx="377988" cy="3529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Rectangle 58">
            <a:extLst>
              <a:ext uri="{FF2B5EF4-FFF2-40B4-BE49-F238E27FC236}">
                <a16:creationId xmlns:a16="http://schemas.microsoft.com/office/drawing/2014/main" id="{9245B803-E827-4D3A-8DD7-73E6E5229F6A}"/>
              </a:ext>
            </a:extLst>
          </p:cNvPr>
          <p:cNvSpPr/>
          <p:nvPr/>
        </p:nvSpPr>
        <p:spPr>
          <a:xfrm>
            <a:off x="6774134" y="3919128"/>
            <a:ext cx="674450" cy="35291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Corbel" panose="020B0503020204020204" pitchFamily="34" charset="0"/>
              </a:rPr>
              <a:t>tanh</a:t>
            </a: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C8000C27-A671-4B9C-82AC-ADB440E4C2A8}"/>
              </a:ext>
            </a:extLst>
          </p:cNvPr>
          <p:cNvGrpSpPr/>
          <p:nvPr/>
        </p:nvGrpSpPr>
        <p:grpSpPr>
          <a:xfrm rot="18900000">
            <a:off x="5990407" y="4093428"/>
            <a:ext cx="211186" cy="211186"/>
            <a:chOff x="9270460" y="1841787"/>
            <a:chExt cx="369332" cy="369332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654B5B51-F273-4FF2-B722-2FDA17D6414A}"/>
                </a:ext>
              </a:extLst>
            </p:cNvPr>
            <p:cNvSpPr/>
            <p:nvPr/>
          </p:nvSpPr>
          <p:spPr>
            <a:xfrm>
              <a:off x="9270460" y="1841787"/>
              <a:ext cx="369332" cy="36933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C34AA96F-66FB-45F8-8784-F613223BE31E}"/>
                </a:ext>
              </a:extLst>
            </p:cNvPr>
            <p:cNvCxnSpPr>
              <a:stCxn id="69" idx="0"/>
              <a:endCxn id="69" idx="4"/>
            </p:cNvCxnSpPr>
            <p:nvPr/>
          </p:nvCxnSpPr>
          <p:spPr>
            <a:xfrm>
              <a:off x="9455126" y="1841787"/>
              <a:ext cx="0" cy="369332"/>
            </a:xfrm>
            <a:prstGeom prst="line">
              <a:avLst/>
            </a:prstGeom>
            <a:grpFill/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69F5B3B5-15CC-4239-8B21-B53520B6BE36}"/>
                </a:ext>
              </a:extLst>
            </p:cNvPr>
            <p:cNvCxnSpPr>
              <a:cxnSpLocks/>
              <a:stCxn id="69" idx="2"/>
              <a:endCxn id="69" idx="6"/>
            </p:cNvCxnSpPr>
            <p:nvPr/>
          </p:nvCxnSpPr>
          <p:spPr>
            <a:xfrm>
              <a:off x="9270460" y="2026453"/>
              <a:ext cx="369332" cy="0"/>
            </a:xfrm>
            <a:prstGeom prst="line">
              <a:avLst/>
            </a:prstGeom>
            <a:grpFill/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3DB5CE8A-F7D8-45C4-8224-F8FA69FDBBB4}"/>
              </a:ext>
            </a:extLst>
          </p:cNvPr>
          <p:cNvGrpSpPr/>
          <p:nvPr/>
        </p:nvGrpSpPr>
        <p:grpSpPr>
          <a:xfrm rot="18900000">
            <a:off x="7005765" y="4447630"/>
            <a:ext cx="211186" cy="211186"/>
            <a:chOff x="9270460" y="1841787"/>
            <a:chExt cx="369332" cy="369332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4DE87C56-68D5-458F-AC76-7D4D562B2B86}"/>
                </a:ext>
              </a:extLst>
            </p:cNvPr>
            <p:cNvSpPr/>
            <p:nvPr/>
          </p:nvSpPr>
          <p:spPr>
            <a:xfrm>
              <a:off x="9270460" y="1841787"/>
              <a:ext cx="369332" cy="36933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E0117693-AF5E-4DC3-86E1-03A5C04FE25F}"/>
                </a:ext>
              </a:extLst>
            </p:cNvPr>
            <p:cNvCxnSpPr>
              <a:stCxn id="73" idx="0"/>
              <a:endCxn id="73" idx="4"/>
            </p:cNvCxnSpPr>
            <p:nvPr/>
          </p:nvCxnSpPr>
          <p:spPr>
            <a:xfrm>
              <a:off x="9455126" y="1841787"/>
              <a:ext cx="0" cy="369332"/>
            </a:xfrm>
            <a:prstGeom prst="line">
              <a:avLst/>
            </a:prstGeom>
            <a:grpFill/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4D9F7CA-2416-46E7-AC57-F69F56617989}"/>
                </a:ext>
              </a:extLst>
            </p:cNvPr>
            <p:cNvCxnSpPr>
              <a:cxnSpLocks/>
              <a:stCxn id="73" idx="2"/>
              <a:endCxn id="73" idx="6"/>
            </p:cNvCxnSpPr>
            <p:nvPr/>
          </p:nvCxnSpPr>
          <p:spPr>
            <a:xfrm>
              <a:off x="9270460" y="2026453"/>
              <a:ext cx="369332" cy="0"/>
            </a:xfrm>
            <a:prstGeom prst="line">
              <a:avLst/>
            </a:prstGeom>
            <a:grpFill/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11DE26C4-D4DD-412B-BF64-63F360C8A43B}"/>
              </a:ext>
            </a:extLst>
          </p:cNvPr>
          <p:cNvCxnSpPr>
            <a:cxnSpLocks/>
            <a:stCxn id="57" idx="0"/>
            <a:endCxn id="65" idx="3"/>
          </p:cNvCxnSpPr>
          <p:nvPr/>
        </p:nvCxnSpPr>
        <p:spPr>
          <a:xfrm rot="5400000" flipH="1" flipV="1">
            <a:off x="4444917" y="4347281"/>
            <a:ext cx="1041614" cy="1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79" name="Connector: Elbow 78">
            <a:extLst>
              <a:ext uri="{FF2B5EF4-FFF2-40B4-BE49-F238E27FC236}">
                <a16:creationId xmlns:a16="http://schemas.microsoft.com/office/drawing/2014/main" id="{59AAF95D-A423-46A6-9AFF-1098A2315DBA}"/>
              </a:ext>
            </a:extLst>
          </p:cNvPr>
          <p:cNvCxnSpPr>
            <a:cxnSpLocks/>
            <a:stCxn id="56" idx="0"/>
            <a:endCxn id="69" idx="1"/>
          </p:cNvCxnSpPr>
          <p:nvPr/>
        </p:nvCxnSpPr>
        <p:spPr>
          <a:xfrm rot="5400000" flipH="1" flipV="1">
            <a:off x="5389624" y="4267309"/>
            <a:ext cx="669070" cy="532494"/>
          </a:xfrm>
          <a:prstGeom prst="bentConnector3">
            <a:avLst>
              <a:gd name="adj1" fmla="val 99648"/>
            </a:avLst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3E779688-E31C-4D6B-9C14-432D32079B94}"/>
              </a:ext>
            </a:extLst>
          </p:cNvPr>
          <p:cNvCxnSpPr>
            <a:cxnSpLocks/>
            <a:stCxn id="58" idx="0"/>
            <a:endCxn id="73" idx="1"/>
          </p:cNvCxnSpPr>
          <p:nvPr/>
        </p:nvCxnSpPr>
        <p:spPr>
          <a:xfrm rot="5400000" flipH="1" flipV="1">
            <a:off x="6710294" y="4572619"/>
            <a:ext cx="314865" cy="276075"/>
          </a:xfrm>
          <a:prstGeom prst="bentConnector3">
            <a:avLst>
              <a:gd name="adj1" fmla="val 99504"/>
            </a:avLst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86" name="Connector: Elbow 85">
            <a:extLst>
              <a:ext uri="{FF2B5EF4-FFF2-40B4-BE49-F238E27FC236}">
                <a16:creationId xmlns:a16="http://schemas.microsoft.com/office/drawing/2014/main" id="{B235C9F8-4896-4447-B1B7-6C97694C3033}"/>
              </a:ext>
            </a:extLst>
          </p:cNvPr>
          <p:cNvCxnSpPr>
            <a:cxnSpLocks/>
            <a:stCxn id="69" idx="7"/>
            <a:endCxn id="61" idx="4"/>
          </p:cNvCxnSpPr>
          <p:nvPr/>
        </p:nvCxnSpPr>
        <p:spPr>
          <a:xfrm rot="16200000" flipV="1">
            <a:off x="5962958" y="3960384"/>
            <a:ext cx="266085" cy="1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5BADA1EE-4043-4D20-8D97-E0B4BE51FA19}"/>
              </a:ext>
            </a:extLst>
          </p:cNvPr>
          <p:cNvCxnSpPr>
            <a:cxnSpLocks/>
            <a:stCxn id="73" idx="3"/>
          </p:cNvCxnSpPr>
          <p:nvPr/>
        </p:nvCxnSpPr>
        <p:spPr>
          <a:xfrm rot="16200000" flipH="1">
            <a:off x="7334078" y="4436097"/>
            <a:ext cx="684708" cy="1130148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2" name="Connector: Elbow 91">
            <a:extLst>
              <a:ext uri="{FF2B5EF4-FFF2-40B4-BE49-F238E27FC236}">
                <a16:creationId xmlns:a16="http://schemas.microsoft.com/office/drawing/2014/main" id="{0D5FFA81-43CF-45C1-A266-ABF9138D7537}"/>
              </a:ext>
            </a:extLst>
          </p:cNvPr>
          <p:cNvCxnSpPr>
            <a:cxnSpLocks/>
            <a:stCxn id="59" idx="0"/>
          </p:cNvCxnSpPr>
          <p:nvPr/>
        </p:nvCxnSpPr>
        <p:spPr>
          <a:xfrm rot="5400000" flipH="1" flipV="1">
            <a:off x="7579086" y="3254023"/>
            <a:ext cx="197379" cy="1132832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8" name="Connector: Elbow 97">
            <a:extLst>
              <a:ext uri="{FF2B5EF4-FFF2-40B4-BE49-F238E27FC236}">
                <a16:creationId xmlns:a16="http://schemas.microsoft.com/office/drawing/2014/main" id="{E24C59FB-3E11-4EE3-8EA6-75C345F0C4DE}"/>
              </a:ext>
            </a:extLst>
          </p:cNvPr>
          <p:cNvCxnSpPr>
            <a:stCxn id="9" idx="0"/>
            <a:endCxn id="57" idx="2"/>
          </p:cNvCxnSpPr>
          <p:nvPr/>
        </p:nvCxnSpPr>
        <p:spPr>
          <a:xfrm rot="5400000" flipH="1" flipV="1">
            <a:off x="4607667" y="5464390"/>
            <a:ext cx="601448" cy="114665"/>
          </a:xfrm>
          <a:prstGeom prst="bentConnector3">
            <a:avLst>
              <a:gd name="adj1" fmla="val 79562"/>
            </a:avLst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0" name="Connector: Elbow 99">
            <a:extLst>
              <a:ext uri="{FF2B5EF4-FFF2-40B4-BE49-F238E27FC236}">
                <a16:creationId xmlns:a16="http://schemas.microsoft.com/office/drawing/2014/main" id="{6237DCE6-41A6-4DC7-9B18-12E0ADE9A381}"/>
              </a:ext>
            </a:extLst>
          </p:cNvPr>
          <p:cNvCxnSpPr>
            <a:cxnSpLocks/>
            <a:stCxn id="9" idx="0"/>
            <a:endCxn id="56" idx="2"/>
          </p:cNvCxnSpPr>
          <p:nvPr/>
        </p:nvCxnSpPr>
        <p:spPr>
          <a:xfrm rot="5400000" flipH="1" flipV="1">
            <a:off x="4853763" y="5218298"/>
            <a:ext cx="601445" cy="606853"/>
          </a:xfrm>
          <a:prstGeom prst="bentConnector3">
            <a:avLst>
              <a:gd name="adj1" fmla="val 79298"/>
            </a:avLst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4" name="Connector: Elbow 103">
            <a:extLst>
              <a:ext uri="{FF2B5EF4-FFF2-40B4-BE49-F238E27FC236}">
                <a16:creationId xmlns:a16="http://schemas.microsoft.com/office/drawing/2014/main" id="{79D5425B-D514-463D-8558-D8395CDD085C}"/>
              </a:ext>
            </a:extLst>
          </p:cNvPr>
          <p:cNvCxnSpPr>
            <a:cxnSpLocks/>
            <a:stCxn id="9" idx="0"/>
            <a:endCxn id="11" idx="2"/>
          </p:cNvCxnSpPr>
          <p:nvPr/>
        </p:nvCxnSpPr>
        <p:spPr>
          <a:xfrm rot="5400000" flipH="1" flipV="1">
            <a:off x="5172805" y="4899252"/>
            <a:ext cx="601448" cy="1244941"/>
          </a:xfrm>
          <a:prstGeom prst="bentConnector3">
            <a:avLst>
              <a:gd name="adj1" fmla="val 79298"/>
            </a:avLst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8" name="Connector: Elbow 107">
            <a:extLst>
              <a:ext uri="{FF2B5EF4-FFF2-40B4-BE49-F238E27FC236}">
                <a16:creationId xmlns:a16="http://schemas.microsoft.com/office/drawing/2014/main" id="{0BA20C9E-5972-46B7-BC39-09829F466074}"/>
              </a:ext>
            </a:extLst>
          </p:cNvPr>
          <p:cNvCxnSpPr>
            <a:cxnSpLocks/>
            <a:stCxn id="9" idx="0"/>
            <a:endCxn id="58" idx="2"/>
          </p:cNvCxnSpPr>
          <p:nvPr/>
        </p:nvCxnSpPr>
        <p:spPr>
          <a:xfrm rot="5400000" flipH="1" flipV="1">
            <a:off x="5489650" y="4582407"/>
            <a:ext cx="601448" cy="1878630"/>
          </a:xfrm>
          <a:prstGeom prst="bentConnector3">
            <a:avLst>
              <a:gd name="adj1" fmla="val 79298"/>
            </a:avLst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12" name="Connector: Elbow 111">
            <a:extLst>
              <a:ext uri="{FF2B5EF4-FFF2-40B4-BE49-F238E27FC236}">
                <a16:creationId xmlns:a16="http://schemas.microsoft.com/office/drawing/2014/main" id="{562CA4B7-17F0-4709-8D53-1283485D343D}"/>
              </a:ext>
            </a:extLst>
          </p:cNvPr>
          <p:cNvCxnSpPr>
            <a:cxnSpLocks/>
            <a:endCxn id="57" idx="2"/>
          </p:cNvCxnSpPr>
          <p:nvPr/>
        </p:nvCxnSpPr>
        <p:spPr>
          <a:xfrm flipV="1">
            <a:off x="3924419" y="5220998"/>
            <a:ext cx="1041305" cy="121921"/>
          </a:xfrm>
          <a:prstGeom prst="bentConnector2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EF2AA3A4-4E13-4326-8DB7-A774EFBC8B03}"/>
              </a:ext>
            </a:extLst>
          </p:cNvPr>
          <p:cNvCxnSpPr>
            <a:cxnSpLocks/>
          </p:cNvCxnSpPr>
          <p:nvPr/>
        </p:nvCxnSpPr>
        <p:spPr>
          <a:xfrm>
            <a:off x="3926618" y="3720880"/>
            <a:ext cx="4217257" cy="0"/>
          </a:xfrm>
          <a:prstGeom prst="line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EB7AE28B-EFA3-4ADC-B93E-8C997D449141}"/>
              </a:ext>
            </a:extLst>
          </p:cNvPr>
          <p:cNvCxnSpPr>
            <a:cxnSpLocks/>
            <a:stCxn id="73" idx="7"/>
            <a:endCxn id="59" idx="2"/>
          </p:cNvCxnSpPr>
          <p:nvPr/>
        </p:nvCxnSpPr>
        <p:spPr>
          <a:xfrm flipV="1">
            <a:off x="7111358" y="4272038"/>
            <a:ext cx="1" cy="175591"/>
          </a:xfrm>
          <a:prstGeom prst="line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21FF07CB-D6AB-44B0-A07B-E46091B911F1}"/>
              </a:ext>
            </a:extLst>
          </p:cNvPr>
          <p:cNvCxnSpPr>
            <a:cxnSpLocks/>
            <a:stCxn id="10" idx="4"/>
          </p:cNvCxnSpPr>
          <p:nvPr/>
        </p:nvCxnSpPr>
        <p:spPr>
          <a:xfrm>
            <a:off x="7556358" y="3073498"/>
            <a:ext cx="0" cy="612677"/>
          </a:xfrm>
          <a:prstGeom prst="line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E907218E-E7BB-4543-9978-E201547F29DB}"/>
              </a:ext>
            </a:extLst>
          </p:cNvPr>
          <p:cNvCxnSpPr>
            <a:cxnSpLocks/>
          </p:cNvCxnSpPr>
          <p:nvPr/>
        </p:nvCxnSpPr>
        <p:spPr>
          <a:xfrm>
            <a:off x="7556358" y="3756506"/>
            <a:ext cx="0" cy="1581651"/>
          </a:xfrm>
          <a:prstGeom prst="line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40" name="Rectangle: Rounded Corners 139">
            <a:extLst>
              <a:ext uri="{FF2B5EF4-FFF2-40B4-BE49-F238E27FC236}">
                <a16:creationId xmlns:a16="http://schemas.microsoft.com/office/drawing/2014/main" id="{37086748-177C-479F-9913-5B288DD27A8A}"/>
              </a:ext>
            </a:extLst>
          </p:cNvPr>
          <p:cNvSpPr/>
          <p:nvPr/>
        </p:nvSpPr>
        <p:spPr>
          <a:xfrm>
            <a:off x="8266773" y="3428657"/>
            <a:ext cx="3398196" cy="2037944"/>
          </a:xfrm>
          <a:prstGeom prst="roundRect">
            <a:avLst/>
          </a:prstGeom>
          <a:solidFill>
            <a:schemeClr val="accent4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Oval 140">
                <a:extLst>
                  <a:ext uri="{FF2B5EF4-FFF2-40B4-BE49-F238E27FC236}">
                    <a16:creationId xmlns:a16="http://schemas.microsoft.com/office/drawing/2014/main" id="{64A236AC-5C72-489B-AFBD-9EB0A42CAC4F}"/>
                  </a:ext>
                </a:extLst>
              </p:cNvPr>
              <p:cNvSpPr/>
              <p:nvPr/>
            </p:nvSpPr>
            <p:spPr>
              <a:xfrm>
                <a:off x="8498582" y="5822103"/>
                <a:ext cx="444695" cy="444696"/>
              </a:xfrm>
              <a:prstGeom prst="ellipse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sz="10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41" name="Oval 140">
                <a:extLst>
                  <a:ext uri="{FF2B5EF4-FFF2-40B4-BE49-F238E27FC236}">
                    <a16:creationId xmlns:a16="http://schemas.microsoft.com/office/drawing/2014/main" id="{64A236AC-5C72-489B-AFBD-9EB0A42CAC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8582" y="5822103"/>
                <a:ext cx="444695" cy="444696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B9AC3AC3-3345-4B39-9C54-67D26AEA1F0D}"/>
                  </a:ext>
                </a:extLst>
              </p:cNvPr>
              <p:cNvSpPr/>
              <p:nvPr/>
            </p:nvSpPr>
            <p:spPr>
              <a:xfrm>
                <a:off x="11203881" y="2628459"/>
                <a:ext cx="444695" cy="444696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B9AC3AC3-3345-4B39-9C54-67D26AEA1F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03881" y="2628459"/>
                <a:ext cx="444695" cy="444696"/>
              </a:xfrm>
              <a:prstGeom prst="ellipse">
                <a:avLst/>
              </a:prstGeom>
              <a:blipFill>
                <a:blip r:embed="rId9"/>
                <a:stretch>
                  <a:fillRect l="-259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3" name="Rectangle 142">
            <a:extLst>
              <a:ext uri="{FF2B5EF4-FFF2-40B4-BE49-F238E27FC236}">
                <a16:creationId xmlns:a16="http://schemas.microsoft.com/office/drawing/2014/main" id="{F8181125-BF83-4740-AD63-32142891A03C}"/>
              </a:ext>
            </a:extLst>
          </p:cNvPr>
          <p:cNvSpPr/>
          <p:nvPr/>
        </p:nvSpPr>
        <p:spPr>
          <a:xfrm>
            <a:off x="9628646" y="4867745"/>
            <a:ext cx="674450" cy="3529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Corbel" panose="020B0503020204020204" pitchFamily="34" charset="0"/>
              </a:rPr>
              <a:t>tanh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Rectangle 143">
                <a:extLst>
                  <a:ext uri="{FF2B5EF4-FFF2-40B4-BE49-F238E27FC236}">
                    <a16:creationId xmlns:a16="http://schemas.microsoft.com/office/drawing/2014/main" id="{05E3C131-B5DA-4B3B-B5DA-9BE9D413E023}"/>
                  </a:ext>
                </a:extLst>
              </p:cNvPr>
              <p:cNvSpPr/>
              <p:nvPr/>
            </p:nvSpPr>
            <p:spPr>
              <a:xfrm>
                <a:off x="11628088" y="3385574"/>
                <a:ext cx="599587" cy="3329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sz="1050" dirty="0">
                    <a:solidFill>
                      <a:schemeClr val="tx1"/>
                    </a:solidFill>
                  </a:rPr>
                  <a:t> </a:t>
                </a:r>
                <a:endParaRPr lang="en-US" sz="1600" dirty="0"/>
              </a:p>
            </p:txBody>
          </p:sp>
        </mc:Choice>
        <mc:Fallback xmlns="">
          <p:sp>
            <p:nvSpPr>
              <p:cNvPr id="144" name="Rectangle 143">
                <a:extLst>
                  <a:ext uri="{FF2B5EF4-FFF2-40B4-BE49-F238E27FC236}">
                    <a16:creationId xmlns:a16="http://schemas.microsoft.com/office/drawing/2014/main" id="{05E3C131-B5DA-4B3B-B5DA-9BE9D413E0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28088" y="3385574"/>
                <a:ext cx="599587" cy="33291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Rectangle 144">
                <a:extLst>
                  <a:ext uri="{FF2B5EF4-FFF2-40B4-BE49-F238E27FC236}">
                    <a16:creationId xmlns:a16="http://schemas.microsoft.com/office/drawing/2014/main" id="{BE8D0C76-D3A5-41D6-AAF7-6BA4D7A9E281}"/>
                  </a:ext>
                </a:extLst>
              </p:cNvPr>
              <p:cNvSpPr/>
              <p:nvPr/>
            </p:nvSpPr>
            <p:spPr>
              <a:xfrm>
                <a:off x="9138789" y="4867748"/>
                <a:ext cx="377988" cy="35291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orbel" panose="020B050302020402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45" name="Rectangle 144">
                <a:extLst>
                  <a:ext uri="{FF2B5EF4-FFF2-40B4-BE49-F238E27FC236}">
                    <a16:creationId xmlns:a16="http://schemas.microsoft.com/office/drawing/2014/main" id="{BE8D0C76-D3A5-41D6-AAF7-6BA4D7A9E2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8789" y="4867748"/>
                <a:ext cx="377988" cy="3529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6" name="Rectangle 145">
                <a:extLst>
                  <a:ext uri="{FF2B5EF4-FFF2-40B4-BE49-F238E27FC236}">
                    <a16:creationId xmlns:a16="http://schemas.microsoft.com/office/drawing/2014/main" id="{754A82D9-94C8-4E42-8DA8-7B3A0D54392B}"/>
                  </a:ext>
                </a:extLst>
              </p:cNvPr>
              <p:cNvSpPr/>
              <p:nvPr/>
            </p:nvSpPr>
            <p:spPr>
              <a:xfrm>
                <a:off x="8646601" y="4867745"/>
                <a:ext cx="377988" cy="35291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orbel" panose="020B050302020402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46" name="Rectangle 145">
                <a:extLst>
                  <a:ext uri="{FF2B5EF4-FFF2-40B4-BE49-F238E27FC236}">
                    <a16:creationId xmlns:a16="http://schemas.microsoft.com/office/drawing/2014/main" id="{754A82D9-94C8-4E42-8DA8-7B3A0D5439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46601" y="4867745"/>
                <a:ext cx="377988" cy="35291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Rectangle 146">
                <a:extLst>
                  <a:ext uri="{FF2B5EF4-FFF2-40B4-BE49-F238E27FC236}">
                    <a16:creationId xmlns:a16="http://schemas.microsoft.com/office/drawing/2014/main" id="{64F267C8-DC20-4249-AA83-31BCF67EE360}"/>
                  </a:ext>
                </a:extLst>
              </p:cNvPr>
              <p:cNvSpPr/>
              <p:nvPr/>
            </p:nvSpPr>
            <p:spPr>
              <a:xfrm>
                <a:off x="10410566" y="4867745"/>
                <a:ext cx="377988" cy="35291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orbel" panose="020B050302020402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47" name="Rectangle 146">
                <a:extLst>
                  <a:ext uri="{FF2B5EF4-FFF2-40B4-BE49-F238E27FC236}">
                    <a16:creationId xmlns:a16="http://schemas.microsoft.com/office/drawing/2014/main" id="{64F267C8-DC20-4249-AA83-31BCF67EE36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10566" y="4867745"/>
                <a:ext cx="377988" cy="35291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8" name="Rectangle 147">
            <a:extLst>
              <a:ext uri="{FF2B5EF4-FFF2-40B4-BE49-F238E27FC236}">
                <a16:creationId xmlns:a16="http://schemas.microsoft.com/office/drawing/2014/main" id="{9450CABC-E541-416F-96B7-48B0AEB48A06}"/>
              </a:ext>
            </a:extLst>
          </p:cNvPr>
          <p:cNvSpPr/>
          <p:nvPr/>
        </p:nvSpPr>
        <p:spPr>
          <a:xfrm>
            <a:off x="10644005" y="3918785"/>
            <a:ext cx="674450" cy="35291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Corbel" panose="020B0503020204020204" pitchFamily="34" charset="0"/>
              </a:rPr>
              <a:t>tanh</a:t>
            </a:r>
          </a:p>
        </p:txBody>
      </p: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43CBB7D6-5F94-4987-BE7C-B9209DD4C6CE}"/>
              </a:ext>
            </a:extLst>
          </p:cNvPr>
          <p:cNvGrpSpPr/>
          <p:nvPr/>
        </p:nvGrpSpPr>
        <p:grpSpPr>
          <a:xfrm rot="18900000">
            <a:off x="9860278" y="4093085"/>
            <a:ext cx="211186" cy="211186"/>
            <a:chOff x="9270460" y="1841787"/>
            <a:chExt cx="369332" cy="369332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A5B75FA9-0BD0-4C2D-9B9C-8722B4621754}"/>
                </a:ext>
              </a:extLst>
            </p:cNvPr>
            <p:cNvSpPr/>
            <p:nvPr/>
          </p:nvSpPr>
          <p:spPr>
            <a:xfrm>
              <a:off x="9270460" y="1841787"/>
              <a:ext cx="369332" cy="36933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1FF3375D-D006-46E5-8F76-620DC9B2763A}"/>
                </a:ext>
              </a:extLst>
            </p:cNvPr>
            <p:cNvCxnSpPr>
              <a:stCxn id="171" idx="0"/>
              <a:endCxn id="171" idx="4"/>
            </p:cNvCxnSpPr>
            <p:nvPr/>
          </p:nvCxnSpPr>
          <p:spPr>
            <a:xfrm>
              <a:off x="9455126" y="1841787"/>
              <a:ext cx="0" cy="369332"/>
            </a:xfrm>
            <a:prstGeom prst="line">
              <a:avLst/>
            </a:prstGeom>
            <a:grpFill/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50042F84-4DDC-44E2-A1E1-CC2301C32961}"/>
                </a:ext>
              </a:extLst>
            </p:cNvPr>
            <p:cNvCxnSpPr>
              <a:cxnSpLocks/>
              <a:stCxn id="171" idx="2"/>
              <a:endCxn id="171" idx="6"/>
            </p:cNvCxnSpPr>
            <p:nvPr/>
          </p:nvCxnSpPr>
          <p:spPr>
            <a:xfrm>
              <a:off x="9270460" y="2026453"/>
              <a:ext cx="369332" cy="0"/>
            </a:xfrm>
            <a:prstGeom prst="line">
              <a:avLst/>
            </a:prstGeom>
            <a:grpFill/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2327A37C-F447-4FEB-BAE3-BA9A7F97A211}"/>
              </a:ext>
            </a:extLst>
          </p:cNvPr>
          <p:cNvGrpSpPr/>
          <p:nvPr/>
        </p:nvGrpSpPr>
        <p:grpSpPr>
          <a:xfrm rot="18900000">
            <a:off x="10875636" y="4447287"/>
            <a:ext cx="211186" cy="211186"/>
            <a:chOff x="9270460" y="1841787"/>
            <a:chExt cx="369332" cy="369332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85C2F60C-4CA8-4D84-BF5E-501942C1A986}"/>
                </a:ext>
              </a:extLst>
            </p:cNvPr>
            <p:cNvSpPr/>
            <p:nvPr/>
          </p:nvSpPr>
          <p:spPr>
            <a:xfrm>
              <a:off x="9270460" y="1841787"/>
              <a:ext cx="369332" cy="36933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C9799BC4-AE28-4F1E-BF0B-8A78A17A087A}"/>
                </a:ext>
              </a:extLst>
            </p:cNvPr>
            <p:cNvCxnSpPr>
              <a:stCxn id="168" idx="0"/>
              <a:endCxn id="168" idx="4"/>
            </p:cNvCxnSpPr>
            <p:nvPr/>
          </p:nvCxnSpPr>
          <p:spPr>
            <a:xfrm>
              <a:off x="9455126" y="1841787"/>
              <a:ext cx="0" cy="369332"/>
            </a:xfrm>
            <a:prstGeom prst="line">
              <a:avLst/>
            </a:prstGeom>
            <a:grpFill/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99800052-E31F-4049-84EC-A94136161B0E}"/>
                </a:ext>
              </a:extLst>
            </p:cNvPr>
            <p:cNvCxnSpPr>
              <a:cxnSpLocks/>
              <a:stCxn id="168" idx="2"/>
              <a:endCxn id="168" idx="6"/>
            </p:cNvCxnSpPr>
            <p:nvPr/>
          </p:nvCxnSpPr>
          <p:spPr>
            <a:xfrm>
              <a:off x="9270460" y="2026453"/>
              <a:ext cx="369332" cy="0"/>
            </a:xfrm>
            <a:prstGeom prst="line">
              <a:avLst/>
            </a:prstGeom>
            <a:grpFill/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cxnSp>
        <p:nvCxnSpPr>
          <p:cNvPr id="153" name="Connector: Elbow 152">
            <a:extLst>
              <a:ext uri="{FF2B5EF4-FFF2-40B4-BE49-F238E27FC236}">
                <a16:creationId xmlns:a16="http://schemas.microsoft.com/office/drawing/2014/main" id="{FB0AF7CB-904C-446F-B62D-8DA786FA16DD}"/>
              </a:ext>
            </a:extLst>
          </p:cNvPr>
          <p:cNvCxnSpPr>
            <a:cxnSpLocks/>
            <a:stCxn id="146" idx="0"/>
            <a:endCxn id="174" idx="3"/>
          </p:cNvCxnSpPr>
          <p:nvPr/>
        </p:nvCxnSpPr>
        <p:spPr>
          <a:xfrm rot="5400000" flipH="1" flipV="1">
            <a:off x="8314788" y="4346938"/>
            <a:ext cx="1041614" cy="1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54" name="Connector: Elbow 153">
            <a:extLst>
              <a:ext uri="{FF2B5EF4-FFF2-40B4-BE49-F238E27FC236}">
                <a16:creationId xmlns:a16="http://schemas.microsoft.com/office/drawing/2014/main" id="{35A9BF1A-BD3C-4D6A-A239-45CD14C5149D}"/>
              </a:ext>
            </a:extLst>
          </p:cNvPr>
          <p:cNvCxnSpPr>
            <a:cxnSpLocks/>
            <a:stCxn id="145" idx="0"/>
            <a:endCxn id="171" idx="1"/>
          </p:cNvCxnSpPr>
          <p:nvPr/>
        </p:nvCxnSpPr>
        <p:spPr>
          <a:xfrm rot="5400000" flipH="1" flipV="1">
            <a:off x="9259495" y="4266966"/>
            <a:ext cx="669070" cy="532494"/>
          </a:xfrm>
          <a:prstGeom prst="bentConnector3">
            <a:avLst>
              <a:gd name="adj1" fmla="val 99648"/>
            </a:avLst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55" name="Connector: Elbow 154">
            <a:extLst>
              <a:ext uri="{FF2B5EF4-FFF2-40B4-BE49-F238E27FC236}">
                <a16:creationId xmlns:a16="http://schemas.microsoft.com/office/drawing/2014/main" id="{960D56BC-B33C-46BB-9A42-4A3984B334B9}"/>
              </a:ext>
            </a:extLst>
          </p:cNvPr>
          <p:cNvCxnSpPr>
            <a:cxnSpLocks/>
            <a:stCxn id="147" idx="0"/>
            <a:endCxn id="168" idx="1"/>
          </p:cNvCxnSpPr>
          <p:nvPr/>
        </p:nvCxnSpPr>
        <p:spPr>
          <a:xfrm rot="5400000" flipH="1" flipV="1">
            <a:off x="10580165" y="4572276"/>
            <a:ext cx="314865" cy="276075"/>
          </a:xfrm>
          <a:prstGeom prst="bentConnector3">
            <a:avLst>
              <a:gd name="adj1" fmla="val 99504"/>
            </a:avLst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56" name="Connector: Elbow 155">
            <a:extLst>
              <a:ext uri="{FF2B5EF4-FFF2-40B4-BE49-F238E27FC236}">
                <a16:creationId xmlns:a16="http://schemas.microsoft.com/office/drawing/2014/main" id="{B4C8B445-6357-4E98-856B-47C6B8277EE8}"/>
              </a:ext>
            </a:extLst>
          </p:cNvPr>
          <p:cNvCxnSpPr>
            <a:cxnSpLocks/>
            <a:stCxn id="171" idx="7"/>
            <a:endCxn id="177" idx="4"/>
          </p:cNvCxnSpPr>
          <p:nvPr/>
        </p:nvCxnSpPr>
        <p:spPr>
          <a:xfrm rot="16200000" flipV="1">
            <a:off x="9832829" y="3960041"/>
            <a:ext cx="266085" cy="1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57" name="Connector: Elbow 156">
            <a:extLst>
              <a:ext uri="{FF2B5EF4-FFF2-40B4-BE49-F238E27FC236}">
                <a16:creationId xmlns:a16="http://schemas.microsoft.com/office/drawing/2014/main" id="{EFA368F7-847D-4F4F-85E6-24CC62539437}"/>
              </a:ext>
            </a:extLst>
          </p:cNvPr>
          <p:cNvCxnSpPr>
            <a:cxnSpLocks/>
            <a:stCxn id="168" idx="3"/>
          </p:cNvCxnSpPr>
          <p:nvPr/>
        </p:nvCxnSpPr>
        <p:spPr>
          <a:xfrm rot="16200000" flipH="1">
            <a:off x="11207975" y="4431728"/>
            <a:ext cx="679340" cy="1132832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58" name="Connector: Elbow 157">
            <a:extLst>
              <a:ext uri="{FF2B5EF4-FFF2-40B4-BE49-F238E27FC236}">
                <a16:creationId xmlns:a16="http://schemas.microsoft.com/office/drawing/2014/main" id="{EF9813E4-E07A-4AD8-BB2B-216C499FDA81}"/>
              </a:ext>
            </a:extLst>
          </p:cNvPr>
          <p:cNvCxnSpPr>
            <a:cxnSpLocks/>
            <a:stCxn id="148" idx="0"/>
          </p:cNvCxnSpPr>
          <p:nvPr/>
        </p:nvCxnSpPr>
        <p:spPr>
          <a:xfrm rot="5400000" flipH="1" flipV="1">
            <a:off x="11448957" y="3253680"/>
            <a:ext cx="197379" cy="1132832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59" name="Connector: Elbow 158">
            <a:extLst>
              <a:ext uri="{FF2B5EF4-FFF2-40B4-BE49-F238E27FC236}">
                <a16:creationId xmlns:a16="http://schemas.microsoft.com/office/drawing/2014/main" id="{05EEFAB6-A8FE-4C49-ACAC-EE30A4D158C0}"/>
              </a:ext>
            </a:extLst>
          </p:cNvPr>
          <p:cNvCxnSpPr>
            <a:stCxn id="141" idx="0"/>
            <a:endCxn id="146" idx="2"/>
          </p:cNvCxnSpPr>
          <p:nvPr/>
        </p:nvCxnSpPr>
        <p:spPr>
          <a:xfrm rot="5400000" flipH="1" flipV="1">
            <a:off x="8477538" y="5464047"/>
            <a:ext cx="601448" cy="114665"/>
          </a:xfrm>
          <a:prstGeom prst="bentConnector3">
            <a:avLst>
              <a:gd name="adj1" fmla="val 79562"/>
            </a:avLst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60" name="Connector: Elbow 159">
            <a:extLst>
              <a:ext uri="{FF2B5EF4-FFF2-40B4-BE49-F238E27FC236}">
                <a16:creationId xmlns:a16="http://schemas.microsoft.com/office/drawing/2014/main" id="{CBC7B680-E4CF-4A29-BB2E-4D8EB4EB7530}"/>
              </a:ext>
            </a:extLst>
          </p:cNvPr>
          <p:cNvCxnSpPr>
            <a:cxnSpLocks/>
            <a:stCxn id="141" idx="0"/>
            <a:endCxn id="145" idx="2"/>
          </p:cNvCxnSpPr>
          <p:nvPr/>
        </p:nvCxnSpPr>
        <p:spPr>
          <a:xfrm rot="5400000" flipH="1" flipV="1">
            <a:off x="8723634" y="5217955"/>
            <a:ext cx="601445" cy="606853"/>
          </a:xfrm>
          <a:prstGeom prst="bentConnector3">
            <a:avLst>
              <a:gd name="adj1" fmla="val 79298"/>
            </a:avLst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61" name="Connector: Elbow 160">
            <a:extLst>
              <a:ext uri="{FF2B5EF4-FFF2-40B4-BE49-F238E27FC236}">
                <a16:creationId xmlns:a16="http://schemas.microsoft.com/office/drawing/2014/main" id="{E7B2F63D-D704-4876-B4FA-F20C8180B3D5}"/>
              </a:ext>
            </a:extLst>
          </p:cNvPr>
          <p:cNvCxnSpPr>
            <a:cxnSpLocks/>
            <a:stCxn id="141" idx="0"/>
            <a:endCxn id="143" idx="2"/>
          </p:cNvCxnSpPr>
          <p:nvPr/>
        </p:nvCxnSpPr>
        <p:spPr>
          <a:xfrm rot="5400000" flipH="1" flipV="1">
            <a:off x="9042676" y="4898909"/>
            <a:ext cx="601448" cy="1244941"/>
          </a:xfrm>
          <a:prstGeom prst="bentConnector3">
            <a:avLst>
              <a:gd name="adj1" fmla="val 79298"/>
            </a:avLst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62" name="Connector: Elbow 161">
            <a:extLst>
              <a:ext uri="{FF2B5EF4-FFF2-40B4-BE49-F238E27FC236}">
                <a16:creationId xmlns:a16="http://schemas.microsoft.com/office/drawing/2014/main" id="{CA9BDDAF-30FB-4E61-807C-A42EFD8ADE97}"/>
              </a:ext>
            </a:extLst>
          </p:cNvPr>
          <p:cNvCxnSpPr>
            <a:cxnSpLocks/>
            <a:stCxn id="141" idx="0"/>
            <a:endCxn id="147" idx="2"/>
          </p:cNvCxnSpPr>
          <p:nvPr/>
        </p:nvCxnSpPr>
        <p:spPr>
          <a:xfrm rot="5400000" flipH="1" flipV="1">
            <a:off x="9359521" y="4582064"/>
            <a:ext cx="601448" cy="1878630"/>
          </a:xfrm>
          <a:prstGeom prst="bentConnector3">
            <a:avLst>
              <a:gd name="adj1" fmla="val 79298"/>
            </a:avLst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63" name="Connector: Elbow 162">
            <a:extLst>
              <a:ext uri="{FF2B5EF4-FFF2-40B4-BE49-F238E27FC236}">
                <a16:creationId xmlns:a16="http://schemas.microsoft.com/office/drawing/2014/main" id="{2B1B3650-FD37-4877-845A-C948FB52F10E}"/>
              </a:ext>
            </a:extLst>
          </p:cNvPr>
          <p:cNvCxnSpPr>
            <a:cxnSpLocks/>
            <a:endCxn id="146" idx="2"/>
          </p:cNvCxnSpPr>
          <p:nvPr/>
        </p:nvCxnSpPr>
        <p:spPr>
          <a:xfrm flipV="1">
            <a:off x="7794290" y="5220655"/>
            <a:ext cx="1041305" cy="121921"/>
          </a:xfrm>
          <a:prstGeom prst="bentConnector2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90E0CF20-939E-4D4B-95F0-AA557B3B1AD2}"/>
              </a:ext>
            </a:extLst>
          </p:cNvPr>
          <p:cNvCxnSpPr>
            <a:cxnSpLocks/>
          </p:cNvCxnSpPr>
          <p:nvPr/>
        </p:nvCxnSpPr>
        <p:spPr>
          <a:xfrm>
            <a:off x="7796489" y="3720537"/>
            <a:ext cx="4217257" cy="0"/>
          </a:xfrm>
          <a:prstGeom prst="line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13012E6E-2605-4EF7-872A-66AA7DE63279}"/>
              </a:ext>
            </a:extLst>
          </p:cNvPr>
          <p:cNvCxnSpPr>
            <a:cxnSpLocks/>
            <a:stCxn id="168" idx="7"/>
            <a:endCxn id="148" idx="2"/>
          </p:cNvCxnSpPr>
          <p:nvPr/>
        </p:nvCxnSpPr>
        <p:spPr>
          <a:xfrm flipV="1">
            <a:off x="10981229" y="4271695"/>
            <a:ext cx="1" cy="175591"/>
          </a:xfrm>
          <a:prstGeom prst="line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CB3AF887-706C-4684-9C9F-29CBC63B3C81}"/>
              </a:ext>
            </a:extLst>
          </p:cNvPr>
          <p:cNvCxnSpPr>
            <a:cxnSpLocks/>
            <a:stCxn id="142" idx="4"/>
          </p:cNvCxnSpPr>
          <p:nvPr/>
        </p:nvCxnSpPr>
        <p:spPr>
          <a:xfrm>
            <a:off x="11426229" y="3073155"/>
            <a:ext cx="0" cy="612677"/>
          </a:xfrm>
          <a:prstGeom prst="line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FD10B019-6D6D-43A1-8C90-16C1D3F08BD3}"/>
              </a:ext>
            </a:extLst>
          </p:cNvPr>
          <p:cNvCxnSpPr>
            <a:cxnSpLocks/>
          </p:cNvCxnSpPr>
          <p:nvPr/>
        </p:nvCxnSpPr>
        <p:spPr>
          <a:xfrm>
            <a:off x="11426229" y="3756163"/>
            <a:ext cx="0" cy="1581651"/>
          </a:xfrm>
          <a:prstGeom prst="line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81" name="Rectangle: Rounded Corners 180">
            <a:extLst>
              <a:ext uri="{FF2B5EF4-FFF2-40B4-BE49-F238E27FC236}">
                <a16:creationId xmlns:a16="http://schemas.microsoft.com/office/drawing/2014/main" id="{8BBB0466-303E-46D1-9D82-DD141AF17CC4}"/>
              </a:ext>
            </a:extLst>
          </p:cNvPr>
          <p:cNvSpPr/>
          <p:nvPr/>
        </p:nvSpPr>
        <p:spPr>
          <a:xfrm>
            <a:off x="508277" y="3428657"/>
            <a:ext cx="3398196" cy="2037944"/>
          </a:xfrm>
          <a:prstGeom prst="roundRect">
            <a:avLst/>
          </a:prstGeom>
          <a:solidFill>
            <a:schemeClr val="accent4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2" name="Oval 181">
                <a:extLst>
                  <a:ext uri="{FF2B5EF4-FFF2-40B4-BE49-F238E27FC236}">
                    <a16:creationId xmlns:a16="http://schemas.microsoft.com/office/drawing/2014/main" id="{9E4A56D4-75DF-4082-8393-D6F85C3D6D7B}"/>
                  </a:ext>
                </a:extLst>
              </p:cNvPr>
              <p:cNvSpPr/>
              <p:nvPr/>
            </p:nvSpPr>
            <p:spPr>
              <a:xfrm>
                <a:off x="740086" y="5822103"/>
                <a:ext cx="444695" cy="444696"/>
              </a:xfrm>
              <a:prstGeom prst="ellipse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sz="10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82" name="Oval 181">
                <a:extLst>
                  <a:ext uri="{FF2B5EF4-FFF2-40B4-BE49-F238E27FC236}">
                    <a16:creationId xmlns:a16="http://schemas.microsoft.com/office/drawing/2014/main" id="{9E4A56D4-75DF-4082-8393-D6F85C3D6D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086" y="5822103"/>
                <a:ext cx="444695" cy="444696"/>
              </a:xfrm>
              <a:prstGeom prst="ellipse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3" name="Oval 182">
                <a:extLst>
                  <a:ext uri="{FF2B5EF4-FFF2-40B4-BE49-F238E27FC236}">
                    <a16:creationId xmlns:a16="http://schemas.microsoft.com/office/drawing/2014/main" id="{AC882F5B-28D7-4DD6-A3CD-0F9EC55268F2}"/>
                  </a:ext>
                </a:extLst>
              </p:cNvPr>
              <p:cNvSpPr/>
              <p:nvPr/>
            </p:nvSpPr>
            <p:spPr>
              <a:xfrm>
                <a:off x="3445385" y="2628459"/>
                <a:ext cx="444695" cy="444696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83" name="Oval 182">
                <a:extLst>
                  <a:ext uri="{FF2B5EF4-FFF2-40B4-BE49-F238E27FC236}">
                    <a16:creationId xmlns:a16="http://schemas.microsoft.com/office/drawing/2014/main" id="{AC882F5B-28D7-4DD6-A3CD-0F9EC55268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5385" y="2628459"/>
                <a:ext cx="444695" cy="444696"/>
              </a:xfrm>
              <a:prstGeom prst="ellipse">
                <a:avLst/>
              </a:prstGeom>
              <a:blipFill>
                <a:blip r:embed="rId15"/>
                <a:stretch>
                  <a:fillRect l="-259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4" name="Rectangle 183">
            <a:extLst>
              <a:ext uri="{FF2B5EF4-FFF2-40B4-BE49-F238E27FC236}">
                <a16:creationId xmlns:a16="http://schemas.microsoft.com/office/drawing/2014/main" id="{560E577F-B1B7-4961-87A3-EF91E5875DAF}"/>
              </a:ext>
            </a:extLst>
          </p:cNvPr>
          <p:cNvSpPr/>
          <p:nvPr/>
        </p:nvSpPr>
        <p:spPr>
          <a:xfrm>
            <a:off x="1870150" y="4867745"/>
            <a:ext cx="674450" cy="3529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Corbel" panose="020B0503020204020204" pitchFamily="34" charset="0"/>
              </a:rPr>
              <a:t>tanh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5" name="Rectangle 184">
                <a:extLst>
                  <a:ext uri="{FF2B5EF4-FFF2-40B4-BE49-F238E27FC236}">
                    <a16:creationId xmlns:a16="http://schemas.microsoft.com/office/drawing/2014/main" id="{DE496FEC-B1F7-483A-8EBD-F0C843C19300}"/>
                  </a:ext>
                </a:extLst>
              </p:cNvPr>
              <p:cNvSpPr/>
              <p:nvPr/>
            </p:nvSpPr>
            <p:spPr>
              <a:xfrm>
                <a:off x="3869591" y="3385574"/>
                <a:ext cx="599588" cy="3329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sz="1050" dirty="0">
                    <a:solidFill>
                      <a:schemeClr val="tx1"/>
                    </a:solidFill>
                  </a:rPr>
                  <a:t> </a:t>
                </a:r>
                <a:endParaRPr lang="en-US" sz="1600" dirty="0"/>
              </a:p>
            </p:txBody>
          </p:sp>
        </mc:Choice>
        <mc:Fallback xmlns="">
          <p:sp>
            <p:nvSpPr>
              <p:cNvPr id="185" name="Rectangle 184">
                <a:extLst>
                  <a:ext uri="{FF2B5EF4-FFF2-40B4-BE49-F238E27FC236}">
                    <a16:creationId xmlns:a16="http://schemas.microsoft.com/office/drawing/2014/main" id="{DE496FEC-B1F7-483A-8EBD-F0C843C1930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9591" y="3385574"/>
                <a:ext cx="599588" cy="33291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6" name="Rectangle 185">
                <a:extLst>
                  <a:ext uri="{FF2B5EF4-FFF2-40B4-BE49-F238E27FC236}">
                    <a16:creationId xmlns:a16="http://schemas.microsoft.com/office/drawing/2014/main" id="{69A1353C-A351-41E8-BA88-D93C654014A0}"/>
                  </a:ext>
                </a:extLst>
              </p:cNvPr>
              <p:cNvSpPr/>
              <p:nvPr/>
            </p:nvSpPr>
            <p:spPr>
              <a:xfrm>
                <a:off x="1380293" y="4867748"/>
                <a:ext cx="377988" cy="35291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orbel" panose="020B050302020402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86" name="Rectangle 185">
                <a:extLst>
                  <a:ext uri="{FF2B5EF4-FFF2-40B4-BE49-F238E27FC236}">
                    <a16:creationId xmlns:a16="http://schemas.microsoft.com/office/drawing/2014/main" id="{69A1353C-A351-41E8-BA88-D93C654014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0293" y="4867748"/>
                <a:ext cx="377988" cy="35291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7" name="Rectangle 186">
                <a:extLst>
                  <a:ext uri="{FF2B5EF4-FFF2-40B4-BE49-F238E27FC236}">
                    <a16:creationId xmlns:a16="http://schemas.microsoft.com/office/drawing/2014/main" id="{BB2CE627-3DC8-44FD-AE6B-54E9C4365180}"/>
                  </a:ext>
                </a:extLst>
              </p:cNvPr>
              <p:cNvSpPr/>
              <p:nvPr/>
            </p:nvSpPr>
            <p:spPr>
              <a:xfrm>
                <a:off x="888105" y="4867745"/>
                <a:ext cx="377988" cy="35291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orbel" panose="020B050302020402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87" name="Rectangle 186">
                <a:extLst>
                  <a:ext uri="{FF2B5EF4-FFF2-40B4-BE49-F238E27FC236}">
                    <a16:creationId xmlns:a16="http://schemas.microsoft.com/office/drawing/2014/main" id="{BB2CE627-3DC8-44FD-AE6B-54E9C43651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8105" y="4867745"/>
                <a:ext cx="377988" cy="35291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8" name="Rectangle 187">
                <a:extLst>
                  <a:ext uri="{FF2B5EF4-FFF2-40B4-BE49-F238E27FC236}">
                    <a16:creationId xmlns:a16="http://schemas.microsoft.com/office/drawing/2014/main" id="{14DF7FA9-3B20-469F-ACA7-F50B088A4F03}"/>
                  </a:ext>
                </a:extLst>
              </p:cNvPr>
              <p:cNvSpPr/>
              <p:nvPr/>
            </p:nvSpPr>
            <p:spPr>
              <a:xfrm>
                <a:off x="2652070" y="4867745"/>
                <a:ext cx="377988" cy="35291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orbel" panose="020B050302020402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88" name="Rectangle 187">
                <a:extLst>
                  <a:ext uri="{FF2B5EF4-FFF2-40B4-BE49-F238E27FC236}">
                    <a16:creationId xmlns:a16="http://schemas.microsoft.com/office/drawing/2014/main" id="{14DF7FA9-3B20-469F-ACA7-F50B088A4F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2070" y="4867745"/>
                <a:ext cx="377988" cy="35291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9" name="Rectangle 188">
            <a:extLst>
              <a:ext uri="{FF2B5EF4-FFF2-40B4-BE49-F238E27FC236}">
                <a16:creationId xmlns:a16="http://schemas.microsoft.com/office/drawing/2014/main" id="{66E9BA06-77C5-4C84-B281-E43D11A306E7}"/>
              </a:ext>
            </a:extLst>
          </p:cNvPr>
          <p:cNvSpPr/>
          <p:nvPr/>
        </p:nvSpPr>
        <p:spPr>
          <a:xfrm>
            <a:off x="2885509" y="3918785"/>
            <a:ext cx="674450" cy="35291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Corbel" panose="020B0503020204020204" pitchFamily="34" charset="0"/>
              </a:rPr>
              <a:t>tanh</a:t>
            </a:r>
          </a:p>
        </p:txBody>
      </p: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73D60113-C578-4D52-ABD0-1171C7C9E665}"/>
              </a:ext>
            </a:extLst>
          </p:cNvPr>
          <p:cNvGrpSpPr/>
          <p:nvPr/>
        </p:nvGrpSpPr>
        <p:grpSpPr>
          <a:xfrm rot="18900000">
            <a:off x="2101782" y="4093085"/>
            <a:ext cx="211186" cy="211186"/>
            <a:chOff x="9270460" y="1841787"/>
            <a:chExt cx="369332" cy="369332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FAFB8946-8E06-448A-AB48-74C43DF137C6}"/>
                </a:ext>
              </a:extLst>
            </p:cNvPr>
            <p:cNvSpPr/>
            <p:nvPr/>
          </p:nvSpPr>
          <p:spPr>
            <a:xfrm>
              <a:off x="9270460" y="1841787"/>
              <a:ext cx="369332" cy="36933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BF3C6876-BFC1-4DDB-B433-F7502434F211}"/>
                </a:ext>
              </a:extLst>
            </p:cNvPr>
            <p:cNvCxnSpPr>
              <a:stCxn id="212" idx="0"/>
              <a:endCxn id="212" idx="4"/>
            </p:cNvCxnSpPr>
            <p:nvPr/>
          </p:nvCxnSpPr>
          <p:spPr>
            <a:xfrm>
              <a:off x="9455126" y="1841787"/>
              <a:ext cx="0" cy="369332"/>
            </a:xfrm>
            <a:prstGeom prst="line">
              <a:avLst/>
            </a:prstGeom>
            <a:grpFill/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61864991-3759-4321-8FF5-E02D6449C5A3}"/>
                </a:ext>
              </a:extLst>
            </p:cNvPr>
            <p:cNvCxnSpPr>
              <a:cxnSpLocks/>
              <a:stCxn id="212" idx="2"/>
              <a:endCxn id="212" idx="6"/>
            </p:cNvCxnSpPr>
            <p:nvPr/>
          </p:nvCxnSpPr>
          <p:spPr>
            <a:xfrm>
              <a:off x="9270460" y="2026453"/>
              <a:ext cx="369332" cy="0"/>
            </a:xfrm>
            <a:prstGeom prst="line">
              <a:avLst/>
            </a:prstGeom>
            <a:grpFill/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193" name="Group 192">
            <a:extLst>
              <a:ext uri="{FF2B5EF4-FFF2-40B4-BE49-F238E27FC236}">
                <a16:creationId xmlns:a16="http://schemas.microsoft.com/office/drawing/2014/main" id="{593970FB-DB56-459B-8F79-5F13D610EB47}"/>
              </a:ext>
            </a:extLst>
          </p:cNvPr>
          <p:cNvGrpSpPr/>
          <p:nvPr/>
        </p:nvGrpSpPr>
        <p:grpSpPr>
          <a:xfrm rot="18900000">
            <a:off x="3117140" y="4447287"/>
            <a:ext cx="211186" cy="211186"/>
            <a:chOff x="9270460" y="1841787"/>
            <a:chExt cx="369332" cy="369332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38E8472F-30D2-405C-9B95-63F2F7DB8E00}"/>
                </a:ext>
              </a:extLst>
            </p:cNvPr>
            <p:cNvSpPr/>
            <p:nvPr/>
          </p:nvSpPr>
          <p:spPr>
            <a:xfrm>
              <a:off x="9270460" y="1841787"/>
              <a:ext cx="369332" cy="36933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B90B92B7-5597-409C-90B9-5A90201E2437}"/>
                </a:ext>
              </a:extLst>
            </p:cNvPr>
            <p:cNvCxnSpPr>
              <a:stCxn id="209" idx="0"/>
              <a:endCxn id="209" idx="4"/>
            </p:cNvCxnSpPr>
            <p:nvPr/>
          </p:nvCxnSpPr>
          <p:spPr>
            <a:xfrm>
              <a:off x="9455126" y="1841787"/>
              <a:ext cx="0" cy="369332"/>
            </a:xfrm>
            <a:prstGeom prst="line">
              <a:avLst/>
            </a:prstGeom>
            <a:grpFill/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845BF444-966A-4A03-A203-7F7ACE0D4141}"/>
                </a:ext>
              </a:extLst>
            </p:cNvPr>
            <p:cNvCxnSpPr>
              <a:cxnSpLocks/>
              <a:stCxn id="209" idx="2"/>
              <a:endCxn id="209" idx="6"/>
            </p:cNvCxnSpPr>
            <p:nvPr/>
          </p:nvCxnSpPr>
          <p:spPr>
            <a:xfrm>
              <a:off x="9270460" y="2026453"/>
              <a:ext cx="369332" cy="0"/>
            </a:xfrm>
            <a:prstGeom prst="line">
              <a:avLst/>
            </a:prstGeom>
            <a:grpFill/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cxnSp>
        <p:nvCxnSpPr>
          <p:cNvPr id="194" name="Connector: Elbow 193">
            <a:extLst>
              <a:ext uri="{FF2B5EF4-FFF2-40B4-BE49-F238E27FC236}">
                <a16:creationId xmlns:a16="http://schemas.microsoft.com/office/drawing/2014/main" id="{389C8AD7-9DF0-44E8-8DC9-4A1628C26CEC}"/>
              </a:ext>
            </a:extLst>
          </p:cNvPr>
          <p:cNvCxnSpPr>
            <a:cxnSpLocks/>
            <a:stCxn id="187" idx="0"/>
            <a:endCxn id="215" idx="3"/>
          </p:cNvCxnSpPr>
          <p:nvPr/>
        </p:nvCxnSpPr>
        <p:spPr>
          <a:xfrm rot="5400000" flipH="1" flipV="1">
            <a:off x="556292" y="4346938"/>
            <a:ext cx="1041614" cy="1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95" name="Connector: Elbow 194">
            <a:extLst>
              <a:ext uri="{FF2B5EF4-FFF2-40B4-BE49-F238E27FC236}">
                <a16:creationId xmlns:a16="http://schemas.microsoft.com/office/drawing/2014/main" id="{975D2395-F3D7-4834-8C34-2C697CA225D6}"/>
              </a:ext>
            </a:extLst>
          </p:cNvPr>
          <p:cNvCxnSpPr>
            <a:cxnSpLocks/>
            <a:stCxn id="186" idx="0"/>
            <a:endCxn id="212" idx="1"/>
          </p:cNvCxnSpPr>
          <p:nvPr/>
        </p:nvCxnSpPr>
        <p:spPr>
          <a:xfrm rot="5400000" flipH="1" flipV="1">
            <a:off x="1500999" y="4266966"/>
            <a:ext cx="669070" cy="532494"/>
          </a:xfrm>
          <a:prstGeom prst="bentConnector3">
            <a:avLst>
              <a:gd name="adj1" fmla="val 99648"/>
            </a:avLst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96" name="Connector: Elbow 195">
            <a:extLst>
              <a:ext uri="{FF2B5EF4-FFF2-40B4-BE49-F238E27FC236}">
                <a16:creationId xmlns:a16="http://schemas.microsoft.com/office/drawing/2014/main" id="{1FDA2071-43B8-4AD0-9A8C-88AE936A3D45}"/>
              </a:ext>
            </a:extLst>
          </p:cNvPr>
          <p:cNvCxnSpPr>
            <a:cxnSpLocks/>
            <a:stCxn id="188" idx="0"/>
            <a:endCxn id="209" idx="1"/>
          </p:cNvCxnSpPr>
          <p:nvPr/>
        </p:nvCxnSpPr>
        <p:spPr>
          <a:xfrm rot="5400000" flipH="1" flipV="1">
            <a:off x="2821669" y="4572276"/>
            <a:ext cx="314865" cy="276075"/>
          </a:xfrm>
          <a:prstGeom prst="bentConnector3">
            <a:avLst>
              <a:gd name="adj1" fmla="val 99504"/>
            </a:avLst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97" name="Connector: Elbow 196">
            <a:extLst>
              <a:ext uri="{FF2B5EF4-FFF2-40B4-BE49-F238E27FC236}">
                <a16:creationId xmlns:a16="http://schemas.microsoft.com/office/drawing/2014/main" id="{D410C48E-DE8E-4A90-8B65-48EAD9E1A2A0}"/>
              </a:ext>
            </a:extLst>
          </p:cNvPr>
          <p:cNvCxnSpPr>
            <a:cxnSpLocks/>
            <a:stCxn id="212" idx="7"/>
            <a:endCxn id="218" idx="4"/>
          </p:cNvCxnSpPr>
          <p:nvPr/>
        </p:nvCxnSpPr>
        <p:spPr>
          <a:xfrm rot="16200000" flipV="1">
            <a:off x="2074333" y="3960041"/>
            <a:ext cx="266085" cy="1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98" name="Connector: Elbow 197">
            <a:extLst>
              <a:ext uri="{FF2B5EF4-FFF2-40B4-BE49-F238E27FC236}">
                <a16:creationId xmlns:a16="http://schemas.microsoft.com/office/drawing/2014/main" id="{CAD930DD-14EB-4F10-AE9E-19CE8B697058}"/>
              </a:ext>
            </a:extLst>
          </p:cNvPr>
          <p:cNvCxnSpPr>
            <a:cxnSpLocks/>
            <a:stCxn id="209" idx="3"/>
          </p:cNvCxnSpPr>
          <p:nvPr/>
        </p:nvCxnSpPr>
        <p:spPr>
          <a:xfrm rot="16200000" flipH="1">
            <a:off x="3442922" y="4438284"/>
            <a:ext cx="687432" cy="1127811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99" name="Connector: Elbow 198">
            <a:extLst>
              <a:ext uri="{FF2B5EF4-FFF2-40B4-BE49-F238E27FC236}">
                <a16:creationId xmlns:a16="http://schemas.microsoft.com/office/drawing/2014/main" id="{0F606950-6B35-4095-85B8-256F727FA027}"/>
              </a:ext>
            </a:extLst>
          </p:cNvPr>
          <p:cNvCxnSpPr>
            <a:cxnSpLocks/>
            <a:stCxn id="189" idx="0"/>
          </p:cNvCxnSpPr>
          <p:nvPr/>
        </p:nvCxnSpPr>
        <p:spPr>
          <a:xfrm rot="5400000" flipH="1" flipV="1">
            <a:off x="3690461" y="3253680"/>
            <a:ext cx="197379" cy="1132832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00" name="Connector: Elbow 199">
            <a:extLst>
              <a:ext uri="{FF2B5EF4-FFF2-40B4-BE49-F238E27FC236}">
                <a16:creationId xmlns:a16="http://schemas.microsoft.com/office/drawing/2014/main" id="{22CC6E7D-EB26-4B0E-9681-64DE7FAA6861}"/>
              </a:ext>
            </a:extLst>
          </p:cNvPr>
          <p:cNvCxnSpPr>
            <a:stCxn id="182" idx="0"/>
            <a:endCxn id="187" idx="2"/>
          </p:cNvCxnSpPr>
          <p:nvPr/>
        </p:nvCxnSpPr>
        <p:spPr>
          <a:xfrm rot="5400000" flipH="1" flipV="1">
            <a:off x="719042" y="5464047"/>
            <a:ext cx="601448" cy="114665"/>
          </a:xfrm>
          <a:prstGeom prst="bentConnector3">
            <a:avLst>
              <a:gd name="adj1" fmla="val 79562"/>
            </a:avLst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01" name="Connector: Elbow 200">
            <a:extLst>
              <a:ext uri="{FF2B5EF4-FFF2-40B4-BE49-F238E27FC236}">
                <a16:creationId xmlns:a16="http://schemas.microsoft.com/office/drawing/2014/main" id="{DE4F86CA-F31F-435D-AE6F-686D05070D2E}"/>
              </a:ext>
            </a:extLst>
          </p:cNvPr>
          <p:cNvCxnSpPr>
            <a:cxnSpLocks/>
            <a:stCxn id="182" idx="0"/>
            <a:endCxn id="186" idx="2"/>
          </p:cNvCxnSpPr>
          <p:nvPr/>
        </p:nvCxnSpPr>
        <p:spPr>
          <a:xfrm rot="5400000" flipH="1" flipV="1">
            <a:off x="965138" y="5217955"/>
            <a:ext cx="601445" cy="606853"/>
          </a:xfrm>
          <a:prstGeom prst="bentConnector3">
            <a:avLst>
              <a:gd name="adj1" fmla="val 79298"/>
            </a:avLst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02" name="Connector: Elbow 201">
            <a:extLst>
              <a:ext uri="{FF2B5EF4-FFF2-40B4-BE49-F238E27FC236}">
                <a16:creationId xmlns:a16="http://schemas.microsoft.com/office/drawing/2014/main" id="{D123FA8C-C938-4B5E-94C9-69B902A4A737}"/>
              </a:ext>
            </a:extLst>
          </p:cNvPr>
          <p:cNvCxnSpPr>
            <a:cxnSpLocks/>
            <a:stCxn id="182" idx="0"/>
            <a:endCxn id="184" idx="2"/>
          </p:cNvCxnSpPr>
          <p:nvPr/>
        </p:nvCxnSpPr>
        <p:spPr>
          <a:xfrm rot="5400000" flipH="1" flipV="1">
            <a:off x="1284180" y="4898909"/>
            <a:ext cx="601448" cy="1244941"/>
          </a:xfrm>
          <a:prstGeom prst="bentConnector3">
            <a:avLst>
              <a:gd name="adj1" fmla="val 79298"/>
            </a:avLst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03" name="Connector: Elbow 202">
            <a:extLst>
              <a:ext uri="{FF2B5EF4-FFF2-40B4-BE49-F238E27FC236}">
                <a16:creationId xmlns:a16="http://schemas.microsoft.com/office/drawing/2014/main" id="{5B5DAD27-7CBD-4DD9-92EC-7F7F85834FE0}"/>
              </a:ext>
            </a:extLst>
          </p:cNvPr>
          <p:cNvCxnSpPr>
            <a:cxnSpLocks/>
            <a:stCxn id="182" idx="0"/>
            <a:endCxn id="188" idx="2"/>
          </p:cNvCxnSpPr>
          <p:nvPr/>
        </p:nvCxnSpPr>
        <p:spPr>
          <a:xfrm rot="5400000" flipH="1" flipV="1">
            <a:off x="1601025" y="4582064"/>
            <a:ext cx="601448" cy="1878630"/>
          </a:xfrm>
          <a:prstGeom prst="bentConnector3">
            <a:avLst>
              <a:gd name="adj1" fmla="val 79298"/>
            </a:avLst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04" name="Connector: Elbow 203">
            <a:extLst>
              <a:ext uri="{FF2B5EF4-FFF2-40B4-BE49-F238E27FC236}">
                <a16:creationId xmlns:a16="http://schemas.microsoft.com/office/drawing/2014/main" id="{035159E8-73F0-453E-B670-6C1DD9597717}"/>
              </a:ext>
            </a:extLst>
          </p:cNvPr>
          <p:cNvCxnSpPr>
            <a:cxnSpLocks/>
            <a:endCxn id="187" idx="2"/>
          </p:cNvCxnSpPr>
          <p:nvPr/>
        </p:nvCxnSpPr>
        <p:spPr>
          <a:xfrm flipV="1">
            <a:off x="35794" y="5220655"/>
            <a:ext cx="1041305" cy="121921"/>
          </a:xfrm>
          <a:prstGeom prst="bentConnector2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05" name="Straight Connector 204">
            <a:extLst>
              <a:ext uri="{FF2B5EF4-FFF2-40B4-BE49-F238E27FC236}">
                <a16:creationId xmlns:a16="http://schemas.microsoft.com/office/drawing/2014/main" id="{E7C05074-B310-4E7C-B477-E477E00703B0}"/>
              </a:ext>
            </a:extLst>
          </p:cNvPr>
          <p:cNvCxnSpPr>
            <a:cxnSpLocks/>
          </p:cNvCxnSpPr>
          <p:nvPr/>
        </p:nvCxnSpPr>
        <p:spPr>
          <a:xfrm>
            <a:off x="37993" y="3720537"/>
            <a:ext cx="4217257" cy="0"/>
          </a:xfrm>
          <a:prstGeom prst="line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06" name="Straight Connector 205">
            <a:extLst>
              <a:ext uri="{FF2B5EF4-FFF2-40B4-BE49-F238E27FC236}">
                <a16:creationId xmlns:a16="http://schemas.microsoft.com/office/drawing/2014/main" id="{D38D36ED-C142-4A7E-BD65-EE3BC65C1675}"/>
              </a:ext>
            </a:extLst>
          </p:cNvPr>
          <p:cNvCxnSpPr>
            <a:cxnSpLocks/>
            <a:stCxn id="209" idx="7"/>
            <a:endCxn id="189" idx="2"/>
          </p:cNvCxnSpPr>
          <p:nvPr/>
        </p:nvCxnSpPr>
        <p:spPr>
          <a:xfrm flipV="1">
            <a:off x="3222733" y="4271695"/>
            <a:ext cx="1" cy="175591"/>
          </a:xfrm>
          <a:prstGeom prst="line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07" name="Straight Connector 206">
            <a:extLst>
              <a:ext uri="{FF2B5EF4-FFF2-40B4-BE49-F238E27FC236}">
                <a16:creationId xmlns:a16="http://schemas.microsoft.com/office/drawing/2014/main" id="{5C5BF178-8F6E-4846-A9D3-52A1A029EADC}"/>
              </a:ext>
            </a:extLst>
          </p:cNvPr>
          <p:cNvCxnSpPr>
            <a:cxnSpLocks/>
            <a:stCxn id="183" idx="4"/>
          </p:cNvCxnSpPr>
          <p:nvPr/>
        </p:nvCxnSpPr>
        <p:spPr>
          <a:xfrm>
            <a:off x="3667733" y="3073155"/>
            <a:ext cx="0" cy="612677"/>
          </a:xfrm>
          <a:prstGeom prst="line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08" name="Straight Connector 207">
            <a:extLst>
              <a:ext uri="{FF2B5EF4-FFF2-40B4-BE49-F238E27FC236}">
                <a16:creationId xmlns:a16="http://schemas.microsoft.com/office/drawing/2014/main" id="{CD9A4F2D-0776-4C61-8534-621B798B5CE0}"/>
              </a:ext>
            </a:extLst>
          </p:cNvPr>
          <p:cNvCxnSpPr>
            <a:cxnSpLocks/>
          </p:cNvCxnSpPr>
          <p:nvPr/>
        </p:nvCxnSpPr>
        <p:spPr>
          <a:xfrm>
            <a:off x="3667733" y="3756163"/>
            <a:ext cx="0" cy="1581651"/>
          </a:xfrm>
          <a:prstGeom prst="line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4" name="Rectangle 223">
                <a:extLst>
                  <a:ext uri="{FF2B5EF4-FFF2-40B4-BE49-F238E27FC236}">
                    <a16:creationId xmlns:a16="http://schemas.microsoft.com/office/drawing/2014/main" id="{0E08CA79-6791-41B0-9BB1-7607529608AF}"/>
                  </a:ext>
                </a:extLst>
              </p:cNvPr>
              <p:cNvSpPr/>
              <p:nvPr/>
            </p:nvSpPr>
            <p:spPr>
              <a:xfrm>
                <a:off x="23654" y="3385574"/>
                <a:ext cx="602794" cy="3329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</m:sub>
                    </m:sSub>
                  </m:oMath>
                </a14:m>
                <a:r>
                  <a:rPr lang="en-US" sz="1050" dirty="0">
                    <a:solidFill>
                      <a:schemeClr val="tx1"/>
                    </a:solidFill>
                  </a:rPr>
                  <a:t> </a:t>
                </a:r>
                <a:endParaRPr lang="en-US" sz="1600" dirty="0"/>
              </a:p>
            </p:txBody>
          </p:sp>
        </mc:Choice>
        <mc:Fallback xmlns="">
          <p:sp>
            <p:nvSpPr>
              <p:cNvPr id="224" name="Rectangle 223">
                <a:extLst>
                  <a:ext uri="{FF2B5EF4-FFF2-40B4-BE49-F238E27FC236}">
                    <a16:creationId xmlns:a16="http://schemas.microsoft.com/office/drawing/2014/main" id="{0E08CA79-6791-41B0-9BB1-7607529608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54" y="3385574"/>
                <a:ext cx="602794" cy="33291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5" name="Rectangle 224">
                <a:extLst>
                  <a:ext uri="{FF2B5EF4-FFF2-40B4-BE49-F238E27FC236}">
                    <a16:creationId xmlns:a16="http://schemas.microsoft.com/office/drawing/2014/main" id="{FDB1F784-CB5A-4514-B621-21D647ECD3FC}"/>
                  </a:ext>
                </a:extLst>
              </p:cNvPr>
              <p:cNvSpPr/>
              <p:nvPr/>
            </p:nvSpPr>
            <p:spPr>
              <a:xfrm>
                <a:off x="7843176" y="4987645"/>
                <a:ext cx="429669" cy="3329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050" dirty="0">
                    <a:solidFill>
                      <a:schemeClr val="tx1"/>
                    </a:solidFill>
                  </a:rPr>
                  <a:t> </a:t>
                </a:r>
                <a:endParaRPr lang="en-US" sz="1600" dirty="0"/>
              </a:p>
            </p:txBody>
          </p:sp>
        </mc:Choice>
        <mc:Fallback xmlns="">
          <p:sp>
            <p:nvSpPr>
              <p:cNvPr id="225" name="Rectangle 224">
                <a:extLst>
                  <a:ext uri="{FF2B5EF4-FFF2-40B4-BE49-F238E27FC236}">
                    <a16:creationId xmlns:a16="http://schemas.microsoft.com/office/drawing/2014/main" id="{FDB1F784-CB5A-4514-B621-21D647ECD3F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3176" y="4987645"/>
                <a:ext cx="429669" cy="33291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6" name="Rectangle 225">
                <a:extLst>
                  <a:ext uri="{FF2B5EF4-FFF2-40B4-BE49-F238E27FC236}">
                    <a16:creationId xmlns:a16="http://schemas.microsoft.com/office/drawing/2014/main" id="{AB1E5774-8E31-43C4-928F-EC5476F9ED03}"/>
                  </a:ext>
                </a:extLst>
              </p:cNvPr>
              <p:cNvSpPr/>
              <p:nvPr/>
            </p:nvSpPr>
            <p:spPr>
              <a:xfrm>
                <a:off x="11615264" y="4987302"/>
                <a:ext cx="625236" cy="3329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sz="1050" dirty="0">
                    <a:solidFill>
                      <a:schemeClr val="tx1"/>
                    </a:solidFill>
                  </a:rPr>
                  <a:t> </a:t>
                </a:r>
                <a:endParaRPr lang="en-US" sz="1600" dirty="0"/>
              </a:p>
            </p:txBody>
          </p:sp>
        </mc:Choice>
        <mc:Fallback xmlns="">
          <p:sp>
            <p:nvSpPr>
              <p:cNvPr id="226" name="Rectangle 225">
                <a:extLst>
                  <a:ext uri="{FF2B5EF4-FFF2-40B4-BE49-F238E27FC236}">
                    <a16:creationId xmlns:a16="http://schemas.microsoft.com/office/drawing/2014/main" id="{AB1E5774-8E31-43C4-928F-EC5476F9ED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15264" y="4987302"/>
                <a:ext cx="625236" cy="33291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7" name="Rectangle 226">
                <a:extLst>
                  <a:ext uri="{FF2B5EF4-FFF2-40B4-BE49-F238E27FC236}">
                    <a16:creationId xmlns:a16="http://schemas.microsoft.com/office/drawing/2014/main" id="{BCC91321-307D-4120-8E95-EFF452D94995}"/>
                  </a:ext>
                </a:extLst>
              </p:cNvPr>
              <p:cNvSpPr/>
              <p:nvPr/>
            </p:nvSpPr>
            <p:spPr>
              <a:xfrm>
                <a:off x="3865157" y="4987302"/>
                <a:ext cx="625236" cy="3329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sz="1050" dirty="0">
                    <a:solidFill>
                      <a:schemeClr val="tx1"/>
                    </a:solidFill>
                  </a:rPr>
                  <a:t> </a:t>
                </a:r>
                <a:endParaRPr lang="en-US" sz="1600" dirty="0"/>
              </a:p>
            </p:txBody>
          </p:sp>
        </mc:Choice>
        <mc:Fallback xmlns="">
          <p:sp>
            <p:nvSpPr>
              <p:cNvPr id="227" name="Rectangle 226">
                <a:extLst>
                  <a:ext uri="{FF2B5EF4-FFF2-40B4-BE49-F238E27FC236}">
                    <a16:creationId xmlns:a16="http://schemas.microsoft.com/office/drawing/2014/main" id="{BCC91321-307D-4120-8E95-EFF452D949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5157" y="4987302"/>
                <a:ext cx="625236" cy="332912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8" name="Rectangle 227">
                <a:extLst>
                  <a:ext uri="{FF2B5EF4-FFF2-40B4-BE49-F238E27FC236}">
                    <a16:creationId xmlns:a16="http://schemas.microsoft.com/office/drawing/2014/main" id="{6B04001B-7AF5-42D5-90EB-C2D67EDA7C51}"/>
                  </a:ext>
                </a:extLst>
              </p:cNvPr>
              <p:cNvSpPr/>
              <p:nvPr/>
            </p:nvSpPr>
            <p:spPr>
              <a:xfrm>
                <a:off x="10831" y="4987302"/>
                <a:ext cx="628442" cy="3329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050" dirty="0">
                    <a:solidFill>
                      <a:schemeClr val="tx1"/>
                    </a:solidFill>
                  </a:rPr>
                  <a:t> </a:t>
                </a:r>
                <a:endParaRPr lang="en-US" sz="1600" dirty="0"/>
              </a:p>
            </p:txBody>
          </p:sp>
        </mc:Choice>
        <mc:Fallback xmlns="">
          <p:sp>
            <p:nvSpPr>
              <p:cNvPr id="228" name="Rectangle 227">
                <a:extLst>
                  <a:ext uri="{FF2B5EF4-FFF2-40B4-BE49-F238E27FC236}">
                    <a16:creationId xmlns:a16="http://schemas.microsoft.com/office/drawing/2014/main" id="{6B04001B-7AF5-42D5-90EB-C2D67EDA7C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31" y="4987302"/>
                <a:ext cx="628442" cy="332912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1" name="Group 190">
            <a:extLst>
              <a:ext uri="{FF2B5EF4-FFF2-40B4-BE49-F238E27FC236}">
                <a16:creationId xmlns:a16="http://schemas.microsoft.com/office/drawing/2014/main" id="{7E41D87E-BBB1-404A-806D-94EC073D6E48}"/>
              </a:ext>
            </a:extLst>
          </p:cNvPr>
          <p:cNvGrpSpPr/>
          <p:nvPr/>
        </p:nvGrpSpPr>
        <p:grpSpPr>
          <a:xfrm rot="18900000">
            <a:off x="971507" y="3614944"/>
            <a:ext cx="211186" cy="211186"/>
            <a:chOff x="9270460" y="1841787"/>
            <a:chExt cx="369332" cy="369332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8B91C65A-3E3B-49CB-8A71-DA5DB9D453B3}"/>
                </a:ext>
              </a:extLst>
            </p:cNvPr>
            <p:cNvSpPr/>
            <p:nvPr/>
          </p:nvSpPr>
          <p:spPr>
            <a:xfrm>
              <a:off x="9270460" y="1841787"/>
              <a:ext cx="369332" cy="36933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4E3512FD-39D8-4993-9494-9200D63E729B}"/>
                </a:ext>
              </a:extLst>
            </p:cNvPr>
            <p:cNvCxnSpPr>
              <a:stCxn id="215" idx="0"/>
              <a:endCxn id="215" idx="4"/>
            </p:cNvCxnSpPr>
            <p:nvPr/>
          </p:nvCxnSpPr>
          <p:spPr>
            <a:xfrm>
              <a:off x="9455126" y="1841787"/>
              <a:ext cx="0" cy="369332"/>
            </a:xfrm>
            <a:prstGeom prst="line">
              <a:avLst/>
            </a:prstGeom>
            <a:grpFill/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DCE55B45-18F7-4F3C-A89F-4FCFC8A5DFAD}"/>
                </a:ext>
              </a:extLst>
            </p:cNvPr>
            <p:cNvCxnSpPr>
              <a:cxnSpLocks/>
              <a:stCxn id="215" idx="2"/>
              <a:endCxn id="215" idx="6"/>
            </p:cNvCxnSpPr>
            <p:nvPr/>
          </p:nvCxnSpPr>
          <p:spPr>
            <a:xfrm>
              <a:off x="9270460" y="2026453"/>
              <a:ext cx="369332" cy="0"/>
            </a:xfrm>
            <a:prstGeom prst="line">
              <a:avLst/>
            </a:prstGeom>
            <a:grpFill/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7DBCC190-1B82-4486-AE05-1F633245952C}"/>
              </a:ext>
            </a:extLst>
          </p:cNvPr>
          <p:cNvGrpSpPr/>
          <p:nvPr/>
        </p:nvGrpSpPr>
        <p:grpSpPr>
          <a:xfrm>
            <a:off x="2101781" y="3615813"/>
            <a:ext cx="211186" cy="211186"/>
            <a:chOff x="9270460" y="1841787"/>
            <a:chExt cx="369332" cy="369332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D0693A11-EF64-4CEC-A159-A08E063A1FCC}"/>
                </a:ext>
              </a:extLst>
            </p:cNvPr>
            <p:cNvSpPr/>
            <p:nvPr/>
          </p:nvSpPr>
          <p:spPr>
            <a:xfrm>
              <a:off x="9270460" y="1841787"/>
              <a:ext cx="369332" cy="36933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E34BCE09-FCDF-4024-A440-394743909570}"/>
                </a:ext>
              </a:extLst>
            </p:cNvPr>
            <p:cNvCxnSpPr>
              <a:stCxn id="218" idx="0"/>
              <a:endCxn id="218" idx="4"/>
            </p:cNvCxnSpPr>
            <p:nvPr/>
          </p:nvCxnSpPr>
          <p:spPr>
            <a:xfrm>
              <a:off x="9455126" y="1841787"/>
              <a:ext cx="0" cy="369332"/>
            </a:xfrm>
            <a:prstGeom prst="line">
              <a:avLst/>
            </a:prstGeom>
            <a:grpFill/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BB410FE0-A8A0-4B20-AADD-40D4583874E6}"/>
                </a:ext>
              </a:extLst>
            </p:cNvPr>
            <p:cNvCxnSpPr>
              <a:cxnSpLocks/>
              <a:stCxn id="218" idx="2"/>
              <a:endCxn id="218" idx="6"/>
            </p:cNvCxnSpPr>
            <p:nvPr/>
          </p:nvCxnSpPr>
          <p:spPr>
            <a:xfrm>
              <a:off x="9270460" y="2026453"/>
              <a:ext cx="369332" cy="0"/>
            </a:xfrm>
            <a:prstGeom prst="line">
              <a:avLst/>
            </a:prstGeom>
            <a:grpFill/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647DDE4E-7C9F-4F5E-A147-68DF785C795D}"/>
              </a:ext>
            </a:extLst>
          </p:cNvPr>
          <p:cNvGrpSpPr/>
          <p:nvPr/>
        </p:nvGrpSpPr>
        <p:grpSpPr>
          <a:xfrm rot="18900000">
            <a:off x="4860132" y="3615287"/>
            <a:ext cx="211186" cy="211186"/>
            <a:chOff x="9270460" y="1841787"/>
            <a:chExt cx="369332" cy="369332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988597EF-5A33-4C55-B52F-FFAAEE756AEE}"/>
                </a:ext>
              </a:extLst>
            </p:cNvPr>
            <p:cNvSpPr/>
            <p:nvPr/>
          </p:nvSpPr>
          <p:spPr>
            <a:xfrm>
              <a:off x="9270460" y="1841787"/>
              <a:ext cx="369332" cy="36933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41AB1F48-BEFD-473A-A2CE-24C003C51D0B}"/>
                </a:ext>
              </a:extLst>
            </p:cNvPr>
            <p:cNvCxnSpPr>
              <a:stCxn id="65" idx="0"/>
              <a:endCxn id="65" idx="4"/>
            </p:cNvCxnSpPr>
            <p:nvPr/>
          </p:nvCxnSpPr>
          <p:spPr>
            <a:xfrm>
              <a:off x="9455126" y="1841787"/>
              <a:ext cx="0" cy="369332"/>
            </a:xfrm>
            <a:prstGeom prst="line">
              <a:avLst/>
            </a:prstGeom>
            <a:grpFill/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633DF7D5-150A-4772-A5CC-0C275E37BDF4}"/>
                </a:ext>
              </a:extLst>
            </p:cNvPr>
            <p:cNvCxnSpPr>
              <a:cxnSpLocks/>
              <a:stCxn id="65" idx="2"/>
              <a:endCxn id="65" idx="6"/>
            </p:cNvCxnSpPr>
            <p:nvPr/>
          </p:nvCxnSpPr>
          <p:spPr>
            <a:xfrm>
              <a:off x="9270460" y="2026453"/>
              <a:ext cx="369332" cy="0"/>
            </a:xfrm>
            <a:prstGeom prst="line">
              <a:avLst/>
            </a:prstGeom>
            <a:grpFill/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17563D2B-FF53-43FC-86EF-8DA43E6A5892}"/>
              </a:ext>
            </a:extLst>
          </p:cNvPr>
          <p:cNvGrpSpPr/>
          <p:nvPr/>
        </p:nvGrpSpPr>
        <p:grpSpPr>
          <a:xfrm>
            <a:off x="5990406" y="3616156"/>
            <a:ext cx="211186" cy="211186"/>
            <a:chOff x="9270460" y="1841787"/>
            <a:chExt cx="369332" cy="369332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02387014-21BF-40E3-BC7E-ADF90AE8AC51}"/>
                </a:ext>
              </a:extLst>
            </p:cNvPr>
            <p:cNvSpPr/>
            <p:nvPr/>
          </p:nvSpPr>
          <p:spPr>
            <a:xfrm>
              <a:off x="9270460" y="1841787"/>
              <a:ext cx="369332" cy="36933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D5325547-F16C-43BE-8222-A6AC6F1EFBAE}"/>
                </a:ext>
              </a:extLst>
            </p:cNvPr>
            <p:cNvCxnSpPr>
              <a:stCxn id="61" idx="0"/>
              <a:endCxn id="61" idx="4"/>
            </p:cNvCxnSpPr>
            <p:nvPr/>
          </p:nvCxnSpPr>
          <p:spPr>
            <a:xfrm>
              <a:off x="9455126" y="1841787"/>
              <a:ext cx="0" cy="369332"/>
            </a:xfrm>
            <a:prstGeom prst="line">
              <a:avLst/>
            </a:prstGeom>
            <a:grpFill/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60D8378F-0AE7-4E5D-A12B-B06FEA44D8CE}"/>
                </a:ext>
              </a:extLst>
            </p:cNvPr>
            <p:cNvCxnSpPr>
              <a:cxnSpLocks/>
              <a:stCxn id="61" idx="2"/>
              <a:endCxn id="61" idx="6"/>
            </p:cNvCxnSpPr>
            <p:nvPr/>
          </p:nvCxnSpPr>
          <p:spPr>
            <a:xfrm>
              <a:off x="9270460" y="2026453"/>
              <a:ext cx="369332" cy="0"/>
            </a:xfrm>
            <a:prstGeom prst="line">
              <a:avLst/>
            </a:prstGeom>
            <a:grpFill/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B0A95701-7741-4AAD-A655-1E9BD857CF9A}"/>
              </a:ext>
            </a:extLst>
          </p:cNvPr>
          <p:cNvGrpSpPr/>
          <p:nvPr/>
        </p:nvGrpSpPr>
        <p:grpSpPr>
          <a:xfrm>
            <a:off x="9860277" y="3615813"/>
            <a:ext cx="211186" cy="211186"/>
            <a:chOff x="9270460" y="1841787"/>
            <a:chExt cx="369332" cy="369332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26687338-8598-4983-BCB0-1BBD3FEE9AA5}"/>
                </a:ext>
              </a:extLst>
            </p:cNvPr>
            <p:cNvSpPr/>
            <p:nvPr/>
          </p:nvSpPr>
          <p:spPr>
            <a:xfrm>
              <a:off x="9270460" y="1841787"/>
              <a:ext cx="369332" cy="36933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499083C8-B37D-4827-B6CE-D20C9CF107F9}"/>
                </a:ext>
              </a:extLst>
            </p:cNvPr>
            <p:cNvCxnSpPr>
              <a:stCxn id="177" idx="0"/>
              <a:endCxn id="177" idx="4"/>
            </p:cNvCxnSpPr>
            <p:nvPr/>
          </p:nvCxnSpPr>
          <p:spPr>
            <a:xfrm>
              <a:off x="9455126" y="1841787"/>
              <a:ext cx="0" cy="369332"/>
            </a:xfrm>
            <a:prstGeom prst="line">
              <a:avLst/>
            </a:prstGeom>
            <a:grpFill/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E2C5CB89-660B-48E6-BF93-B06D69BB9D69}"/>
                </a:ext>
              </a:extLst>
            </p:cNvPr>
            <p:cNvCxnSpPr>
              <a:cxnSpLocks/>
              <a:stCxn id="177" idx="2"/>
              <a:endCxn id="177" idx="6"/>
            </p:cNvCxnSpPr>
            <p:nvPr/>
          </p:nvCxnSpPr>
          <p:spPr>
            <a:xfrm>
              <a:off x="9270460" y="2026453"/>
              <a:ext cx="369332" cy="0"/>
            </a:xfrm>
            <a:prstGeom prst="line">
              <a:avLst/>
            </a:prstGeom>
            <a:grpFill/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3130CC91-93EE-4D9D-BFAB-D866CB958C4F}"/>
              </a:ext>
            </a:extLst>
          </p:cNvPr>
          <p:cNvGrpSpPr/>
          <p:nvPr/>
        </p:nvGrpSpPr>
        <p:grpSpPr>
          <a:xfrm rot="18900000">
            <a:off x="8730003" y="3614944"/>
            <a:ext cx="211186" cy="211186"/>
            <a:chOff x="9270460" y="1841787"/>
            <a:chExt cx="369332" cy="369332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30FBA8FA-FBE5-4759-A2AF-1D4289A5DBEB}"/>
                </a:ext>
              </a:extLst>
            </p:cNvPr>
            <p:cNvSpPr/>
            <p:nvPr/>
          </p:nvSpPr>
          <p:spPr>
            <a:xfrm>
              <a:off x="9270460" y="1841787"/>
              <a:ext cx="369332" cy="36933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C918160A-9B0C-4D0E-B059-D0A78F568BDC}"/>
                </a:ext>
              </a:extLst>
            </p:cNvPr>
            <p:cNvCxnSpPr>
              <a:stCxn id="174" idx="0"/>
              <a:endCxn id="174" idx="4"/>
            </p:cNvCxnSpPr>
            <p:nvPr/>
          </p:nvCxnSpPr>
          <p:spPr>
            <a:xfrm>
              <a:off x="9455126" y="1841787"/>
              <a:ext cx="0" cy="369332"/>
            </a:xfrm>
            <a:prstGeom prst="line">
              <a:avLst/>
            </a:prstGeom>
            <a:grpFill/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6A49BF8D-AF95-4642-A1A6-8C3F1CD3C387}"/>
                </a:ext>
              </a:extLst>
            </p:cNvPr>
            <p:cNvCxnSpPr>
              <a:cxnSpLocks/>
              <a:stCxn id="174" idx="2"/>
              <a:endCxn id="174" idx="6"/>
            </p:cNvCxnSpPr>
            <p:nvPr/>
          </p:nvCxnSpPr>
          <p:spPr>
            <a:xfrm>
              <a:off x="9270460" y="2026453"/>
              <a:ext cx="369332" cy="0"/>
            </a:xfrm>
            <a:prstGeom prst="line">
              <a:avLst/>
            </a:prstGeom>
            <a:grpFill/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233" name="Rectangle 232">
            <a:extLst>
              <a:ext uri="{FF2B5EF4-FFF2-40B4-BE49-F238E27FC236}">
                <a16:creationId xmlns:a16="http://schemas.microsoft.com/office/drawing/2014/main" id="{4E0C0654-53DE-458C-AF1A-AC32756292F8}"/>
              </a:ext>
            </a:extLst>
          </p:cNvPr>
          <p:cNvSpPr/>
          <p:nvPr/>
        </p:nvSpPr>
        <p:spPr>
          <a:xfrm>
            <a:off x="-1" y="2613891"/>
            <a:ext cx="3968521" cy="3878984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Rectangle 233">
            <a:extLst>
              <a:ext uri="{FF2B5EF4-FFF2-40B4-BE49-F238E27FC236}">
                <a16:creationId xmlns:a16="http://schemas.microsoft.com/office/drawing/2014/main" id="{0E07CBDA-33B8-4132-988F-0145597FF195}"/>
              </a:ext>
            </a:extLst>
          </p:cNvPr>
          <p:cNvSpPr/>
          <p:nvPr/>
        </p:nvSpPr>
        <p:spPr>
          <a:xfrm>
            <a:off x="8232775" y="2480554"/>
            <a:ext cx="3961631" cy="4012322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9" name="Straight Arrow Connector 238">
            <a:extLst>
              <a:ext uri="{FF2B5EF4-FFF2-40B4-BE49-F238E27FC236}">
                <a16:creationId xmlns:a16="http://schemas.microsoft.com/office/drawing/2014/main" id="{3E04B783-53AC-4295-9B3F-80FD0E9C649A}"/>
              </a:ext>
            </a:extLst>
          </p:cNvPr>
          <p:cNvCxnSpPr>
            <a:stCxn id="11" idx="0"/>
            <a:endCxn id="69" idx="3"/>
          </p:cNvCxnSpPr>
          <p:nvPr/>
        </p:nvCxnSpPr>
        <p:spPr>
          <a:xfrm flipV="1">
            <a:off x="6096000" y="4304615"/>
            <a:ext cx="0" cy="563473"/>
          </a:xfrm>
          <a:prstGeom prst="straightConnector1">
            <a:avLst/>
          </a:prstGeom>
          <a:ln w="38100"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E4A4A41-91BD-4EBE-BBB5-031A1984F42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35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289763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E489C-4D53-4D7D-AFD9-D0C1EB7C1B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 short term memory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B04CF8-ADF3-40AC-952F-0919DA3336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0800" indent="0">
              <a:buNone/>
            </a:pPr>
            <a:r>
              <a:rPr lang="en-US" dirty="0"/>
              <a:t>Information is added or removed through structures called gates</a:t>
            </a:r>
          </a:p>
          <a:p>
            <a:pPr marL="50800" indent="0">
              <a:buNone/>
            </a:pPr>
            <a:endParaRPr lang="en-US" dirty="0"/>
          </a:p>
          <a:p>
            <a:pPr marL="50800" indent="0">
              <a:buNone/>
            </a:pPr>
            <a:endParaRPr lang="en-US" dirty="0"/>
          </a:p>
          <a:p>
            <a:pPr marL="50800" indent="0">
              <a:buNone/>
            </a:pPr>
            <a:endParaRPr lang="en-US" dirty="0"/>
          </a:p>
          <a:p>
            <a:pPr marL="50800" indent="0">
              <a:buNone/>
            </a:pPr>
            <a:endParaRPr lang="en-US" dirty="0"/>
          </a:p>
          <a:p>
            <a:pPr marL="50800" indent="0">
              <a:buNone/>
            </a:pPr>
            <a:endParaRPr lang="en-US" dirty="0"/>
          </a:p>
          <a:p>
            <a:pPr marL="50800" indent="0">
              <a:buNone/>
            </a:pPr>
            <a:r>
              <a:rPr lang="en-US" dirty="0"/>
              <a:t>Gates allow information to pass, for example, via a sigmoid layer and point-wise multiplication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8FCC0A-0243-4DAD-A98A-688E1241FCE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36</a:t>
            </a:fld>
            <a:endParaRPr lang="nl-BE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6E9CAB9-1083-4A21-A2C4-64434C422F94}"/>
              </a:ext>
            </a:extLst>
          </p:cNvPr>
          <p:cNvGrpSpPr/>
          <p:nvPr/>
        </p:nvGrpSpPr>
        <p:grpSpPr>
          <a:xfrm>
            <a:off x="4941115" y="2560825"/>
            <a:ext cx="1803634" cy="2366358"/>
            <a:chOff x="4798503" y="2452216"/>
            <a:chExt cx="2088858" cy="2740569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44597AE0-3DDE-44CD-81B5-C3E870748C80}"/>
                </a:ext>
              </a:extLst>
            </p:cNvPr>
            <p:cNvCxnSpPr>
              <a:cxnSpLocks/>
            </p:cNvCxnSpPr>
            <p:nvPr/>
          </p:nvCxnSpPr>
          <p:spPr>
            <a:xfrm>
              <a:off x="4798503" y="2856814"/>
              <a:ext cx="2088858" cy="0"/>
            </a:xfrm>
            <a:prstGeom prst="line">
              <a:avLst/>
            </a:prstGeom>
            <a:ln w="76200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598E30C3-232A-4E18-A201-212EDAFE13CC}"/>
                </a:ext>
              </a:extLst>
            </p:cNvPr>
            <p:cNvGrpSpPr/>
            <p:nvPr/>
          </p:nvGrpSpPr>
          <p:grpSpPr>
            <a:xfrm rot="18900000">
              <a:off x="5408415" y="2452216"/>
              <a:ext cx="809196" cy="809196"/>
              <a:chOff x="9270460" y="1841787"/>
              <a:chExt cx="369332" cy="369332"/>
            </a:xfrm>
            <a:solidFill>
              <a:schemeClr val="accent2">
                <a:lumMod val="20000"/>
                <a:lumOff val="80000"/>
              </a:schemeClr>
            </a:solidFill>
          </p:grpSpPr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CF4B04A0-F9A5-494B-A4E5-1CE4509C33D0}"/>
                  </a:ext>
                </a:extLst>
              </p:cNvPr>
              <p:cNvSpPr/>
              <p:nvPr/>
            </p:nvSpPr>
            <p:spPr>
              <a:xfrm>
                <a:off x="9270460" y="1841787"/>
                <a:ext cx="369332" cy="369332"/>
              </a:xfrm>
              <a:prstGeom prst="ellipse">
                <a:avLst/>
              </a:prstGeom>
              <a:grp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31570FB6-0D67-4762-8E2B-38E8958F15FB}"/>
                  </a:ext>
                </a:extLst>
              </p:cNvPr>
              <p:cNvCxnSpPr>
                <a:stCxn id="9" idx="0"/>
                <a:endCxn id="9" idx="4"/>
              </p:cNvCxnSpPr>
              <p:nvPr/>
            </p:nvCxnSpPr>
            <p:spPr>
              <a:xfrm>
                <a:off x="9455126" y="1841787"/>
                <a:ext cx="0" cy="369332"/>
              </a:xfrm>
              <a:prstGeom prst="line">
                <a:avLst/>
              </a:prstGeom>
              <a:grpFill/>
              <a:ln w="76200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41922844-97D2-4BA1-BBA1-CBD3FD94CEBA}"/>
                  </a:ext>
                </a:extLst>
              </p:cNvPr>
              <p:cNvCxnSpPr>
                <a:cxnSpLocks/>
                <a:stCxn id="9" idx="2"/>
                <a:endCxn id="9" idx="6"/>
              </p:cNvCxnSpPr>
              <p:nvPr/>
            </p:nvCxnSpPr>
            <p:spPr>
              <a:xfrm>
                <a:off x="9270460" y="2026453"/>
                <a:ext cx="369332" cy="0"/>
              </a:xfrm>
              <a:prstGeom prst="line">
                <a:avLst/>
              </a:prstGeom>
              <a:grpFill/>
              <a:ln w="76200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</p:grp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E6057000-4ECA-4BAD-A9DA-24D4F42CC7EE}"/>
                </a:ext>
              </a:extLst>
            </p:cNvPr>
            <p:cNvCxnSpPr>
              <a:stCxn id="9" idx="3"/>
            </p:cNvCxnSpPr>
            <p:nvPr/>
          </p:nvCxnSpPr>
          <p:spPr>
            <a:xfrm flipH="1">
              <a:off x="5813012" y="3261412"/>
              <a:ext cx="1" cy="1931373"/>
            </a:xfrm>
            <a:prstGeom prst="straightConnector1">
              <a:avLst/>
            </a:prstGeom>
            <a:ln w="76200">
              <a:headEnd type="triangle" w="med" len="med"/>
              <a:tailEnd type="none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840D7E57-8328-4C92-A0D3-20D4E85039B7}"/>
                    </a:ext>
                  </a:extLst>
                </p:cNvPr>
                <p:cNvSpPr/>
                <p:nvPr/>
              </p:nvSpPr>
              <p:spPr>
                <a:xfrm>
                  <a:off x="5375697" y="3902592"/>
                  <a:ext cx="874630" cy="816602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</m:oMath>
                  </a14:m>
                  <a:r>
                    <a:rPr lang="en-US" sz="4800" dirty="0">
                      <a:solidFill>
                        <a:schemeClr val="tx1"/>
                      </a:solidFill>
                      <a:latin typeface="Corbel" panose="020B0503020204020204" pitchFamily="34" charset="0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840D7E57-8328-4C92-A0D3-20D4E85039B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5697" y="3902592"/>
                  <a:ext cx="874630" cy="816602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 w="571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27B6CA7D-BFB3-4489-921B-43B4BFE9B2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89" t="5203" r="6089" b="5203"/>
          <a:stretch/>
        </p:blipFill>
        <p:spPr>
          <a:xfrm>
            <a:off x="8277047" y="2575040"/>
            <a:ext cx="2952541" cy="2259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752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B9D8B4C-7AFE-4BBB-AEAE-8215FC40C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 short term memory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CA56FFC-7E10-4541-A884-E0556ECC4BC4}"/>
              </a:ext>
            </a:extLst>
          </p:cNvPr>
          <p:cNvSpPr/>
          <p:nvPr/>
        </p:nvSpPr>
        <p:spPr>
          <a:xfrm>
            <a:off x="4396902" y="3429000"/>
            <a:ext cx="3398196" cy="2037944"/>
          </a:xfrm>
          <a:prstGeom prst="roundRect">
            <a:avLst/>
          </a:prstGeom>
          <a:solidFill>
            <a:schemeClr val="accent4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BF9333E9-5C70-43F7-8C44-885BC32EF771}"/>
                  </a:ext>
                </a:extLst>
              </p:cNvPr>
              <p:cNvSpPr/>
              <p:nvPr/>
            </p:nvSpPr>
            <p:spPr>
              <a:xfrm>
                <a:off x="4628711" y="5822446"/>
                <a:ext cx="444695" cy="444696"/>
              </a:xfrm>
              <a:prstGeom prst="ellipse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05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BF9333E9-5C70-43F7-8C44-885BC32EF7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8711" y="5822446"/>
                <a:ext cx="444695" cy="444696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6C3EDD10-9139-4680-A46B-64F525E4AA5A}"/>
                  </a:ext>
                </a:extLst>
              </p:cNvPr>
              <p:cNvSpPr/>
              <p:nvPr/>
            </p:nvSpPr>
            <p:spPr>
              <a:xfrm>
                <a:off x="7334010" y="2628802"/>
                <a:ext cx="444695" cy="444696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6C3EDD10-9139-4680-A46B-64F525E4AA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4010" y="2628802"/>
                <a:ext cx="444695" cy="444696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8A84CC17-4C77-441F-8A24-D5AFA09F19BF}"/>
              </a:ext>
            </a:extLst>
          </p:cNvPr>
          <p:cNvSpPr/>
          <p:nvPr/>
        </p:nvSpPr>
        <p:spPr>
          <a:xfrm>
            <a:off x="5758775" y="4868088"/>
            <a:ext cx="674450" cy="3529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Corbel" panose="020B0503020204020204" pitchFamily="34" charset="0"/>
              </a:rPr>
              <a:t>tanh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8F30F456-AC16-440D-99BE-E92B65ACC3AB}"/>
                  </a:ext>
                </a:extLst>
              </p:cNvPr>
              <p:cNvSpPr/>
              <p:nvPr/>
            </p:nvSpPr>
            <p:spPr>
              <a:xfrm>
                <a:off x="7856000" y="3385917"/>
                <a:ext cx="404020" cy="3329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050" dirty="0">
                    <a:solidFill>
                      <a:schemeClr val="tx1"/>
                    </a:solidFill>
                  </a:rPr>
                  <a:t> </a:t>
                </a:r>
                <a:endParaRPr lang="en-US" sz="1600" dirty="0"/>
              </a:p>
            </p:txBody>
          </p:sp>
        </mc:Choice>
        <mc:Fallback xmlns="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8F30F456-AC16-440D-99BE-E92B65ACC3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6000" y="3385917"/>
                <a:ext cx="404020" cy="33291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E96BC8EA-71A7-4B6F-ADE9-E6AF1ED388BF}"/>
                  </a:ext>
                </a:extLst>
              </p:cNvPr>
              <p:cNvSpPr/>
              <p:nvPr/>
            </p:nvSpPr>
            <p:spPr>
              <a:xfrm>
                <a:off x="5268918" y="4868091"/>
                <a:ext cx="377988" cy="35291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orbel" panose="020B050302020402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E96BC8EA-71A7-4B6F-ADE9-E6AF1ED388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8918" y="4868091"/>
                <a:ext cx="377988" cy="3529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B5F38676-0030-4E21-A32B-710AD33FF8F9}"/>
                  </a:ext>
                </a:extLst>
              </p:cNvPr>
              <p:cNvSpPr/>
              <p:nvPr/>
            </p:nvSpPr>
            <p:spPr>
              <a:xfrm>
                <a:off x="4776730" y="4868088"/>
                <a:ext cx="377988" cy="35291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orbel" panose="020B050302020402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B5F38676-0030-4E21-A32B-710AD33FF8F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6730" y="4868088"/>
                <a:ext cx="377988" cy="3529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3087CDB7-E081-4D8C-B96C-C4F629C5D7D6}"/>
                  </a:ext>
                </a:extLst>
              </p:cNvPr>
              <p:cNvSpPr/>
              <p:nvPr/>
            </p:nvSpPr>
            <p:spPr>
              <a:xfrm>
                <a:off x="6540695" y="4868088"/>
                <a:ext cx="377988" cy="35291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orbel" panose="020B050302020402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3087CDB7-E081-4D8C-B96C-C4F629C5D7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0695" y="4868088"/>
                <a:ext cx="377988" cy="3529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Rectangle 58">
            <a:extLst>
              <a:ext uri="{FF2B5EF4-FFF2-40B4-BE49-F238E27FC236}">
                <a16:creationId xmlns:a16="http://schemas.microsoft.com/office/drawing/2014/main" id="{9245B803-E827-4D3A-8DD7-73E6E5229F6A}"/>
              </a:ext>
            </a:extLst>
          </p:cNvPr>
          <p:cNvSpPr/>
          <p:nvPr/>
        </p:nvSpPr>
        <p:spPr>
          <a:xfrm>
            <a:off x="6774134" y="3919128"/>
            <a:ext cx="674450" cy="35291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Corbel" panose="020B0503020204020204" pitchFamily="34" charset="0"/>
              </a:rPr>
              <a:t>tanh</a:t>
            </a: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C8000C27-A671-4B9C-82AC-ADB440E4C2A8}"/>
              </a:ext>
            </a:extLst>
          </p:cNvPr>
          <p:cNvGrpSpPr/>
          <p:nvPr/>
        </p:nvGrpSpPr>
        <p:grpSpPr>
          <a:xfrm rot="18900000">
            <a:off x="5990407" y="4093428"/>
            <a:ext cx="211186" cy="211186"/>
            <a:chOff x="9270460" y="1841787"/>
            <a:chExt cx="369332" cy="369332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654B5B51-F273-4FF2-B722-2FDA17D6414A}"/>
                </a:ext>
              </a:extLst>
            </p:cNvPr>
            <p:cNvSpPr/>
            <p:nvPr/>
          </p:nvSpPr>
          <p:spPr>
            <a:xfrm>
              <a:off x="9270460" y="1841787"/>
              <a:ext cx="369332" cy="36933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C34AA96F-66FB-45F8-8784-F613223BE31E}"/>
                </a:ext>
              </a:extLst>
            </p:cNvPr>
            <p:cNvCxnSpPr>
              <a:stCxn id="69" idx="0"/>
              <a:endCxn id="69" idx="4"/>
            </p:cNvCxnSpPr>
            <p:nvPr/>
          </p:nvCxnSpPr>
          <p:spPr>
            <a:xfrm>
              <a:off x="9455126" y="1841787"/>
              <a:ext cx="0" cy="369332"/>
            </a:xfrm>
            <a:prstGeom prst="line">
              <a:avLst/>
            </a:prstGeom>
            <a:grpFill/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69F5B3B5-15CC-4239-8B21-B53520B6BE36}"/>
                </a:ext>
              </a:extLst>
            </p:cNvPr>
            <p:cNvCxnSpPr>
              <a:cxnSpLocks/>
              <a:stCxn id="69" idx="2"/>
              <a:endCxn id="69" idx="6"/>
            </p:cNvCxnSpPr>
            <p:nvPr/>
          </p:nvCxnSpPr>
          <p:spPr>
            <a:xfrm>
              <a:off x="9270460" y="2026453"/>
              <a:ext cx="369332" cy="0"/>
            </a:xfrm>
            <a:prstGeom prst="line">
              <a:avLst/>
            </a:prstGeom>
            <a:grpFill/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3DB5CE8A-F7D8-45C4-8224-F8FA69FDBBB4}"/>
              </a:ext>
            </a:extLst>
          </p:cNvPr>
          <p:cNvGrpSpPr/>
          <p:nvPr/>
        </p:nvGrpSpPr>
        <p:grpSpPr>
          <a:xfrm rot="18900000">
            <a:off x="7005765" y="4447630"/>
            <a:ext cx="211186" cy="211186"/>
            <a:chOff x="9270460" y="1841787"/>
            <a:chExt cx="369332" cy="369332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4DE87C56-68D5-458F-AC76-7D4D562B2B86}"/>
                </a:ext>
              </a:extLst>
            </p:cNvPr>
            <p:cNvSpPr/>
            <p:nvPr/>
          </p:nvSpPr>
          <p:spPr>
            <a:xfrm>
              <a:off x="9270460" y="1841787"/>
              <a:ext cx="369332" cy="36933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E0117693-AF5E-4DC3-86E1-03A5C04FE25F}"/>
                </a:ext>
              </a:extLst>
            </p:cNvPr>
            <p:cNvCxnSpPr>
              <a:stCxn id="73" idx="0"/>
              <a:endCxn id="73" idx="4"/>
            </p:cNvCxnSpPr>
            <p:nvPr/>
          </p:nvCxnSpPr>
          <p:spPr>
            <a:xfrm>
              <a:off x="9455126" y="1841787"/>
              <a:ext cx="0" cy="369332"/>
            </a:xfrm>
            <a:prstGeom prst="line">
              <a:avLst/>
            </a:prstGeom>
            <a:grpFill/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4D9F7CA-2416-46E7-AC57-F69F56617989}"/>
                </a:ext>
              </a:extLst>
            </p:cNvPr>
            <p:cNvCxnSpPr>
              <a:cxnSpLocks/>
              <a:stCxn id="73" idx="2"/>
              <a:endCxn id="73" idx="6"/>
            </p:cNvCxnSpPr>
            <p:nvPr/>
          </p:nvCxnSpPr>
          <p:spPr>
            <a:xfrm>
              <a:off x="9270460" y="2026453"/>
              <a:ext cx="369332" cy="0"/>
            </a:xfrm>
            <a:prstGeom prst="line">
              <a:avLst/>
            </a:prstGeom>
            <a:grpFill/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11DE26C4-D4DD-412B-BF64-63F360C8A43B}"/>
              </a:ext>
            </a:extLst>
          </p:cNvPr>
          <p:cNvCxnSpPr>
            <a:cxnSpLocks/>
            <a:stCxn id="57" idx="0"/>
            <a:endCxn id="65" idx="3"/>
          </p:cNvCxnSpPr>
          <p:nvPr/>
        </p:nvCxnSpPr>
        <p:spPr>
          <a:xfrm rot="5400000" flipH="1" flipV="1">
            <a:off x="4444917" y="4347281"/>
            <a:ext cx="1041614" cy="1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79" name="Connector: Elbow 78">
            <a:extLst>
              <a:ext uri="{FF2B5EF4-FFF2-40B4-BE49-F238E27FC236}">
                <a16:creationId xmlns:a16="http://schemas.microsoft.com/office/drawing/2014/main" id="{59AAF95D-A423-46A6-9AFF-1098A2315DBA}"/>
              </a:ext>
            </a:extLst>
          </p:cNvPr>
          <p:cNvCxnSpPr>
            <a:cxnSpLocks/>
            <a:stCxn id="56" idx="0"/>
            <a:endCxn id="69" idx="1"/>
          </p:cNvCxnSpPr>
          <p:nvPr/>
        </p:nvCxnSpPr>
        <p:spPr>
          <a:xfrm rot="5400000" flipH="1" flipV="1">
            <a:off x="5389624" y="4267309"/>
            <a:ext cx="669070" cy="532494"/>
          </a:xfrm>
          <a:prstGeom prst="bentConnector3">
            <a:avLst>
              <a:gd name="adj1" fmla="val 99648"/>
            </a:avLst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3E779688-E31C-4D6B-9C14-432D32079B94}"/>
              </a:ext>
            </a:extLst>
          </p:cNvPr>
          <p:cNvCxnSpPr>
            <a:cxnSpLocks/>
            <a:stCxn id="58" idx="0"/>
            <a:endCxn id="73" idx="1"/>
          </p:cNvCxnSpPr>
          <p:nvPr/>
        </p:nvCxnSpPr>
        <p:spPr>
          <a:xfrm rot="5400000" flipH="1" flipV="1">
            <a:off x="6710294" y="4572619"/>
            <a:ext cx="314865" cy="276075"/>
          </a:xfrm>
          <a:prstGeom prst="bentConnector3">
            <a:avLst>
              <a:gd name="adj1" fmla="val 99504"/>
            </a:avLst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86" name="Connector: Elbow 85">
            <a:extLst>
              <a:ext uri="{FF2B5EF4-FFF2-40B4-BE49-F238E27FC236}">
                <a16:creationId xmlns:a16="http://schemas.microsoft.com/office/drawing/2014/main" id="{B235C9F8-4896-4447-B1B7-6C97694C3033}"/>
              </a:ext>
            </a:extLst>
          </p:cNvPr>
          <p:cNvCxnSpPr>
            <a:cxnSpLocks/>
            <a:stCxn id="69" idx="7"/>
            <a:endCxn id="61" idx="4"/>
          </p:cNvCxnSpPr>
          <p:nvPr/>
        </p:nvCxnSpPr>
        <p:spPr>
          <a:xfrm rot="16200000" flipV="1">
            <a:off x="5962958" y="3960384"/>
            <a:ext cx="266085" cy="1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5BADA1EE-4043-4D20-8D97-E0B4BE51FA19}"/>
              </a:ext>
            </a:extLst>
          </p:cNvPr>
          <p:cNvCxnSpPr>
            <a:cxnSpLocks/>
            <a:stCxn id="73" idx="3"/>
          </p:cNvCxnSpPr>
          <p:nvPr/>
        </p:nvCxnSpPr>
        <p:spPr>
          <a:xfrm rot="16200000" flipH="1">
            <a:off x="7334078" y="4436097"/>
            <a:ext cx="684708" cy="1130148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2" name="Connector: Elbow 91">
            <a:extLst>
              <a:ext uri="{FF2B5EF4-FFF2-40B4-BE49-F238E27FC236}">
                <a16:creationId xmlns:a16="http://schemas.microsoft.com/office/drawing/2014/main" id="{0D5FFA81-43CF-45C1-A266-ABF9138D7537}"/>
              </a:ext>
            </a:extLst>
          </p:cNvPr>
          <p:cNvCxnSpPr>
            <a:cxnSpLocks/>
            <a:stCxn id="59" idx="0"/>
          </p:cNvCxnSpPr>
          <p:nvPr/>
        </p:nvCxnSpPr>
        <p:spPr>
          <a:xfrm rot="5400000" flipH="1" flipV="1">
            <a:off x="7579086" y="3254023"/>
            <a:ext cx="197379" cy="1132832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8" name="Connector: Elbow 97">
            <a:extLst>
              <a:ext uri="{FF2B5EF4-FFF2-40B4-BE49-F238E27FC236}">
                <a16:creationId xmlns:a16="http://schemas.microsoft.com/office/drawing/2014/main" id="{E24C59FB-3E11-4EE3-8EA6-75C345F0C4DE}"/>
              </a:ext>
            </a:extLst>
          </p:cNvPr>
          <p:cNvCxnSpPr>
            <a:stCxn id="9" idx="0"/>
            <a:endCxn id="57" idx="2"/>
          </p:cNvCxnSpPr>
          <p:nvPr/>
        </p:nvCxnSpPr>
        <p:spPr>
          <a:xfrm rot="5400000" flipH="1" flipV="1">
            <a:off x="4607667" y="5464390"/>
            <a:ext cx="601448" cy="114665"/>
          </a:xfrm>
          <a:prstGeom prst="bentConnector3">
            <a:avLst>
              <a:gd name="adj1" fmla="val 79562"/>
            </a:avLst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0" name="Connector: Elbow 99">
            <a:extLst>
              <a:ext uri="{FF2B5EF4-FFF2-40B4-BE49-F238E27FC236}">
                <a16:creationId xmlns:a16="http://schemas.microsoft.com/office/drawing/2014/main" id="{6237DCE6-41A6-4DC7-9B18-12E0ADE9A381}"/>
              </a:ext>
            </a:extLst>
          </p:cNvPr>
          <p:cNvCxnSpPr>
            <a:cxnSpLocks/>
            <a:stCxn id="9" idx="0"/>
            <a:endCxn id="56" idx="2"/>
          </p:cNvCxnSpPr>
          <p:nvPr/>
        </p:nvCxnSpPr>
        <p:spPr>
          <a:xfrm rot="5400000" flipH="1" flipV="1">
            <a:off x="4853763" y="5218298"/>
            <a:ext cx="601445" cy="606853"/>
          </a:xfrm>
          <a:prstGeom prst="bentConnector3">
            <a:avLst>
              <a:gd name="adj1" fmla="val 79298"/>
            </a:avLst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4" name="Connector: Elbow 103">
            <a:extLst>
              <a:ext uri="{FF2B5EF4-FFF2-40B4-BE49-F238E27FC236}">
                <a16:creationId xmlns:a16="http://schemas.microsoft.com/office/drawing/2014/main" id="{79D5425B-D514-463D-8558-D8395CDD085C}"/>
              </a:ext>
            </a:extLst>
          </p:cNvPr>
          <p:cNvCxnSpPr>
            <a:cxnSpLocks/>
            <a:stCxn id="9" idx="0"/>
            <a:endCxn id="11" idx="2"/>
          </p:cNvCxnSpPr>
          <p:nvPr/>
        </p:nvCxnSpPr>
        <p:spPr>
          <a:xfrm rot="5400000" flipH="1" flipV="1">
            <a:off x="5172805" y="4899252"/>
            <a:ext cx="601448" cy="1244941"/>
          </a:xfrm>
          <a:prstGeom prst="bentConnector3">
            <a:avLst>
              <a:gd name="adj1" fmla="val 79298"/>
            </a:avLst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8" name="Connector: Elbow 107">
            <a:extLst>
              <a:ext uri="{FF2B5EF4-FFF2-40B4-BE49-F238E27FC236}">
                <a16:creationId xmlns:a16="http://schemas.microsoft.com/office/drawing/2014/main" id="{0BA20C9E-5972-46B7-BC39-09829F466074}"/>
              </a:ext>
            </a:extLst>
          </p:cNvPr>
          <p:cNvCxnSpPr>
            <a:cxnSpLocks/>
            <a:stCxn id="9" idx="0"/>
            <a:endCxn id="58" idx="2"/>
          </p:cNvCxnSpPr>
          <p:nvPr/>
        </p:nvCxnSpPr>
        <p:spPr>
          <a:xfrm rot="5400000" flipH="1" flipV="1">
            <a:off x="5489650" y="4582407"/>
            <a:ext cx="601448" cy="1878630"/>
          </a:xfrm>
          <a:prstGeom prst="bentConnector3">
            <a:avLst>
              <a:gd name="adj1" fmla="val 79298"/>
            </a:avLst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12" name="Connector: Elbow 111">
            <a:extLst>
              <a:ext uri="{FF2B5EF4-FFF2-40B4-BE49-F238E27FC236}">
                <a16:creationId xmlns:a16="http://schemas.microsoft.com/office/drawing/2014/main" id="{562CA4B7-17F0-4709-8D53-1283485D343D}"/>
              </a:ext>
            </a:extLst>
          </p:cNvPr>
          <p:cNvCxnSpPr>
            <a:cxnSpLocks/>
            <a:endCxn id="57" idx="2"/>
          </p:cNvCxnSpPr>
          <p:nvPr/>
        </p:nvCxnSpPr>
        <p:spPr>
          <a:xfrm flipV="1">
            <a:off x="3924419" y="5220998"/>
            <a:ext cx="1041305" cy="121921"/>
          </a:xfrm>
          <a:prstGeom prst="bentConnector2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EF2AA3A4-4E13-4326-8DB7-A774EFBC8B03}"/>
              </a:ext>
            </a:extLst>
          </p:cNvPr>
          <p:cNvCxnSpPr>
            <a:cxnSpLocks/>
          </p:cNvCxnSpPr>
          <p:nvPr/>
        </p:nvCxnSpPr>
        <p:spPr>
          <a:xfrm>
            <a:off x="3926618" y="3720880"/>
            <a:ext cx="4217257" cy="0"/>
          </a:xfrm>
          <a:prstGeom prst="line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EB7AE28B-EFA3-4ADC-B93E-8C997D449141}"/>
              </a:ext>
            </a:extLst>
          </p:cNvPr>
          <p:cNvCxnSpPr>
            <a:cxnSpLocks/>
            <a:stCxn id="73" idx="7"/>
            <a:endCxn id="59" idx="2"/>
          </p:cNvCxnSpPr>
          <p:nvPr/>
        </p:nvCxnSpPr>
        <p:spPr>
          <a:xfrm flipV="1">
            <a:off x="7111358" y="4272038"/>
            <a:ext cx="1" cy="175591"/>
          </a:xfrm>
          <a:prstGeom prst="line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21FF07CB-D6AB-44B0-A07B-E46091B911F1}"/>
              </a:ext>
            </a:extLst>
          </p:cNvPr>
          <p:cNvCxnSpPr>
            <a:cxnSpLocks/>
            <a:stCxn id="10" idx="4"/>
          </p:cNvCxnSpPr>
          <p:nvPr/>
        </p:nvCxnSpPr>
        <p:spPr>
          <a:xfrm>
            <a:off x="7556358" y="3073498"/>
            <a:ext cx="0" cy="612677"/>
          </a:xfrm>
          <a:prstGeom prst="line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E907218E-E7BB-4543-9978-E201547F29DB}"/>
              </a:ext>
            </a:extLst>
          </p:cNvPr>
          <p:cNvCxnSpPr>
            <a:cxnSpLocks/>
          </p:cNvCxnSpPr>
          <p:nvPr/>
        </p:nvCxnSpPr>
        <p:spPr>
          <a:xfrm>
            <a:off x="7556358" y="3756506"/>
            <a:ext cx="0" cy="1581651"/>
          </a:xfrm>
          <a:prstGeom prst="line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5" name="Rectangle 184">
                <a:extLst>
                  <a:ext uri="{FF2B5EF4-FFF2-40B4-BE49-F238E27FC236}">
                    <a16:creationId xmlns:a16="http://schemas.microsoft.com/office/drawing/2014/main" id="{DE496FEC-B1F7-483A-8EBD-F0C843C19300}"/>
                  </a:ext>
                </a:extLst>
              </p:cNvPr>
              <p:cNvSpPr/>
              <p:nvPr/>
            </p:nvSpPr>
            <p:spPr>
              <a:xfrm>
                <a:off x="3869591" y="3385574"/>
                <a:ext cx="599588" cy="3329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sz="1050" dirty="0">
                    <a:solidFill>
                      <a:schemeClr val="tx1"/>
                    </a:solidFill>
                  </a:rPr>
                  <a:t> </a:t>
                </a:r>
                <a:endParaRPr lang="en-US" sz="1600" dirty="0"/>
              </a:p>
            </p:txBody>
          </p:sp>
        </mc:Choice>
        <mc:Fallback xmlns="">
          <p:sp>
            <p:nvSpPr>
              <p:cNvPr id="185" name="Rectangle 184">
                <a:extLst>
                  <a:ext uri="{FF2B5EF4-FFF2-40B4-BE49-F238E27FC236}">
                    <a16:creationId xmlns:a16="http://schemas.microsoft.com/office/drawing/2014/main" id="{DE496FEC-B1F7-483A-8EBD-F0C843C1930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9591" y="3385574"/>
                <a:ext cx="599588" cy="33291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5" name="Rectangle 224">
                <a:extLst>
                  <a:ext uri="{FF2B5EF4-FFF2-40B4-BE49-F238E27FC236}">
                    <a16:creationId xmlns:a16="http://schemas.microsoft.com/office/drawing/2014/main" id="{FDB1F784-CB5A-4514-B621-21D647ECD3FC}"/>
                  </a:ext>
                </a:extLst>
              </p:cNvPr>
              <p:cNvSpPr/>
              <p:nvPr/>
            </p:nvSpPr>
            <p:spPr>
              <a:xfrm>
                <a:off x="7843176" y="4987645"/>
                <a:ext cx="429669" cy="3329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050" dirty="0">
                    <a:solidFill>
                      <a:schemeClr val="tx1"/>
                    </a:solidFill>
                  </a:rPr>
                  <a:t> </a:t>
                </a:r>
                <a:endParaRPr lang="en-US" sz="1600" dirty="0"/>
              </a:p>
            </p:txBody>
          </p:sp>
        </mc:Choice>
        <mc:Fallback xmlns="">
          <p:sp>
            <p:nvSpPr>
              <p:cNvPr id="225" name="Rectangle 224">
                <a:extLst>
                  <a:ext uri="{FF2B5EF4-FFF2-40B4-BE49-F238E27FC236}">
                    <a16:creationId xmlns:a16="http://schemas.microsoft.com/office/drawing/2014/main" id="{FDB1F784-CB5A-4514-B621-21D647ECD3F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3176" y="4987645"/>
                <a:ext cx="429669" cy="33291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7" name="Rectangle 226">
                <a:extLst>
                  <a:ext uri="{FF2B5EF4-FFF2-40B4-BE49-F238E27FC236}">
                    <a16:creationId xmlns:a16="http://schemas.microsoft.com/office/drawing/2014/main" id="{BCC91321-307D-4120-8E95-EFF452D94995}"/>
                  </a:ext>
                </a:extLst>
              </p:cNvPr>
              <p:cNvSpPr/>
              <p:nvPr/>
            </p:nvSpPr>
            <p:spPr>
              <a:xfrm>
                <a:off x="3865157" y="4987302"/>
                <a:ext cx="625236" cy="3329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sz="1050" dirty="0">
                    <a:solidFill>
                      <a:schemeClr val="tx1"/>
                    </a:solidFill>
                  </a:rPr>
                  <a:t> </a:t>
                </a:r>
                <a:endParaRPr lang="en-US" sz="1600" dirty="0"/>
              </a:p>
            </p:txBody>
          </p:sp>
        </mc:Choice>
        <mc:Fallback xmlns="">
          <p:sp>
            <p:nvSpPr>
              <p:cNvPr id="227" name="Rectangle 226">
                <a:extLst>
                  <a:ext uri="{FF2B5EF4-FFF2-40B4-BE49-F238E27FC236}">
                    <a16:creationId xmlns:a16="http://schemas.microsoft.com/office/drawing/2014/main" id="{BCC91321-307D-4120-8E95-EFF452D949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5157" y="4987302"/>
                <a:ext cx="625236" cy="33291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4" name="Group 63">
            <a:extLst>
              <a:ext uri="{FF2B5EF4-FFF2-40B4-BE49-F238E27FC236}">
                <a16:creationId xmlns:a16="http://schemas.microsoft.com/office/drawing/2014/main" id="{647DDE4E-7C9F-4F5E-A147-68DF785C795D}"/>
              </a:ext>
            </a:extLst>
          </p:cNvPr>
          <p:cNvGrpSpPr/>
          <p:nvPr/>
        </p:nvGrpSpPr>
        <p:grpSpPr>
          <a:xfrm rot="18900000">
            <a:off x="4860132" y="3615287"/>
            <a:ext cx="211186" cy="211186"/>
            <a:chOff x="9270460" y="1841787"/>
            <a:chExt cx="369332" cy="369332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988597EF-5A33-4C55-B52F-FFAAEE756AEE}"/>
                </a:ext>
              </a:extLst>
            </p:cNvPr>
            <p:cNvSpPr/>
            <p:nvPr/>
          </p:nvSpPr>
          <p:spPr>
            <a:xfrm>
              <a:off x="9270460" y="1841787"/>
              <a:ext cx="369332" cy="36933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41AB1F48-BEFD-473A-A2CE-24C003C51D0B}"/>
                </a:ext>
              </a:extLst>
            </p:cNvPr>
            <p:cNvCxnSpPr>
              <a:stCxn id="65" idx="0"/>
              <a:endCxn id="65" idx="4"/>
            </p:cNvCxnSpPr>
            <p:nvPr/>
          </p:nvCxnSpPr>
          <p:spPr>
            <a:xfrm>
              <a:off x="9455126" y="1841787"/>
              <a:ext cx="0" cy="369332"/>
            </a:xfrm>
            <a:prstGeom prst="line">
              <a:avLst/>
            </a:prstGeom>
            <a:grpFill/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633DF7D5-150A-4772-A5CC-0C275E37BDF4}"/>
                </a:ext>
              </a:extLst>
            </p:cNvPr>
            <p:cNvCxnSpPr>
              <a:cxnSpLocks/>
              <a:stCxn id="65" idx="2"/>
              <a:endCxn id="65" idx="6"/>
            </p:cNvCxnSpPr>
            <p:nvPr/>
          </p:nvCxnSpPr>
          <p:spPr>
            <a:xfrm>
              <a:off x="9270460" y="2026453"/>
              <a:ext cx="369332" cy="0"/>
            </a:xfrm>
            <a:prstGeom prst="line">
              <a:avLst/>
            </a:prstGeom>
            <a:grpFill/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17563D2B-FF53-43FC-86EF-8DA43E6A5892}"/>
              </a:ext>
            </a:extLst>
          </p:cNvPr>
          <p:cNvGrpSpPr/>
          <p:nvPr/>
        </p:nvGrpSpPr>
        <p:grpSpPr>
          <a:xfrm>
            <a:off x="5990406" y="3616156"/>
            <a:ext cx="211186" cy="211186"/>
            <a:chOff x="9270460" y="1841787"/>
            <a:chExt cx="369332" cy="369332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02387014-21BF-40E3-BC7E-ADF90AE8AC51}"/>
                </a:ext>
              </a:extLst>
            </p:cNvPr>
            <p:cNvSpPr/>
            <p:nvPr/>
          </p:nvSpPr>
          <p:spPr>
            <a:xfrm>
              <a:off x="9270460" y="1841787"/>
              <a:ext cx="369332" cy="36933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D5325547-F16C-43BE-8222-A6AC6F1EFBAE}"/>
                </a:ext>
              </a:extLst>
            </p:cNvPr>
            <p:cNvCxnSpPr>
              <a:stCxn id="61" idx="0"/>
              <a:endCxn id="61" idx="4"/>
            </p:cNvCxnSpPr>
            <p:nvPr/>
          </p:nvCxnSpPr>
          <p:spPr>
            <a:xfrm>
              <a:off x="9455126" y="1841787"/>
              <a:ext cx="0" cy="369332"/>
            </a:xfrm>
            <a:prstGeom prst="line">
              <a:avLst/>
            </a:prstGeom>
            <a:grpFill/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60D8378F-0AE7-4E5D-A12B-B06FEA44D8CE}"/>
                </a:ext>
              </a:extLst>
            </p:cNvPr>
            <p:cNvCxnSpPr>
              <a:cxnSpLocks/>
              <a:stCxn id="61" idx="2"/>
              <a:endCxn id="61" idx="6"/>
            </p:cNvCxnSpPr>
            <p:nvPr/>
          </p:nvCxnSpPr>
          <p:spPr>
            <a:xfrm>
              <a:off x="9270460" y="2026453"/>
              <a:ext cx="369332" cy="0"/>
            </a:xfrm>
            <a:prstGeom prst="line">
              <a:avLst/>
            </a:prstGeom>
            <a:grpFill/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4B0321C-4B6B-4EF4-9B73-07A88BBA04E7}"/>
              </a:ext>
            </a:extLst>
          </p:cNvPr>
          <p:cNvSpPr txBox="1"/>
          <p:nvPr/>
        </p:nvSpPr>
        <p:spPr>
          <a:xfrm>
            <a:off x="3482347" y="1690181"/>
            <a:ext cx="50161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Corbel" panose="020B0503020204020204" pitchFamily="34" charset="0"/>
              </a:rPr>
              <a:t>1) Forget      2) Store      3) Update      4) Output </a:t>
            </a:r>
          </a:p>
        </p:txBody>
      </p: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15E10B83-44F4-4BAD-855B-1EB7980A4346}"/>
              </a:ext>
            </a:extLst>
          </p:cNvPr>
          <p:cNvCxnSpPr>
            <a:cxnSpLocks/>
            <a:stCxn id="11" idx="0"/>
            <a:endCxn id="69" idx="3"/>
          </p:cNvCxnSpPr>
          <p:nvPr/>
        </p:nvCxnSpPr>
        <p:spPr>
          <a:xfrm flipV="1">
            <a:off x="6096000" y="4304615"/>
            <a:ext cx="0" cy="563473"/>
          </a:xfrm>
          <a:prstGeom prst="straightConnector1">
            <a:avLst/>
          </a:prstGeom>
          <a:ln w="38100"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7539399-34A8-47CF-8D8B-6FA985DA0F8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37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792845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B9D8B4C-7AFE-4BBB-AEAE-8215FC40C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 short term memory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CA56FFC-7E10-4541-A884-E0556ECC4BC4}"/>
              </a:ext>
            </a:extLst>
          </p:cNvPr>
          <p:cNvSpPr/>
          <p:nvPr/>
        </p:nvSpPr>
        <p:spPr>
          <a:xfrm>
            <a:off x="4396902" y="3429000"/>
            <a:ext cx="3398196" cy="2037944"/>
          </a:xfrm>
          <a:prstGeom prst="roundRect">
            <a:avLst/>
          </a:prstGeom>
          <a:solidFill>
            <a:schemeClr val="accent4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BF9333E9-5C70-43F7-8C44-885BC32EF771}"/>
                  </a:ext>
                </a:extLst>
              </p:cNvPr>
              <p:cNvSpPr/>
              <p:nvPr/>
            </p:nvSpPr>
            <p:spPr>
              <a:xfrm>
                <a:off x="4628711" y="5822446"/>
                <a:ext cx="444695" cy="444696"/>
              </a:xfrm>
              <a:prstGeom prst="ellipse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05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BF9333E9-5C70-43F7-8C44-885BC32EF7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8711" y="5822446"/>
                <a:ext cx="444695" cy="444696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6C3EDD10-9139-4680-A46B-64F525E4AA5A}"/>
                  </a:ext>
                </a:extLst>
              </p:cNvPr>
              <p:cNvSpPr/>
              <p:nvPr/>
            </p:nvSpPr>
            <p:spPr>
              <a:xfrm>
                <a:off x="7334010" y="2628802"/>
                <a:ext cx="444695" cy="444696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6C3EDD10-9139-4680-A46B-64F525E4AA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4010" y="2628802"/>
                <a:ext cx="444695" cy="444696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8A84CC17-4C77-441F-8A24-D5AFA09F19BF}"/>
              </a:ext>
            </a:extLst>
          </p:cNvPr>
          <p:cNvSpPr/>
          <p:nvPr/>
        </p:nvSpPr>
        <p:spPr>
          <a:xfrm>
            <a:off x="5758775" y="4868088"/>
            <a:ext cx="674450" cy="3529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Corbel" panose="020B0503020204020204" pitchFamily="34" charset="0"/>
              </a:rPr>
              <a:t>tanh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8F30F456-AC16-440D-99BE-E92B65ACC3AB}"/>
                  </a:ext>
                </a:extLst>
              </p:cNvPr>
              <p:cNvSpPr/>
              <p:nvPr/>
            </p:nvSpPr>
            <p:spPr>
              <a:xfrm>
                <a:off x="7856000" y="3385917"/>
                <a:ext cx="404020" cy="3329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050" dirty="0">
                    <a:solidFill>
                      <a:schemeClr val="tx1"/>
                    </a:solidFill>
                  </a:rPr>
                  <a:t> </a:t>
                </a:r>
                <a:endParaRPr lang="en-US" sz="1600" dirty="0"/>
              </a:p>
            </p:txBody>
          </p:sp>
        </mc:Choice>
        <mc:Fallback xmlns="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8F30F456-AC16-440D-99BE-E92B65ACC3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6000" y="3385917"/>
                <a:ext cx="404020" cy="33291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E96BC8EA-71A7-4B6F-ADE9-E6AF1ED388BF}"/>
                  </a:ext>
                </a:extLst>
              </p:cNvPr>
              <p:cNvSpPr/>
              <p:nvPr/>
            </p:nvSpPr>
            <p:spPr>
              <a:xfrm>
                <a:off x="5268918" y="4868091"/>
                <a:ext cx="377988" cy="35291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orbel" panose="020B050302020402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E96BC8EA-71A7-4B6F-ADE9-E6AF1ED388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8918" y="4868091"/>
                <a:ext cx="377988" cy="3529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B5F38676-0030-4E21-A32B-710AD33FF8F9}"/>
                  </a:ext>
                </a:extLst>
              </p:cNvPr>
              <p:cNvSpPr/>
              <p:nvPr/>
            </p:nvSpPr>
            <p:spPr>
              <a:xfrm>
                <a:off x="4776730" y="4868088"/>
                <a:ext cx="377988" cy="35291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orbel" panose="020B050302020402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B5F38676-0030-4E21-A32B-710AD33FF8F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6730" y="4868088"/>
                <a:ext cx="377988" cy="3529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3087CDB7-E081-4D8C-B96C-C4F629C5D7D6}"/>
                  </a:ext>
                </a:extLst>
              </p:cNvPr>
              <p:cNvSpPr/>
              <p:nvPr/>
            </p:nvSpPr>
            <p:spPr>
              <a:xfrm>
                <a:off x="6540695" y="4868088"/>
                <a:ext cx="377988" cy="35291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orbel" panose="020B050302020402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3087CDB7-E081-4D8C-B96C-C4F629C5D7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0695" y="4868088"/>
                <a:ext cx="377988" cy="3529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Rectangle 58">
            <a:extLst>
              <a:ext uri="{FF2B5EF4-FFF2-40B4-BE49-F238E27FC236}">
                <a16:creationId xmlns:a16="http://schemas.microsoft.com/office/drawing/2014/main" id="{9245B803-E827-4D3A-8DD7-73E6E5229F6A}"/>
              </a:ext>
            </a:extLst>
          </p:cNvPr>
          <p:cNvSpPr/>
          <p:nvPr/>
        </p:nvSpPr>
        <p:spPr>
          <a:xfrm>
            <a:off x="6774134" y="3919128"/>
            <a:ext cx="674450" cy="35291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Corbel" panose="020B0503020204020204" pitchFamily="34" charset="0"/>
              </a:rPr>
              <a:t>tanh</a:t>
            </a: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C8000C27-A671-4B9C-82AC-ADB440E4C2A8}"/>
              </a:ext>
            </a:extLst>
          </p:cNvPr>
          <p:cNvGrpSpPr/>
          <p:nvPr/>
        </p:nvGrpSpPr>
        <p:grpSpPr>
          <a:xfrm rot="18900000">
            <a:off x="5990407" y="4093428"/>
            <a:ext cx="211186" cy="211186"/>
            <a:chOff x="9270460" y="1841787"/>
            <a:chExt cx="369332" cy="369332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654B5B51-F273-4FF2-B722-2FDA17D6414A}"/>
                </a:ext>
              </a:extLst>
            </p:cNvPr>
            <p:cNvSpPr/>
            <p:nvPr/>
          </p:nvSpPr>
          <p:spPr>
            <a:xfrm>
              <a:off x="9270460" y="1841787"/>
              <a:ext cx="369332" cy="36933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C34AA96F-66FB-45F8-8784-F613223BE31E}"/>
                </a:ext>
              </a:extLst>
            </p:cNvPr>
            <p:cNvCxnSpPr>
              <a:stCxn id="69" idx="0"/>
              <a:endCxn id="69" idx="4"/>
            </p:cNvCxnSpPr>
            <p:nvPr/>
          </p:nvCxnSpPr>
          <p:spPr>
            <a:xfrm>
              <a:off x="9455126" y="1841787"/>
              <a:ext cx="0" cy="369332"/>
            </a:xfrm>
            <a:prstGeom prst="line">
              <a:avLst/>
            </a:prstGeom>
            <a:grpFill/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69F5B3B5-15CC-4239-8B21-B53520B6BE36}"/>
                </a:ext>
              </a:extLst>
            </p:cNvPr>
            <p:cNvCxnSpPr>
              <a:cxnSpLocks/>
              <a:stCxn id="69" idx="2"/>
              <a:endCxn id="69" idx="6"/>
            </p:cNvCxnSpPr>
            <p:nvPr/>
          </p:nvCxnSpPr>
          <p:spPr>
            <a:xfrm>
              <a:off x="9270460" y="2026453"/>
              <a:ext cx="369332" cy="0"/>
            </a:xfrm>
            <a:prstGeom prst="line">
              <a:avLst/>
            </a:prstGeom>
            <a:grpFill/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3DB5CE8A-F7D8-45C4-8224-F8FA69FDBBB4}"/>
              </a:ext>
            </a:extLst>
          </p:cNvPr>
          <p:cNvGrpSpPr/>
          <p:nvPr/>
        </p:nvGrpSpPr>
        <p:grpSpPr>
          <a:xfrm rot="18900000">
            <a:off x="7005765" y="4447630"/>
            <a:ext cx="211186" cy="211186"/>
            <a:chOff x="9270460" y="1841787"/>
            <a:chExt cx="369332" cy="369332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4DE87C56-68D5-458F-AC76-7D4D562B2B86}"/>
                </a:ext>
              </a:extLst>
            </p:cNvPr>
            <p:cNvSpPr/>
            <p:nvPr/>
          </p:nvSpPr>
          <p:spPr>
            <a:xfrm>
              <a:off x="9270460" y="1841787"/>
              <a:ext cx="369332" cy="36933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E0117693-AF5E-4DC3-86E1-03A5C04FE25F}"/>
                </a:ext>
              </a:extLst>
            </p:cNvPr>
            <p:cNvCxnSpPr>
              <a:stCxn id="73" idx="0"/>
              <a:endCxn id="73" idx="4"/>
            </p:cNvCxnSpPr>
            <p:nvPr/>
          </p:nvCxnSpPr>
          <p:spPr>
            <a:xfrm>
              <a:off x="9455126" y="1841787"/>
              <a:ext cx="0" cy="369332"/>
            </a:xfrm>
            <a:prstGeom prst="line">
              <a:avLst/>
            </a:prstGeom>
            <a:grpFill/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4D9F7CA-2416-46E7-AC57-F69F56617989}"/>
                </a:ext>
              </a:extLst>
            </p:cNvPr>
            <p:cNvCxnSpPr>
              <a:cxnSpLocks/>
              <a:stCxn id="73" idx="2"/>
              <a:endCxn id="73" idx="6"/>
            </p:cNvCxnSpPr>
            <p:nvPr/>
          </p:nvCxnSpPr>
          <p:spPr>
            <a:xfrm>
              <a:off x="9270460" y="2026453"/>
              <a:ext cx="369332" cy="0"/>
            </a:xfrm>
            <a:prstGeom prst="line">
              <a:avLst/>
            </a:prstGeom>
            <a:grpFill/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11DE26C4-D4DD-412B-BF64-63F360C8A43B}"/>
              </a:ext>
            </a:extLst>
          </p:cNvPr>
          <p:cNvCxnSpPr>
            <a:cxnSpLocks/>
            <a:stCxn id="57" idx="0"/>
            <a:endCxn id="65" idx="3"/>
          </p:cNvCxnSpPr>
          <p:nvPr/>
        </p:nvCxnSpPr>
        <p:spPr>
          <a:xfrm rot="5400000" flipH="1" flipV="1">
            <a:off x="4444917" y="4347281"/>
            <a:ext cx="1041614" cy="1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79" name="Connector: Elbow 78">
            <a:extLst>
              <a:ext uri="{FF2B5EF4-FFF2-40B4-BE49-F238E27FC236}">
                <a16:creationId xmlns:a16="http://schemas.microsoft.com/office/drawing/2014/main" id="{59AAF95D-A423-46A6-9AFF-1098A2315DBA}"/>
              </a:ext>
            </a:extLst>
          </p:cNvPr>
          <p:cNvCxnSpPr>
            <a:cxnSpLocks/>
            <a:stCxn id="56" idx="0"/>
            <a:endCxn id="69" idx="1"/>
          </p:cNvCxnSpPr>
          <p:nvPr/>
        </p:nvCxnSpPr>
        <p:spPr>
          <a:xfrm rot="5400000" flipH="1" flipV="1">
            <a:off x="5389624" y="4267309"/>
            <a:ext cx="669070" cy="532494"/>
          </a:xfrm>
          <a:prstGeom prst="bentConnector3">
            <a:avLst>
              <a:gd name="adj1" fmla="val 99648"/>
            </a:avLst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3E779688-E31C-4D6B-9C14-432D32079B94}"/>
              </a:ext>
            </a:extLst>
          </p:cNvPr>
          <p:cNvCxnSpPr>
            <a:cxnSpLocks/>
            <a:stCxn id="58" idx="0"/>
            <a:endCxn id="73" idx="1"/>
          </p:cNvCxnSpPr>
          <p:nvPr/>
        </p:nvCxnSpPr>
        <p:spPr>
          <a:xfrm rot="5400000" flipH="1" flipV="1">
            <a:off x="6710294" y="4572619"/>
            <a:ext cx="314865" cy="276075"/>
          </a:xfrm>
          <a:prstGeom prst="bentConnector3">
            <a:avLst>
              <a:gd name="adj1" fmla="val 99504"/>
            </a:avLst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86" name="Connector: Elbow 85">
            <a:extLst>
              <a:ext uri="{FF2B5EF4-FFF2-40B4-BE49-F238E27FC236}">
                <a16:creationId xmlns:a16="http://schemas.microsoft.com/office/drawing/2014/main" id="{B235C9F8-4896-4447-B1B7-6C97694C3033}"/>
              </a:ext>
            </a:extLst>
          </p:cNvPr>
          <p:cNvCxnSpPr>
            <a:cxnSpLocks/>
            <a:stCxn id="69" idx="7"/>
            <a:endCxn id="61" idx="4"/>
          </p:cNvCxnSpPr>
          <p:nvPr/>
        </p:nvCxnSpPr>
        <p:spPr>
          <a:xfrm rot="16200000" flipV="1">
            <a:off x="5962958" y="3960384"/>
            <a:ext cx="266085" cy="1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5BADA1EE-4043-4D20-8D97-E0B4BE51FA19}"/>
              </a:ext>
            </a:extLst>
          </p:cNvPr>
          <p:cNvCxnSpPr>
            <a:cxnSpLocks/>
            <a:stCxn id="73" idx="3"/>
          </p:cNvCxnSpPr>
          <p:nvPr/>
        </p:nvCxnSpPr>
        <p:spPr>
          <a:xfrm rot="16200000" flipH="1">
            <a:off x="7334078" y="4436097"/>
            <a:ext cx="684708" cy="1130148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2" name="Connector: Elbow 91">
            <a:extLst>
              <a:ext uri="{FF2B5EF4-FFF2-40B4-BE49-F238E27FC236}">
                <a16:creationId xmlns:a16="http://schemas.microsoft.com/office/drawing/2014/main" id="{0D5FFA81-43CF-45C1-A266-ABF9138D7537}"/>
              </a:ext>
            </a:extLst>
          </p:cNvPr>
          <p:cNvCxnSpPr>
            <a:cxnSpLocks/>
            <a:stCxn id="59" idx="0"/>
          </p:cNvCxnSpPr>
          <p:nvPr/>
        </p:nvCxnSpPr>
        <p:spPr>
          <a:xfrm rot="5400000" flipH="1" flipV="1">
            <a:off x="7579086" y="3254023"/>
            <a:ext cx="197379" cy="1132832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8" name="Connector: Elbow 97">
            <a:extLst>
              <a:ext uri="{FF2B5EF4-FFF2-40B4-BE49-F238E27FC236}">
                <a16:creationId xmlns:a16="http://schemas.microsoft.com/office/drawing/2014/main" id="{E24C59FB-3E11-4EE3-8EA6-75C345F0C4DE}"/>
              </a:ext>
            </a:extLst>
          </p:cNvPr>
          <p:cNvCxnSpPr>
            <a:stCxn id="9" idx="0"/>
            <a:endCxn id="57" idx="2"/>
          </p:cNvCxnSpPr>
          <p:nvPr/>
        </p:nvCxnSpPr>
        <p:spPr>
          <a:xfrm rot="5400000" flipH="1" flipV="1">
            <a:off x="4607667" y="5464390"/>
            <a:ext cx="601448" cy="114665"/>
          </a:xfrm>
          <a:prstGeom prst="bentConnector3">
            <a:avLst>
              <a:gd name="adj1" fmla="val 79562"/>
            </a:avLst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0" name="Connector: Elbow 99">
            <a:extLst>
              <a:ext uri="{FF2B5EF4-FFF2-40B4-BE49-F238E27FC236}">
                <a16:creationId xmlns:a16="http://schemas.microsoft.com/office/drawing/2014/main" id="{6237DCE6-41A6-4DC7-9B18-12E0ADE9A381}"/>
              </a:ext>
            </a:extLst>
          </p:cNvPr>
          <p:cNvCxnSpPr>
            <a:cxnSpLocks/>
            <a:stCxn id="9" idx="0"/>
            <a:endCxn id="56" idx="2"/>
          </p:cNvCxnSpPr>
          <p:nvPr/>
        </p:nvCxnSpPr>
        <p:spPr>
          <a:xfrm rot="5400000" flipH="1" flipV="1">
            <a:off x="4853763" y="5218298"/>
            <a:ext cx="601445" cy="606853"/>
          </a:xfrm>
          <a:prstGeom prst="bentConnector3">
            <a:avLst>
              <a:gd name="adj1" fmla="val 79298"/>
            </a:avLst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4" name="Connector: Elbow 103">
            <a:extLst>
              <a:ext uri="{FF2B5EF4-FFF2-40B4-BE49-F238E27FC236}">
                <a16:creationId xmlns:a16="http://schemas.microsoft.com/office/drawing/2014/main" id="{79D5425B-D514-463D-8558-D8395CDD085C}"/>
              </a:ext>
            </a:extLst>
          </p:cNvPr>
          <p:cNvCxnSpPr>
            <a:cxnSpLocks/>
            <a:stCxn id="9" idx="0"/>
            <a:endCxn id="11" idx="2"/>
          </p:cNvCxnSpPr>
          <p:nvPr/>
        </p:nvCxnSpPr>
        <p:spPr>
          <a:xfrm rot="5400000" flipH="1" flipV="1">
            <a:off x="5172805" y="4899252"/>
            <a:ext cx="601448" cy="1244941"/>
          </a:xfrm>
          <a:prstGeom prst="bentConnector3">
            <a:avLst>
              <a:gd name="adj1" fmla="val 79298"/>
            </a:avLst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8" name="Connector: Elbow 107">
            <a:extLst>
              <a:ext uri="{FF2B5EF4-FFF2-40B4-BE49-F238E27FC236}">
                <a16:creationId xmlns:a16="http://schemas.microsoft.com/office/drawing/2014/main" id="{0BA20C9E-5972-46B7-BC39-09829F466074}"/>
              </a:ext>
            </a:extLst>
          </p:cNvPr>
          <p:cNvCxnSpPr>
            <a:cxnSpLocks/>
            <a:stCxn id="9" idx="0"/>
            <a:endCxn id="58" idx="2"/>
          </p:cNvCxnSpPr>
          <p:nvPr/>
        </p:nvCxnSpPr>
        <p:spPr>
          <a:xfrm rot="5400000" flipH="1" flipV="1">
            <a:off x="5489650" y="4582407"/>
            <a:ext cx="601448" cy="1878630"/>
          </a:xfrm>
          <a:prstGeom prst="bentConnector3">
            <a:avLst>
              <a:gd name="adj1" fmla="val 79298"/>
            </a:avLst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12" name="Connector: Elbow 111">
            <a:extLst>
              <a:ext uri="{FF2B5EF4-FFF2-40B4-BE49-F238E27FC236}">
                <a16:creationId xmlns:a16="http://schemas.microsoft.com/office/drawing/2014/main" id="{562CA4B7-17F0-4709-8D53-1283485D343D}"/>
              </a:ext>
            </a:extLst>
          </p:cNvPr>
          <p:cNvCxnSpPr>
            <a:cxnSpLocks/>
            <a:endCxn id="57" idx="2"/>
          </p:cNvCxnSpPr>
          <p:nvPr/>
        </p:nvCxnSpPr>
        <p:spPr>
          <a:xfrm flipV="1">
            <a:off x="3924419" y="5220998"/>
            <a:ext cx="1041305" cy="121921"/>
          </a:xfrm>
          <a:prstGeom prst="bentConnector2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EF2AA3A4-4E13-4326-8DB7-A774EFBC8B03}"/>
              </a:ext>
            </a:extLst>
          </p:cNvPr>
          <p:cNvCxnSpPr>
            <a:cxnSpLocks/>
          </p:cNvCxnSpPr>
          <p:nvPr/>
        </p:nvCxnSpPr>
        <p:spPr>
          <a:xfrm>
            <a:off x="3926618" y="3720880"/>
            <a:ext cx="4217257" cy="0"/>
          </a:xfrm>
          <a:prstGeom prst="line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EB7AE28B-EFA3-4ADC-B93E-8C997D449141}"/>
              </a:ext>
            </a:extLst>
          </p:cNvPr>
          <p:cNvCxnSpPr>
            <a:cxnSpLocks/>
            <a:stCxn id="73" idx="7"/>
            <a:endCxn id="59" idx="2"/>
          </p:cNvCxnSpPr>
          <p:nvPr/>
        </p:nvCxnSpPr>
        <p:spPr>
          <a:xfrm flipV="1">
            <a:off x="7111358" y="4272038"/>
            <a:ext cx="1" cy="175591"/>
          </a:xfrm>
          <a:prstGeom prst="line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21FF07CB-D6AB-44B0-A07B-E46091B911F1}"/>
              </a:ext>
            </a:extLst>
          </p:cNvPr>
          <p:cNvCxnSpPr>
            <a:cxnSpLocks/>
            <a:stCxn id="10" idx="4"/>
          </p:cNvCxnSpPr>
          <p:nvPr/>
        </p:nvCxnSpPr>
        <p:spPr>
          <a:xfrm>
            <a:off x="7556358" y="3073498"/>
            <a:ext cx="0" cy="612677"/>
          </a:xfrm>
          <a:prstGeom prst="line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E907218E-E7BB-4543-9978-E201547F29DB}"/>
              </a:ext>
            </a:extLst>
          </p:cNvPr>
          <p:cNvCxnSpPr>
            <a:cxnSpLocks/>
          </p:cNvCxnSpPr>
          <p:nvPr/>
        </p:nvCxnSpPr>
        <p:spPr>
          <a:xfrm>
            <a:off x="7556358" y="3756506"/>
            <a:ext cx="0" cy="1581651"/>
          </a:xfrm>
          <a:prstGeom prst="line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5" name="Rectangle 184">
                <a:extLst>
                  <a:ext uri="{FF2B5EF4-FFF2-40B4-BE49-F238E27FC236}">
                    <a16:creationId xmlns:a16="http://schemas.microsoft.com/office/drawing/2014/main" id="{DE496FEC-B1F7-483A-8EBD-F0C843C19300}"/>
                  </a:ext>
                </a:extLst>
              </p:cNvPr>
              <p:cNvSpPr/>
              <p:nvPr/>
            </p:nvSpPr>
            <p:spPr>
              <a:xfrm>
                <a:off x="3869591" y="3385574"/>
                <a:ext cx="599588" cy="3329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sz="1050" dirty="0">
                    <a:solidFill>
                      <a:schemeClr val="tx1"/>
                    </a:solidFill>
                  </a:rPr>
                  <a:t> </a:t>
                </a:r>
                <a:endParaRPr lang="en-US" sz="1600" dirty="0"/>
              </a:p>
            </p:txBody>
          </p:sp>
        </mc:Choice>
        <mc:Fallback xmlns="">
          <p:sp>
            <p:nvSpPr>
              <p:cNvPr id="185" name="Rectangle 184">
                <a:extLst>
                  <a:ext uri="{FF2B5EF4-FFF2-40B4-BE49-F238E27FC236}">
                    <a16:creationId xmlns:a16="http://schemas.microsoft.com/office/drawing/2014/main" id="{DE496FEC-B1F7-483A-8EBD-F0C843C1930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9591" y="3385574"/>
                <a:ext cx="599588" cy="33291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5" name="Rectangle 224">
                <a:extLst>
                  <a:ext uri="{FF2B5EF4-FFF2-40B4-BE49-F238E27FC236}">
                    <a16:creationId xmlns:a16="http://schemas.microsoft.com/office/drawing/2014/main" id="{FDB1F784-CB5A-4514-B621-21D647ECD3FC}"/>
                  </a:ext>
                </a:extLst>
              </p:cNvPr>
              <p:cNvSpPr/>
              <p:nvPr/>
            </p:nvSpPr>
            <p:spPr>
              <a:xfrm>
                <a:off x="7843176" y="4987645"/>
                <a:ext cx="429669" cy="3329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050" dirty="0">
                    <a:solidFill>
                      <a:schemeClr val="tx1"/>
                    </a:solidFill>
                  </a:rPr>
                  <a:t> </a:t>
                </a:r>
                <a:endParaRPr lang="en-US" sz="1600" dirty="0"/>
              </a:p>
            </p:txBody>
          </p:sp>
        </mc:Choice>
        <mc:Fallback xmlns="">
          <p:sp>
            <p:nvSpPr>
              <p:cNvPr id="225" name="Rectangle 224">
                <a:extLst>
                  <a:ext uri="{FF2B5EF4-FFF2-40B4-BE49-F238E27FC236}">
                    <a16:creationId xmlns:a16="http://schemas.microsoft.com/office/drawing/2014/main" id="{FDB1F784-CB5A-4514-B621-21D647ECD3F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3176" y="4987645"/>
                <a:ext cx="429669" cy="33291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7" name="Rectangle 226">
                <a:extLst>
                  <a:ext uri="{FF2B5EF4-FFF2-40B4-BE49-F238E27FC236}">
                    <a16:creationId xmlns:a16="http://schemas.microsoft.com/office/drawing/2014/main" id="{BCC91321-307D-4120-8E95-EFF452D94995}"/>
                  </a:ext>
                </a:extLst>
              </p:cNvPr>
              <p:cNvSpPr/>
              <p:nvPr/>
            </p:nvSpPr>
            <p:spPr>
              <a:xfrm>
                <a:off x="3865157" y="4987302"/>
                <a:ext cx="625236" cy="3329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sz="1050" dirty="0">
                    <a:solidFill>
                      <a:schemeClr val="tx1"/>
                    </a:solidFill>
                  </a:rPr>
                  <a:t> </a:t>
                </a:r>
                <a:endParaRPr lang="en-US" sz="1600" dirty="0"/>
              </a:p>
            </p:txBody>
          </p:sp>
        </mc:Choice>
        <mc:Fallback xmlns="">
          <p:sp>
            <p:nvSpPr>
              <p:cNvPr id="227" name="Rectangle 226">
                <a:extLst>
                  <a:ext uri="{FF2B5EF4-FFF2-40B4-BE49-F238E27FC236}">
                    <a16:creationId xmlns:a16="http://schemas.microsoft.com/office/drawing/2014/main" id="{BCC91321-307D-4120-8E95-EFF452D949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5157" y="4987302"/>
                <a:ext cx="625236" cy="33291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4" name="Group 63">
            <a:extLst>
              <a:ext uri="{FF2B5EF4-FFF2-40B4-BE49-F238E27FC236}">
                <a16:creationId xmlns:a16="http://schemas.microsoft.com/office/drawing/2014/main" id="{647DDE4E-7C9F-4F5E-A147-68DF785C795D}"/>
              </a:ext>
            </a:extLst>
          </p:cNvPr>
          <p:cNvGrpSpPr/>
          <p:nvPr/>
        </p:nvGrpSpPr>
        <p:grpSpPr>
          <a:xfrm rot="18900000">
            <a:off x="4860132" y="3615287"/>
            <a:ext cx="211186" cy="211186"/>
            <a:chOff x="9270460" y="1841787"/>
            <a:chExt cx="369332" cy="369332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988597EF-5A33-4C55-B52F-FFAAEE756AEE}"/>
                </a:ext>
              </a:extLst>
            </p:cNvPr>
            <p:cNvSpPr/>
            <p:nvPr/>
          </p:nvSpPr>
          <p:spPr>
            <a:xfrm>
              <a:off x="9270460" y="1841787"/>
              <a:ext cx="369332" cy="36933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41AB1F48-BEFD-473A-A2CE-24C003C51D0B}"/>
                </a:ext>
              </a:extLst>
            </p:cNvPr>
            <p:cNvCxnSpPr>
              <a:stCxn id="65" idx="0"/>
              <a:endCxn id="65" idx="4"/>
            </p:cNvCxnSpPr>
            <p:nvPr/>
          </p:nvCxnSpPr>
          <p:spPr>
            <a:xfrm>
              <a:off x="9455126" y="1841787"/>
              <a:ext cx="0" cy="369332"/>
            </a:xfrm>
            <a:prstGeom prst="line">
              <a:avLst/>
            </a:prstGeom>
            <a:grpFill/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633DF7D5-150A-4772-A5CC-0C275E37BDF4}"/>
                </a:ext>
              </a:extLst>
            </p:cNvPr>
            <p:cNvCxnSpPr>
              <a:cxnSpLocks/>
              <a:stCxn id="65" idx="2"/>
              <a:endCxn id="65" idx="6"/>
            </p:cNvCxnSpPr>
            <p:nvPr/>
          </p:nvCxnSpPr>
          <p:spPr>
            <a:xfrm>
              <a:off x="9270460" y="2026453"/>
              <a:ext cx="369332" cy="0"/>
            </a:xfrm>
            <a:prstGeom prst="line">
              <a:avLst/>
            </a:prstGeom>
            <a:grpFill/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17563D2B-FF53-43FC-86EF-8DA43E6A5892}"/>
              </a:ext>
            </a:extLst>
          </p:cNvPr>
          <p:cNvGrpSpPr/>
          <p:nvPr/>
        </p:nvGrpSpPr>
        <p:grpSpPr>
          <a:xfrm>
            <a:off x="5990406" y="3616156"/>
            <a:ext cx="211186" cy="211186"/>
            <a:chOff x="9270460" y="1841787"/>
            <a:chExt cx="369332" cy="369332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02387014-21BF-40E3-BC7E-ADF90AE8AC51}"/>
                </a:ext>
              </a:extLst>
            </p:cNvPr>
            <p:cNvSpPr/>
            <p:nvPr/>
          </p:nvSpPr>
          <p:spPr>
            <a:xfrm>
              <a:off x="9270460" y="1841787"/>
              <a:ext cx="369332" cy="36933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D5325547-F16C-43BE-8222-A6AC6F1EFBAE}"/>
                </a:ext>
              </a:extLst>
            </p:cNvPr>
            <p:cNvCxnSpPr>
              <a:stCxn id="61" idx="0"/>
              <a:endCxn id="61" idx="4"/>
            </p:cNvCxnSpPr>
            <p:nvPr/>
          </p:nvCxnSpPr>
          <p:spPr>
            <a:xfrm>
              <a:off x="9455126" y="1841787"/>
              <a:ext cx="0" cy="369332"/>
            </a:xfrm>
            <a:prstGeom prst="line">
              <a:avLst/>
            </a:prstGeom>
            <a:grpFill/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60D8378F-0AE7-4E5D-A12B-B06FEA44D8CE}"/>
                </a:ext>
              </a:extLst>
            </p:cNvPr>
            <p:cNvCxnSpPr>
              <a:cxnSpLocks/>
              <a:stCxn id="61" idx="2"/>
              <a:endCxn id="61" idx="6"/>
            </p:cNvCxnSpPr>
            <p:nvPr/>
          </p:nvCxnSpPr>
          <p:spPr>
            <a:xfrm>
              <a:off x="9270460" y="2026453"/>
              <a:ext cx="369332" cy="0"/>
            </a:xfrm>
            <a:prstGeom prst="line">
              <a:avLst/>
            </a:prstGeom>
            <a:grpFill/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4B0321C-4B6B-4EF4-9B73-07A88BBA04E7}"/>
              </a:ext>
            </a:extLst>
          </p:cNvPr>
          <p:cNvSpPr txBox="1"/>
          <p:nvPr/>
        </p:nvSpPr>
        <p:spPr>
          <a:xfrm>
            <a:off x="3455898" y="1690181"/>
            <a:ext cx="50690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latin typeface="Corbel" panose="020B0503020204020204" pitchFamily="34" charset="0"/>
              </a:rPr>
              <a:t>1) Forget      </a:t>
            </a:r>
            <a:r>
              <a:rPr lang="en-US" sz="2000" dirty="0">
                <a:latin typeface="Corbel" panose="020B0503020204020204" pitchFamily="34" charset="0"/>
              </a:rPr>
              <a:t>2) Store      3) Update      4) Output </a:t>
            </a: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06FA3ED9-B489-40E3-8BE1-659C1D702F0E}"/>
              </a:ext>
            </a:extLst>
          </p:cNvPr>
          <p:cNvSpPr/>
          <p:nvPr/>
        </p:nvSpPr>
        <p:spPr>
          <a:xfrm>
            <a:off x="4725269" y="1716165"/>
            <a:ext cx="3799645" cy="374126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0597F637-4EA1-4CEA-956A-7CB495B0331C}"/>
              </a:ext>
            </a:extLst>
          </p:cNvPr>
          <p:cNvSpPr txBox="1"/>
          <p:nvPr/>
        </p:nvSpPr>
        <p:spPr>
          <a:xfrm>
            <a:off x="3230685" y="2059723"/>
            <a:ext cx="55194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Corbel" panose="020B0503020204020204" pitchFamily="34" charset="0"/>
              </a:rPr>
              <a:t>LSTMs forget irrelevant parts of the previous input</a:t>
            </a:r>
          </a:p>
        </p:txBody>
      </p:sp>
      <p:cxnSp>
        <p:nvCxnSpPr>
          <p:cNvPr id="248" name="Straight Arrow Connector 247">
            <a:extLst>
              <a:ext uri="{FF2B5EF4-FFF2-40B4-BE49-F238E27FC236}">
                <a16:creationId xmlns:a16="http://schemas.microsoft.com/office/drawing/2014/main" id="{D31E5875-F5BC-47B4-B1D3-3D5B917E2382}"/>
              </a:ext>
            </a:extLst>
          </p:cNvPr>
          <p:cNvCxnSpPr/>
          <p:nvPr/>
        </p:nvCxnSpPr>
        <p:spPr>
          <a:xfrm flipV="1">
            <a:off x="6096000" y="4304615"/>
            <a:ext cx="0" cy="563473"/>
          </a:xfrm>
          <a:prstGeom prst="straightConnector1">
            <a:avLst/>
          </a:prstGeom>
          <a:ln w="38100"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80" name="Rectangle 179">
            <a:extLst>
              <a:ext uri="{FF2B5EF4-FFF2-40B4-BE49-F238E27FC236}">
                <a16:creationId xmlns:a16="http://schemas.microsoft.com/office/drawing/2014/main" id="{E2A1D0F0-9A81-4737-9FB2-64BACF9DC805}"/>
              </a:ext>
            </a:extLst>
          </p:cNvPr>
          <p:cNvSpPr/>
          <p:nvPr/>
        </p:nvSpPr>
        <p:spPr>
          <a:xfrm>
            <a:off x="3865157" y="2441125"/>
            <a:ext cx="4407688" cy="4012322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8" name="Oval 237">
                <a:extLst>
                  <a:ext uri="{FF2B5EF4-FFF2-40B4-BE49-F238E27FC236}">
                    <a16:creationId xmlns:a16="http://schemas.microsoft.com/office/drawing/2014/main" id="{0D7C6A63-AB87-4591-911E-5D2767EF599E}"/>
                  </a:ext>
                </a:extLst>
              </p:cNvPr>
              <p:cNvSpPr/>
              <p:nvPr/>
            </p:nvSpPr>
            <p:spPr>
              <a:xfrm>
                <a:off x="4629428" y="5824697"/>
                <a:ext cx="444695" cy="444696"/>
              </a:xfrm>
              <a:prstGeom prst="ellipse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05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238" name="Oval 237">
                <a:extLst>
                  <a:ext uri="{FF2B5EF4-FFF2-40B4-BE49-F238E27FC236}">
                    <a16:creationId xmlns:a16="http://schemas.microsoft.com/office/drawing/2014/main" id="{0D7C6A63-AB87-4591-911E-5D2767EF59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9428" y="5824697"/>
                <a:ext cx="444695" cy="444696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9" name="Rectangle 238">
                <a:extLst>
                  <a:ext uri="{FF2B5EF4-FFF2-40B4-BE49-F238E27FC236}">
                    <a16:creationId xmlns:a16="http://schemas.microsoft.com/office/drawing/2014/main" id="{41831C74-48F6-4EE7-B986-EAC662F24171}"/>
                  </a:ext>
                </a:extLst>
              </p:cNvPr>
              <p:cNvSpPr/>
              <p:nvPr/>
            </p:nvSpPr>
            <p:spPr>
              <a:xfrm>
                <a:off x="4777447" y="4870339"/>
                <a:ext cx="377988" cy="35291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orbel" panose="020B050302020402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239" name="Rectangle 238">
                <a:extLst>
                  <a:ext uri="{FF2B5EF4-FFF2-40B4-BE49-F238E27FC236}">
                    <a16:creationId xmlns:a16="http://schemas.microsoft.com/office/drawing/2014/main" id="{41831C74-48F6-4EE7-B986-EAC662F241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7447" y="4870339"/>
                <a:ext cx="377988" cy="35291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0" name="Connector: Elbow 239">
            <a:extLst>
              <a:ext uri="{FF2B5EF4-FFF2-40B4-BE49-F238E27FC236}">
                <a16:creationId xmlns:a16="http://schemas.microsoft.com/office/drawing/2014/main" id="{25108266-FC9D-421E-8C0D-2FBFEA37B8A3}"/>
              </a:ext>
            </a:extLst>
          </p:cNvPr>
          <p:cNvCxnSpPr>
            <a:cxnSpLocks/>
            <a:stCxn id="239" idx="0"/>
            <a:endCxn id="245" idx="3"/>
          </p:cNvCxnSpPr>
          <p:nvPr/>
        </p:nvCxnSpPr>
        <p:spPr>
          <a:xfrm rot="5400000" flipH="1" flipV="1">
            <a:off x="4445634" y="4349532"/>
            <a:ext cx="1041614" cy="1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41" name="Connector: Elbow 240">
            <a:extLst>
              <a:ext uri="{FF2B5EF4-FFF2-40B4-BE49-F238E27FC236}">
                <a16:creationId xmlns:a16="http://schemas.microsoft.com/office/drawing/2014/main" id="{4DADCED5-8130-4442-B825-3FF25728D3BB}"/>
              </a:ext>
            </a:extLst>
          </p:cNvPr>
          <p:cNvCxnSpPr>
            <a:cxnSpLocks/>
            <a:stCxn id="238" idx="0"/>
            <a:endCxn id="239" idx="2"/>
          </p:cNvCxnSpPr>
          <p:nvPr/>
        </p:nvCxnSpPr>
        <p:spPr>
          <a:xfrm rot="5400000" flipH="1" flipV="1">
            <a:off x="4608384" y="5466641"/>
            <a:ext cx="601448" cy="114665"/>
          </a:xfrm>
          <a:prstGeom prst="bentConnector3">
            <a:avLst>
              <a:gd name="adj1" fmla="val 79694"/>
            </a:avLst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42" name="Connector: Elbow 241">
            <a:extLst>
              <a:ext uri="{FF2B5EF4-FFF2-40B4-BE49-F238E27FC236}">
                <a16:creationId xmlns:a16="http://schemas.microsoft.com/office/drawing/2014/main" id="{5C56CE9B-A195-4EEB-8BAE-0FBEF605FD75}"/>
              </a:ext>
            </a:extLst>
          </p:cNvPr>
          <p:cNvCxnSpPr>
            <a:cxnSpLocks/>
            <a:endCxn id="239" idx="2"/>
          </p:cNvCxnSpPr>
          <p:nvPr/>
        </p:nvCxnSpPr>
        <p:spPr>
          <a:xfrm flipV="1">
            <a:off x="3925136" y="5223249"/>
            <a:ext cx="1041305" cy="121921"/>
          </a:xfrm>
          <a:prstGeom prst="bentConnector2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3" name="Rectangle 242">
                <a:extLst>
                  <a:ext uri="{FF2B5EF4-FFF2-40B4-BE49-F238E27FC236}">
                    <a16:creationId xmlns:a16="http://schemas.microsoft.com/office/drawing/2014/main" id="{141B95F1-982E-4D25-99B0-F3E8A2840C24}"/>
                  </a:ext>
                </a:extLst>
              </p:cNvPr>
              <p:cNvSpPr/>
              <p:nvPr/>
            </p:nvSpPr>
            <p:spPr>
              <a:xfrm>
                <a:off x="3865874" y="4989553"/>
                <a:ext cx="625236" cy="3329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sz="1050" dirty="0">
                    <a:solidFill>
                      <a:schemeClr val="tx1"/>
                    </a:solidFill>
                  </a:rPr>
                  <a:t> </a:t>
                </a:r>
                <a:endParaRPr lang="en-US" sz="1600" dirty="0"/>
              </a:p>
            </p:txBody>
          </p:sp>
        </mc:Choice>
        <mc:Fallback xmlns="">
          <p:sp>
            <p:nvSpPr>
              <p:cNvPr id="243" name="Rectangle 242">
                <a:extLst>
                  <a:ext uri="{FF2B5EF4-FFF2-40B4-BE49-F238E27FC236}">
                    <a16:creationId xmlns:a16="http://schemas.microsoft.com/office/drawing/2014/main" id="{141B95F1-982E-4D25-99B0-F3E8A2840C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5874" y="4989553"/>
                <a:ext cx="625236" cy="33291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4" name="Group 243">
            <a:extLst>
              <a:ext uri="{FF2B5EF4-FFF2-40B4-BE49-F238E27FC236}">
                <a16:creationId xmlns:a16="http://schemas.microsoft.com/office/drawing/2014/main" id="{1053E9DE-E8AE-48F8-AB26-8C6C74F46F45}"/>
              </a:ext>
            </a:extLst>
          </p:cNvPr>
          <p:cNvGrpSpPr/>
          <p:nvPr/>
        </p:nvGrpSpPr>
        <p:grpSpPr>
          <a:xfrm rot="18900000">
            <a:off x="4860849" y="3617538"/>
            <a:ext cx="211186" cy="211186"/>
            <a:chOff x="9270460" y="1841787"/>
            <a:chExt cx="369332" cy="369332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245" name="Oval 244">
              <a:extLst>
                <a:ext uri="{FF2B5EF4-FFF2-40B4-BE49-F238E27FC236}">
                  <a16:creationId xmlns:a16="http://schemas.microsoft.com/office/drawing/2014/main" id="{87CD1998-A504-4530-803F-685C04C386DF}"/>
                </a:ext>
              </a:extLst>
            </p:cNvPr>
            <p:cNvSpPr/>
            <p:nvPr/>
          </p:nvSpPr>
          <p:spPr>
            <a:xfrm>
              <a:off x="9270460" y="1841787"/>
              <a:ext cx="369332" cy="36933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6" name="Straight Connector 245">
              <a:extLst>
                <a:ext uri="{FF2B5EF4-FFF2-40B4-BE49-F238E27FC236}">
                  <a16:creationId xmlns:a16="http://schemas.microsoft.com/office/drawing/2014/main" id="{FC9945A4-A67D-4A29-8AD2-38241022533E}"/>
                </a:ext>
              </a:extLst>
            </p:cNvPr>
            <p:cNvCxnSpPr>
              <a:stCxn id="245" idx="0"/>
              <a:endCxn id="245" idx="4"/>
            </p:cNvCxnSpPr>
            <p:nvPr/>
          </p:nvCxnSpPr>
          <p:spPr>
            <a:xfrm>
              <a:off x="9455126" y="1841787"/>
              <a:ext cx="0" cy="369332"/>
            </a:xfrm>
            <a:prstGeom prst="line">
              <a:avLst/>
            </a:prstGeom>
            <a:grpFill/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47" name="Straight Connector 246">
              <a:extLst>
                <a:ext uri="{FF2B5EF4-FFF2-40B4-BE49-F238E27FC236}">
                  <a16:creationId xmlns:a16="http://schemas.microsoft.com/office/drawing/2014/main" id="{CD343B01-7A7F-40C7-85F2-5B46A38DD839}"/>
                </a:ext>
              </a:extLst>
            </p:cNvPr>
            <p:cNvCxnSpPr>
              <a:cxnSpLocks/>
              <a:stCxn id="245" idx="2"/>
              <a:endCxn id="245" idx="6"/>
            </p:cNvCxnSpPr>
            <p:nvPr/>
          </p:nvCxnSpPr>
          <p:spPr>
            <a:xfrm>
              <a:off x="9270460" y="2026453"/>
              <a:ext cx="369332" cy="0"/>
            </a:xfrm>
            <a:prstGeom prst="line">
              <a:avLst/>
            </a:prstGeom>
            <a:grpFill/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3FB1CE5-7EF1-4D33-9735-7E6B5528854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38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7108916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B9D8B4C-7AFE-4BBB-AEAE-8215FC40C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 short term memory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CA56FFC-7E10-4541-A884-E0556ECC4BC4}"/>
              </a:ext>
            </a:extLst>
          </p:cNvPr>
          <p:cNvSpPr/>
          <p:nvPr/>
        </p:nvSpPr>
        <p:spPr>
          <a:xfrm>
            <a:off x="4396902" y="3429000"/>
            <a:ext cx="3398196" cy="2037944"/>
          </a:xfrm>
          <a:prstGeom prst="roundRect">
            <a:avLst/>
          </a:prstGeom>
          <a:solidFill>
            <a:schemeClr val="accent4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BF9333E9-5C70-43F7-8C44-885BC32EF771}"/>
                  </a:ext>
                </a:extLst>
              </p:cNvPr>
              <p:cNvSpPr/>
              <p:nvPr/>
            </p:nvSpPr>
            <p:spPr>
              <a:xfrm>
                <a:off x="4628711" y="5822446"/>
                <a:ext cx="444695" cy="444696"/>
              </a:xfrm>
              <a:prstGeom prst="ellipse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05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BF9333E9-5C70-43F7-8C44-885BC32EF7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8711" y="5822446"/>
                <a:ext cx="444695" cy="444696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6C3EDD10-9139-4680-A46B-64F525E4AA5A}"/>
                  </a:ext>
                </a:extLst>
              </p:cNvPr>
              <p:cNvSpPr/>
              <p:nvPr/>
            </p:nvSpPr>
            <p:spPr>
              <a:xfrm>
                <a:off x="7334010" y="2628802"/>
                <a:ext cx="444695" cy="444696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6C3EDD10-9139-4680-A46B-64F525E4AA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4010" y="2628802"/>
                <a:ext cx="444695" cy="444696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8A84CC17-4C77-441F-8A24-D5AFA09F19BF}"/>
              </a:ext>
            </a:extLst>
          </p:cNvPr>
          <p:cNvSpPr/>
          <p:nvPr/>
        </p:nvSpPr>
        <p:spPr>
          <a:xfrm>
            <a:off x="5758775" y="4868088"/>
            <a:ext cx="674450" cy="3529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Corbel" panose="020B0503020204020204" pitchFamily="34" charset="0"/>
              </a:rPr>
              <a:t>tanh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8F30F456-AC16-440D-99BE-E92B65ACC3AB}"/>
                  </a:ext>
                </a:extLst>
              </p:cNvPr>
              <p:cNvSpPr/>
              <p:nvPr/>
            </p:nvSpPr>
            <p:spPr>
              <a:xfrm>
                <a:off x="7856000" y="3385917"/>
                <a:ext cx="404020" cy="3329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050" dirty="0">
                    <a:solidFill>
                      <a:schemeClr val="tx1"/>
                    </a:solidFill>
                  </a:rPr>
                  <a:t> </a:t>
                </a:r>
                <a:endParaRPr lang="en-US" sz="1600" dirty="0"/>
              </a:p>
            </p:txBody>
          </p:sp>
        </mc:Choice>
        <mc:Fallback xmlns="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8F30F456-AC16-440D-99BE-E92B65ACC3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6000" y="3385917"/>
                <a:ext cx="404020" cy="33291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E96BC8EA-71A7-4B6F-ADE9-E6AF1ED388BF}"/>
                  </a:ext>
                </a:extLst>
              </p:cNvPr>
              <p:cNvSpPr/>
              <p:nvPr/>
            </p:nvSpPr>
            <p:spPr>
              <a:xfrm>
                <a:off x="5268918" y="4868091"/>
                <a:ext cx="377988" cy="35291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orbel" panose="020B050302020402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E96BC8EA-71A7-4B6F-ADE9-E6AF1ED388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8918" y="4868091"/>
                <a:ext cx="377988" cy="3529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B5F38676-0030-4E21-A32B-710AD33FF8F9}"/>
                  </a:ext>
                </a:extLst>
              </p:cNvPr>
              <p:cNvSpPr/>
              <p:nvPr/>
            </p:nvSpPr>
            <p:spPr>
              <a:xfrm>
                <a:off x="4776730" y="4868088"/>
                <a:ext cx="377988" cy="35291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orbel" panose="020B050302020402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B5F38676-0030-4E21-A32B-710AD33FF8F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6730" y="4868088"/>
                <a:ext cx="377988" cy="3529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3087CDB7-E081-4D8C-B96C-C4F629C5D7D6}"/>
                  </a:ext>
                </a:extLst>
              </p:cNvPr>
              <p:cNvSpPr/>
              <p:nvPr/>
            </p:nvSpPr>
            <p:spPr>
              <a:xfrm>
                <a:off x="6540695" y="4868088"/>
                <a:ext cx="377988" cy="35291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orbel" panose="020B050302020402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3087CDB7-E081-4D8C-B96C-C4F629C5D7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0695" y="4868088"/>
                <a:ext cx="377988" cy="3529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Rectangle 58">
            <a:extLst>
              <a:ext uri="{FF2B5EF4-FFF2-40B4-BE49-F238E27FC236}">
                <a16:creationId xmlns:a16="http://schemas.microsoft.com/office/drawing/2014/main" id="{9245B803-E827-4D3A-8DD7-73E6E5229F6A}"/>
              </a:ext>
            </a:extLst>
          </p:cNvPr>
          <p:cNvSpPr/>
          <p:nvPr/>
        </p:nvSpPr>
        <p:spPr>
          <a:xfrm>
            <a:off x="6774134" y="3919128"/>
            <a:ext cx="674450" cy="35291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Corbel" panose="020B0503020204020204" pitchFamily="34" charset="0"/>
              </a:rPr>
              <a:t>tanh</a:t>
            </a: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C8000C27-A671-4B9C-82AC-ADB440E4C2A8}"/>
              </a:ext>
            </a:extLst>
          </p:cNvPr>
          <p:cNvGrpSpPr/>
          <p:nvPr/>
        </p:nvGrpSpPr>
        <p:grpSpPr>
          <a:xfrm rot="18900000">
            <a:off x="5990407" y="4093428"/>
            <a:ext cx="211186" cy="211186"/>
            <a:chOff x="9270460" y="1841787"/>
            <a:chExt cx="369332" cy="369332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654B5B51-F273-4FF2-B722-2FDA17D6414A}"/>
                </a:ext>
              </a:extLst>
            </p:cNvPr>
            <p:cNvSpPr/>
            <p:nvPr/>
          </p:nvSpPr>
          <p:spPr>
            <a:xfrm>
              <a:off x="9270460" y="1841787"/>
              <a:ext cx="369332" cy="36933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C34AA96F-66FB-45F8-8784-F613223BE31E}"/>
                </a:ext>
              </a:extLst>
            </p:cNvPr>
            <p:cNvCxnSpPr>
              <a:stCxn id="69" idx="0"/>
              <a:endCxn id="69" idx="4"/>
            </p:cNvCxnSpPr>
            <p:nvPr/>
          </p:nvCxnSpPr>
          <p:spPr>
            <a:xfrm>
              <a:off x="9455126" y="1841787"/>
              <a:ext cx="0" cy="369332"/>
            </a:xfrm>
            <a:prstGeom prst="line">
              <a:avLst/>
            </a:prstGeom>
            <a:grpFill/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69F5B3B5-15CC-4239-8B21-B53520B6BE36}"/>
                </a:ext>
              </a:extLst>
            </p:cNvPr>
            <p:cNvCxnSpPr>
              <a:cxnSpLocks/>
              <a:stCxn id="69" idx="2"/>
              <a:endCxn id="69" idx="6"/>
            </p:cNvCxnSpPr>
            <p:nvPr/>
          </p:nvCxnSpPr>
          <p:spPr>
            <a:xfrm>
              <a:off x="9270460" y="2026453"/>
              <a:ext cx="369332" cy="0"/>
            </a:xfrm>
            <a:prstGeom prst="line">
              <a:avLst/>
            </a:prstGeom>
            <a:grpFill/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3DB5CE8A-F7D8-45C4-8224-F8FA69FDBBB4}"/>
              </a:ext>
            </a:extLst>
          </p:cNvPr>
          <p:cNvGrpSpPr/>
          <p:nvPr/>
        </p:nvGrpSpPr>
        <p:grpSpPr>
          <a:xfrm rot="18900000">
            <a:off x="7005765" y="4447630"/>
            <a:ext cx="211186" cy="211186"/>
            <a:chOff x="9270460" y="1841787"/>
            <a:chExt cx="369332" cy="369332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4DE87C56-68D5-458F-AC76-7D4D562B2B86}"/>
                </a:ext>
              </a:extLst>
            </p:cNvPr>
            <p:cNvSpPr/>
            <p:nvPr/>
          </p:nvSpPr>
          <p:spPr>
            <a:xfrm>
              <a:off x="9270460" y="1841787"/>
              <a:ext cx="369332" cy="36933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E0117693-AF5E-4DC3-86E1-03A5C04FE25F}"/>
                </a:ext>
              </a:extLst>
            </p:cNvPr>
            <p:cNvCxnSpPr>
              <a:stCxn id="73" idx="0"/>
              <a:endCxn id="73" idx="4"/>
            </p:cNvCxnSpPr>
            <p:nvPr/>
          </p:nvCxnSpPr>
          <p:spPr>
            <a:xfrm>
              <a:off x="9455126" y="1841787"/>
              <a:ext cx="0" cy="369332"/>
            </a:xfrm>
            <a:prstGeom prst="line">
              <a:avLst/>
            </a:prstGeom>
            <a:grpFill/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4D9F7CA-2416-46E7-AC57-F69F56617989}"/>
                </a:ext>
              </a:extLst>
            </p:cNvPr>
            <p:cNvCxnSpPr>
              <a:cxnSpLocks/>
              <a:stCxn id="73" idx="2"/>
              <a:endCxn id="73" idx="6"/>
            </p:cNvCxnSpPr>
            <p:nvPr/>
          </p:nvCxnSpPr>
          <p:spPr>
            <a:xfrm>
              <a:off x="9270460" y="2026453"/>
              <a:ext cx="369332" cy="0"/>
            </a:xfrm>
            <a:prstGeom prst="line">
              <a:avLst/>
            </a:prstGeom>
            <a:grpFill/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11DE26C4-D4DD-412B-BF64-63F360C8A43B}"/>
              </a:ext>
            </a:extLst>
          </p:cNvPr>
          <p:cNvCxnSpPr>
            <a:cxnSpLocks/>
            <a:stCxn id="57" idx="0"/>
            <a:endCxn id="65" idx="3"/>
          </p:cNvCxnSpPr>
          <p:nvPr/>
        </p:nvCxnSpPr>
        <p:spPr>
          <a:xfrm rot="5400000" flipH="1" flipV="1">
            <a:off x="4444917" y="4347281"/>
            <a:ext cx="1041614" cy="1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79" name="Connector: Elbow 78">
            <a:extLst>
              <a:ext uri="{FF2B5EF4-FFF2-40B4-BE49-F238E27FC236}">
                <a16:creationId xmlns:a16="http://schemas.microsoft.com/office/drawing/2014/main" id="{59AAF95D-A423-46A6-9AFF-1098A2315DBA}"/>
              </a:ext>
            </a:extLst>
          </p:cNvPr>
          <p:cNvCxnSpPr>
            <a:cxnSpLocks/>
            <a:stCxn id="56" idx="0"/>
            <a:endCxn id="69" idx="1"/>
          </p:cNvCxnSpPr>
          <p:nvPr/>
        </p:nvCxnSpPr>
        <p:spPr>
          <a:xfrm rot="5400000" flipH="1" flipV="1">
            <a:off x="5389624" y="4267309"/>
            <a:ext cx="669070" cy="532494"/>
          </a:xfrm>
          <a:prstGeom prst="bentConnector3">
            <a:avLst>
              <a:gd name="adj1" fmla="val 99648"/>
            </a:avLst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3E779688-E31C-4D6B-9C14-432D32079B94}"/>
              </a:ext>
            </a:extLst>
          </p:cNvPr>
          <p:cNvCxnSpPr>
            <a:cxnSpLocks/>
            <a:stCxn id="58" idx="0"/>
            <a:endCxn id="73" idx="1"/>
          </p:cNvCxnSpPr>
          <p:nvPr/>
        </p:nvCxnSpPr>
        <p:spPr>
          <a:xfrm rot="5400000" flipH="1" flipV="1">
            <a:off x="6710294" y="4572619"/>
            <a:ext cx="314865" cy="276075"/>
          </a:xfrm>
          <a:prstGeom prst="bentConnector3">
            <a:avLst>
              <a:gd name="adj1" fmla="val 99504"/>
            </a:avLst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86" name="Connector: Elbow 85">
            <a:extLst>
              <a:ext uri="{FF2B5EF4-FFF2-40B4-BE49-F238E27FC236}">
                <a16:creationId xmlns:a16="http://schemas.microsoft.com/office/drawing/2014/main" id="{B235C9F8-4896-4447-B1B7-6C97694C3033}"/>
              </a:ext>
            </a:extLst>
          </p:cNvPr>
          <p:cNvCxnSpPr>
            <a:cxnSpLocks/>
            <a:stCxn id="69" idx="7"/>
            <a:endCxn id="61" idx="4"/>
          </p:cNvCxnSpPr>
          <p:nvPr/>
        </p:nvCxnSpPr>
        <p:spPr>
          <a:xfrm rot="16200000" flipV="1">
            <a:off x="5962958" y="3960384"/>
            <a:ext cx="266085" cy="1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5BADA1EE-4043-4D20-8D97-E0B4BE51FA19}"/>
              </a:ext>
            </a:extLst>
          </p:cNvPr>
          <p:cNvCxnSpPr>
            <a:cxnSpLocks/>
            <a:stCxn id="73" idx="3"/>
          </p:cNvCxnSpPr>
          <p:nvPr/>
        </p:nvCxnSpPr>
        <p:spPr>
          <a:xfrm rot="16200000" flipH="1">
            <a:off x="7334078" y="4436097"/>
            <a:ext cx="684708" cy="1130148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2" name="Connector: Elbow 91">
            <a:extLst>
              <a:ext uri="{FF2B5EF4-FFF2-40B4-BE49-F238E27FC236}">
                <a16:creationId xmlns:a16="http://schemas.microsoft.com/office/drawing/2014/main" id="{0D5FFA81-43CF-45C1-A266-ABF9138D7537}"/>
              </a:ext>
            </a:extLst>
          </p:cNvPr>
          <p:cNvCxnSpPr>
            <a:cxnSpLocks/>
            <a:stCxn id="59" idx="0"/>
          </p:cNvCxnSpPr>
          <p:nvPr/>
        </p:nvCxnSpPr>
        <p:spPr>
          <a:xfrm rot="5400000" flipH="1" flipV="1">
            <a:off x="7579086" y="3254023"/>
            <a:ext cx="197379" cy="1132832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8" name="Connector: Elbow 97">
            <a:extLst>
              <a:ext uri="{FF2B5EF4-FFF2-40B4-BE49-F238E27FC236}">
                <a16:creationId xmlns:a16="http://schemas.microsoft.com/office/drawing/2014/main" id="{E24C59FB-3E11-4EE3-8EA6-75C345F0C4DE}"/>
              </a:ext>
            </a:extLst>
          </p:cNvPr>
          <p:cNvCxnSpPr>
            <a:stCxn id="9" idx="0"/>
            <a:endCxn id="57" idx="2"/>
          </p:cNvCxnSpPr>
          <p:nvPr/>
        </p:nvCxnSpPr>
        <p:spPr>
          <a:xfrm rot="5400000" flipH="1" flipV="1">
            <a:off x="4607667" y="5464390"/>
            <a:ext cx="601448" cy="114665"/>
          </a:xfrm>
          <a:prstGeom prst="bentConnector3">
            <a:avLst>
              <a:gd name="adj1" fmla="val 79562"/>
            </a:avLst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0" name="Connector: Elbow 99">
            <a:extLst>
              <a:ext uri="{FF2B5EF4-FFF2-40B4-BE49-F238E27FC236}">
                <a16:creationId xmlns:a16="http://schemas.microsoft.com/office/drawing/2014/main" id="{6237DCE6-41A6-4DC7-9B18-12E0ADE9A381}"/>
              </a:ext>
            </a:extLst>
          </p:cNvPr>
          <p:cNvCxnSpPr>
            <a:cxnSpLocks/>
            <a:stCxn id="9" idx="0"/>
            <a:endCxn id="56" idx="2"/>
          </p:cNvCxnSpPr>
          <p:nvPr/>
        </p:nvCxnSpPr>
        <p:spPr>
          <a:xfrm rot="5400000" flipH="1" flipV="1">
            <a:off x="4853763" y="5218298"/>
            <a:ext cx="601445" cy="606853"/>
          </a:xfrm>
          <a:prstGeom prst="bentConnector3">
            <a:avLst>
              <a:gd name="adj1" fmla="val 79298"/>
            </a:avLst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4" name="Connector: Elbow 103">
            <a:extLst>
              <a:ext uri="{FF2B5EF4-FFF2-40B4-BE49-F238E27FC236}">
                <a16:creationId xmlns:a16="http://schemas.microsoft.com/office/drawing/2014/main" id="{79D5425B-D514-463D-8558-D8395CDD085C}"/>
              </a:ext>
            </a:extLst>
          </p:cNvPr>
          <p:cNvCxnSpPr>
            <a:cxnSpLocks/>
            <a:stCxn id="9" idx="0"/>
            <a:endCxn id="11" idx="2"/>
          </p:cNvCxnSpPr>
          <p:nvPr/>
        </p:nvCxnSpPr>
        <p:spPr>
          <a:xfrm rot="5400000" flipH="1" flipV="1">
            <a:off x="5172805" y="4899252"/>
            <a:ext cx="601448" cy="1244941"/>
          </a:xfrm>
          <a:prstGeom prst="bentConnector3">
            <a:avLst>
              <a:gd name="adj1" fmla="val 79298"/>
            </a:avLst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8" name="Connector: Elbow 107">
            <a:extLst>
              <a:ext uri="{FF2B5EF4-FFF2-40B4-BE49-F238E27FC236}">
                <a16:creationId xmlns:a16="http://schemas.microsoft.com/office/drawing/2014/main" id="{0BA20C9E-5972-46B7-BC39-09829F466074}"/>
              </a:ext>
            </a:extLst>
          </p:cNvPr>
          <p:cNvCxnSpPr>
            <a:cxnSpLocks/>
            <a:stCxn id="9" idx="0"/>
            <a:endCxn id="58" idx="2"/>
          </p:cNvCxnSpPr>
          <p:nvPr/>
        </p:nvCxnSpPr>
        <p:spPr>
          <a:xfrm rot="5400000" flipH="1" flipV="1">
            <a:off x="5489650" y="4582407"/>
            <a:ext cx="601448" cy="1878630"/>
          </a:xfrm>
          <a:prstGeom prst="bentConnector3">
            <a:avLst>
              <a:gd name="adj1" fmla="val 79298"/>
            </a:avLst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12" name="Connector: Elbow 111">
            <a:extLst>
              <a:ext uri="{FF2B5EF4-FFF2-40B4-BE49-F238E27FC236}">
                <a16:creationId xmlns:a16="http://schemas.microsoft.com/office/drawing/2014/main" id="{562CA4B7-17F0-4709-8D53-1283485D343D}"/>
              </a:ext>
            </a:extLst>
          </p:cNvPr>
          <p:cNvCxnSpPr>
            <a:cxnSpLocks/>
            <a:endCxn id="57" idx="2"/>
          </p:cNvCxnSpPr>
          <p:nvPr/>
        </p:nvCxnSpPr>
        <p:spPr>
          <a:xfrm flipV="1">
            <a:off x="3924419" y="5220998"/>
            <a:ext cx="1041305" cy="121921"/>
          </a:xfrm>
          <a:prstGeom prst="bentConnector2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EF2AA3A4-4E13-4326-8DB7-A774EFBC8B03}"/>
              </a:ext>
            </a:extLst>
          </p:cNvPr>
          <p:cNvCxnSpPr>
            <a:cxnSpLocks/>
          </p:cNvCxnSpPr>
          <p:nvPr/>
        </p:nvCxnSpPr>
        <p:spPr>
          <a:xfrm>
            <a:off x="3926618" y="3720880"/>
            <a:ext cx="4217257" cy="0"/>
          </a:xfrm>
          <a:prstGeom prst="line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EB7AE28B-EFA3-4ADC-B93E-8C997D449141}"/>
              </a:ext>
            </a:extLst>
          </p:cNvPr>
          <p:cNvCxnSpPr>
            <a:cxnSpLocks/>
            <a:stCxn id="73" idx="7"/>
            <a:endCxn id="59" idx="2"/>
          </p:cNvCxnSpPr>
          <p:nvPr/>
        </p:nvCxnSpPr>
        <p:spPr>
          <a:xfrm flipV="1">
            <a:off x="7111358" y="4272038"/>
            <a:ext cx="1" cy="175591"/>
          </a:xfrm>
          <a:prstGeom prst="line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21FF07CB-D6AB-44B0-A07B-E46091B911F1}"/>
              </a:ext>
            </a:extLst>
          </p:cNvPr>
          <p:cNvCxnSpPr>
            <a:cxnSpLocks/>
            <a:stCxn id="10" idx="4"/>
          </p:cNvCxnSpPr>
          <p:nvPr/>
        </p:nvCxnSpPr>
        <p:spPr>
          <a:xfrm>
            <a:off x="7556358" y="3073498"/>
            <a:ext cx="0" cy="612677"/>
          </a:xfrm>
          <a:prstGeom prst="line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E907218E-E7BB-4543-9978-E201547F29DB}"/>
              </a:ext>
            </a:extLst>
          </p:cNvPr>
          <p:cNvCxnSpPr>
            <a:cxnSpLocks/>
          </p:cNvCxnSpPr>
          <p:nvPr/>
        </p:nvCxnSpPr>
        <p:spPr>
          <a:xfrm>
            <a:off x="7556358" y="3756506"/>
            <a:ext cx="0" cy="1581651"/>
          </a:xfrm>
          <a:prstGeom prst="line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5" name="Rectangle 184">
                <a:extLst>
                  <a:ext uri="{FF2B5EF4-FFF2-40B4-BE49-F238E27FC236}">
                    <a16:creationId xmlns:a16="http://schemas.microsoft.com/office/drawing/2014/main" id="{DE496FEC-B1F7-483A-8EBD-F0C843C19300}"/>
                  </a:ext>
                </a:extLst>
              </p:cNvPr>
              <p:cNvSpPr/>
              <p:nvPr/>
            </p:nvSpPr>
            <p:spPr>
              <a:xfrm>
                <a:off x="3869591" y="3385574"/>
                <a:ext cx="599588" cy="3329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sz="1050" dirty="0">
                    <a:solidFill>
                      <a:schemeClr val="tx1"/>
                    </a:solidFill>
                  </a:rPr>
                  <a:t> </a:t>
                </a:r>
                <a:endParaRPr lang="en-US" sz="1600" dirty="0"/>
              </a:p>
            </p:txBody>
          </p:sp>
        </mc:Choice>
        <mc:Fallback xmlns="">
          <p:sp>
            <p:nvSpPr>
              <p:cNvPr id="185" name="Rectangle 184">
                <a:extLst>
                  <a:ext uri="{FF2B5EF4-FFF2-40B4-BE49-F238E27FC236}">
                    <a16:creationId xmlns:a16="http://schemas.microsoft.com/office/drawing/2014/main" id="{DE496FEC-B1F7-483A-8EBD-F0C843C1930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9591" y="3385574"/>
                <a:ext cx="599588" cy="33291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5" name="Rectangle 224">
                <a:extLst>
                  <a:ext uri="{FF2B5EF4-FFF2-40B4-BE49-F238E27FC236}">
                    <a16:creationId xmlns:a16="http://schemas.microsoft.com/office/drawing/2014/main" id="{FDB1F784-CB5A-4514-B621-21D647ECD3FC}"/>
                  </a:ext>
                </a:extLst>
              </p:cNvPr>
              <p:cNvSpPr/>
              <p:nvPr/>
            </p:nvSpPr>
            <p:spPr>
              <a:xfrm>
                <a:off x="7843176" y="4987645"/>
                <a:ext cx="429669" cy="3329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050" dirty="0">
                    <a:solidFill>
                      <a:schemeClr val="tx1"/>
                    </a:solidFill>
                  </a:rPr>
                  <a:t> </a:t>
                </a:r>
                <a:endParaRPr lang="en-US" sz="1600" dirty="0"/>
              </a:p>
            </p:txBody>
          </p:sp>
        </mc:Choice>
        <mc:Fallback xmlns="">
          <p:sp>
            <p:nvSpPr>
              <p:cNvPr id="225" name="Rectangle 224">
                <a:extLst>
                  <a:ext uri="{FF2B5EF4-FFF2-40B4-BE49-F238E27FC236}">
                    <a16:creationId xmlns:a16="http://schemas.microsoft.com/office/drawing/2014/main" id="{FDB1F784-CB5A-4514-B621-21D647ECD3F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3176" y="4987645"/>
                <a:ext cx="429669" cy="33291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7" name="Rectangle 226">
                <a:extLst>
                  <a:ext uri="{FF2B5EF4-FFF2-40B4-BE49-F238E27FC236}">
                    <a16:creationId xmlns:a16="http://schemas.microsoft.com/office/drawing/2014/main" id="{BCC91321-307D-4120-8E95-EFF452D94995}"/>
                  </a:ext>
                </a:extLst>
              </p:cNvPr>
              <p:cNvSpPr/>
              <p:nvPr/>
            </p:nvSpPr>
            <p:spPr>
              <a:xfrm>
                <a:off x="3865157" y="4987302"/>
                <a:ext cx="625236" cy="3329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sz="1050" dirty="0">
                    <a:solidFill>
                      <a:schemeClr val="tx1"/>
                    </a:solidFill>
                  </a:rPr>
                  <a:t> </a:t>
                </a:r>
                <a:endParaRPr lang="en-US" sz="1600" dirty="0"/>
              </a:p>
            </p:txBody>
          </p:sp>
        </mc:Choice>
        <mc:Fallback xmlns="">
          <p:sp>
            <p:nvSpPr>
              <p:cNvPr id="227" name="Rectangle 226">
                <a:extLst>
                  <a:ext uri="{FF2B5EF4-FFF2-40B4-BE49-F238E27FC236}">
                    <a16:creationId xmlns:a16="http://schemas.microsoft.com/office/drawing/2014/main" id="{BCC91321-307D-4120-8E95-EFF452D949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5157" y="4987302"/>
                <a:ext cx="625236" cy="33291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4" name="Group 63">
            <a:extLst>
              <a:ext uri="{FF2B5EF4-FFF2-40B4-BE49-F238E27FC236}">
                <a16:creationId xmlns:a16="http://schemas.microsoft.com/office/drawing/2014/main" id="{647DDE4E-7C9F-4F5E-A147-68DF785C795D}"/>
              </a:ext>
            </a:extLst>
          </p:cNvPr>
          <p:cNvGrpSpPr/>
          <p:nvPr/>
        </p:nvGrpSpPr>
        <p:grpSpPr>
          <a:xfrm rot="18900000">
            <a:off x="4860132" y="3615287"/>
            <a:ext cx="211186" cy="211186"/>
            <a:chOff x="9270460" y="1841787"/>
            <a:chExt cx="369332" cy="369332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988597EF-5A33-4C55-B52F-FFAAEE756AEE}"/>
                </a:ext>
              </a:extLst>
            </p:cNvPr>
            <p:cNvSpPr/>
            <p:nvPr/>
          </p:nvSpPr>
          <p:spPr>
            <a:xfrm>
              <a:off x="9270460" y="1841787"/>
              <a:ext cx="369332" cy="36933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41AB1F48-BEFD-473A-A2CE-24C003C51D0B}"/>
                </a:ext>
              </a:extLst>
            </p:cNvPr>
            <p:cNvCxnSpPr>
              <a:stCxn id="65" idx="0"/>
              <a:endCxn id="65" idx="4"/>
            </p:cNvCxnSpPr>
            <p:nvPr/>
          </p:nvCxnSpPr>
          <p:spPr>
            <a:xfrm>
              <a:off x="9455126" y="1841787"/>
              <a:ext cx="0" cy="369332"/>
            </a:xfrm>
            <a:prstGeom prst="line">
              <a:avLst/>
            </a:prstGeom>
            <a:grpFill/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633DF7D5-150A-4772-A5CC-0C275E37BDF4}"/>
                </a:ext>
              </a:extLst>
            </p:cNvPr>
            <p:cNvCxnSpPr>
              <a:cxnSpLocks/>
              <a:stCxn id="65" idx="2"/>
              <a:endCxn id="65" idx="6"/>
            </p:cNvCxnSpPr>
            <p:nvPr/>
          </p:nvCxnSpPr>
          <p:spPr>
            <a:xfrm>
              <a:off x="9270460" y="2026453"/>
              <a:ext cx="369332" cy="0"/>
            </a:xfrm>
            <a:prstGeom prst="line">
              <a:avLst/>
            </a:prstGeom>
            <a:grpFill/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17563D2B-FF53-43FC-86EF-8DA43E6A5892}"/>
              </a:ext>
            </a:extLst>
          </p:cNvPr>
          <p:cNvGrpSpPr/>
          <p:nvPr/>
        </p:nvGrpSpPr>
        <p:grpSpPr>
          <a:xfrm>
            <a:off x="5990406" y="3616156"/>
            <a:ext cx="211186" cy="211186"/>
            <a:chOff x="9270460" y="1841787"/>
            <a:chExt cx="369332" cy="369332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02387014-21BF-40E3-BC7E-ADF90AE8AC51}"/>
                </a:ext>
              </a:extLst>
            </p:cNvPr>
            <p:cNvSpPr/>
            <p:nvPr/>
          </p:nvSpPr>
          <p:spPr>
            <a:xfrm>
              <a:off x="9270460" y="1841787"/>
              <a:ext cx="369332" cy="36933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D5325547-F16C-43BE-8222-A6AC6F1EFBAE}"/>
                </a:ext>
              </a:extLst>
            </p:cNvPr>
            <p:cNvCxnSpPr>
              <a:stCxn id="61" idx="0"/>
              <a:endCxn id="61" idx="4"/>
            </p:cNvCxnSpPr>
            <p:nvPr/>
          </p:nvCxnSpPr>
          <p:spPr>
            <a:xfrm>
              <a:off x="9455126" y="1841787"/>
              <a:ext cx="0" cy="369332"/>
            </a:xfrm>
            <a:prstGeom prst="line">
              <a:avLst/>
            </a:prstGeom>
            <a:grpFill/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60D8378F-0AE7-4E5D-A12B-B06FEA44D8CE}"/>
                </a:ext>
              </a:extLst>
            </p:cNvPr>
            <p:cNvCxnSpPr>
              <a:cxnSpLocks/>
              <a:stCxn id="61" idx="2"/>
              <a:endCxn id="61" idx="6"/>
            </p:cNvCxnSpPr>
            <p:nvPr/>
          </p:nvCxnSpPr>
          <p:spPr>
            <a:xfrm>
              <a:off x="9270460" y="2026453"/>
              <a:ext cx="369332" cy="0"/>
            </a:xfrm>
            <a:prstGeom prst="line">
              <a:avLst/>
            </a:prstGeom>
            <a:grpFill/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4B0321C-4B6B-4EF4-9B73-07A88BBA04E7}"/>
              </a:ext>
            </a:extLst>
          </p:cNvPr>
          <p:cNvSpPr txBox="1"/>
          <p:nvPr/>
        </p:nvSpPr>
        <p:spPr>
          <a:xfrm>
            <a:off x="3482347" y="1690181"/>
            <a:ext cx="50161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Corbel" panose="020B0503020204020204" pitchFamily="34" charset="0"/>
              </a:rPr>
              <a:t>1) Forget      </a:t>
            </a:r>
            <a:r>
              <a:rPr lang="en-US" sz="2000" b="1" dirty="0">
                <a:latin typeface="Corbel" panose="020B0503020204020204" pitchFamily="34" charset="0"/>
              </a:rPr>
              <a:t>2) Store      </a:t>
            </a:r>
            <a:r>
              <a:rPr lang="en-US" sz="2000" dirty="0">
                <a:latin typeface="Corbel" panose="020B0503020204020204" pitchFamily="34" charset="0"/>
              </a:rPr>
              <a:t>3) Update      4) Output </a:t>
            </a: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D2F066FB-604D-4596-9452-571678149B7C}"/>
              </a:ext>
            </a:extLst>
          </p:cNvPr>
          <p:cNvSpPr/>
          <p:nvPr/>
        </p:nvSpPr>
        <p:spPr>
          <a:xfrm>
            <a:off x="5830349" y="1716165"/>
            <a:ext cx="2694565" cy="374126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1631499E-CB0F-4F3B-9225-4940C88BCBCF}"/>
              </a:ext>
            </a:extLst>
          </p:cNvPr>
          <p:cNvSpPr/>
          <p:nvPr/>
        </p:nvSpPr>
        <p:spPr>
          <a:xfrm>
            <a:off x="3445385" y="1716165"/>
            <a:ext cx="1249381" cy="374126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629F50DA-797F-4407-8AEF-4F7D61FD8DEE}"/>
              </a:ext>
            </a:extLst>
          </p:cNvPr>
          <p:cNvCxnSpPr>
            <a:cxnSpLocks/>
            <a:stCxn id="11" idx="0"/>
            <a:endCxn id="69" idx="3"/>
          </p:cNvCxnSpPr>
          <p:nvPr/>
        </p:nvCxnSpPr>
        <p:spPr>
          <a:xfrm flipV="1">
            <a:off x="6096000" y="4304615"/>
            <a:ext cx="0" cy="563473"/>
          </a:xfrm>
          <a:prstGeom prst="straightConnector1">
            <a:avLst/>
          </a:prstGeom>
          <a:ln w="38100"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37" name="Rectangle 136">
            <a:extLst>
              <a:ext uri="{FF2B5EF4-FFF2-40B4-BE49-F238E27FC236}">
                <a16:creationId xmlns:a16="http://schemas.microsoft.com/office/drawing/2014/main" id="{056751D7-86F2-49A2-807A-2E4E68438A33}"/>
              </a:ext>
            </a:extLst>
          </p:cNvPr>
          <p:cNvSpPr/>
          <p:nvPr/>
        </p:nvSpPr>
        <p:spPr>
          <a:xfrm>
            <a:off x="3858405" y="2441125"/>
            <a:ext cx="4414440" cy="4012322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Oval 137">
                <a:extLst>
                  <a:ext uri="{FF2B5EF4-FFF2-40B4-BE49-F238E27FC236}">
                    <a16:creationId xmlns:a16="http://schemas.microsoft.com/office/drawing/2014/main" id="{8E87C90C-B07D-49A1-A7ED-17FA7429F587}"/>
                  </a:ext>
                </a:extLst>
              </p:cNvPr>
              <p:cNvSpPr/>
              <p:nvPr/>
            </p:nvSpPr>
            <p:spPr>
              <a:xfrm>
                <a:off x="4631020" y="5822103"/>
                <a:ext cx="444695" cy="444696"/>
              </a:xfrm>
              <a:prstGeom prst="ellipse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05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38" name="Oval 137">
                <a:extLst>
                  <a:ext uri="{FF2B5EF4-FFF2-40B4-BE49-F238E27FC236}">
                    <a16:creationId xmlns:a16="http://schemas.microsoft.com/office/drawing/2014/main" id="{8E87C90C-B07D-49A1-A7ED-17FA7429F5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1020" y="5822103"/>
                <a:ext cx="444695" cy="444696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9" name="Rectangle 138">
            <a:extLst>
              <a:ext uri="{FF2B5EF4-FFF2-40B4-BE49-F238E27FC236}">
                <a16:creationId xmlns:a16="http://schemas.microsoft.com/office/drawing/2014/main" id="{148D7551-7257-444B-B192-DD8FDE58C2B7}"/>
              </a:ext>
            </a:extLst>
          </p:cNvPr>
          <p:cNvSpPr/>
          <p:nvPr/>
        </p:nvSpPr>
        <p:spPr>
          <a:xfrm>
            <a:off x="5761084" y="4867745"/>
            <a:ext cx="674450" cy="3529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Corbel" panose="020B0503020204020204" pitchFamily="34" charset="0"/>
              </a:rPr>
              <a:t>tanh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0" name="Rectangle 179">
                <a:extLst>
                  <a:ext uri="{FF2B5EF4-FFF2-40B4-BE49-F238E27FC236}">
                    <a16:creationId xmlns:a16="http://schemas.microsoft.com/office/drawing/2014/main" id="{4B8118CD-C960-4E7E-8B9C-08F487D7C5C5}"/>
                  </a:ext>
                </a:extLst>
              </p:cNvPr>
              <p:cNvSpPr/>
              <p:nvPr/>
            </p:nvSpPr>
            <p:spPr>
              <a:xfrm>
                <a:off x="5271227" y="4867748"/>
                <a:ext cx="377988" cy="35291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orbel" panose="020B050302020402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80" name="Rectangle 179">
                <a:extLst>
                  <a:ext uri="{FF2B5EF4-FFF2-40B4-BE49-F238E27FC236}">
                    <a16:creationId xmlns:a16="http://schemas.microsoft.com/office/drawing/2014/main" id="{4B8118CD-C960-4E7E-8B9C-08F487D7C5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1227" y="4867748"/>
                <a:ext cx="377988" cy="35291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1" name="Group 220">
            <a:extLst>
              <a:ext uri="{FF2B5EF4-FFF2-40B4-BE49-F238E27FC236}">
                <a16:creationId xmlns:a16="http://schemas.microsoft.com/office/drawing/2014/main" id="{4F802C32-834E-481A-9773-7AAD2A8E4F80}"/>
              </a:ext>
            </a:extLst>
          </p:cNvPr>
          <p:cNvGrpSpPr/>
          <p:nvPr/>
        </p:nvGrpSpPr>
        <p:grpSpPr>
          <a:xfrm rot="18900000">
            <a:off x="5992716" y="4093085"/>
            <a:ext cx="211186" cy="211186"/>
            <a:chOff x="9270460" y="1841787"/>
            <a:chExt cx="369332" cy="369332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58544CB0-62DC-4E6D-9B83-C4E7A5AD525B}"/>
                </a:ext>
              </a:extLst>
            </p:cNvPr>
            <p:cNvSpPr/>
            <p:nvPr/>
          </p:nvSpPr>
          <p:spPr>
            <a:xfrm>
              <a:off x="9270460" y="1841787"/>
              <a:ext cx="369332" cy="36933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1A22DCBB-303D-4C7B-9A49-C7B258EC5280}"/>
                </a:ext>
              </a:extLst>
            </p:cNvPr>
            <p:cNvCxnSpPr>
              <a:stCxn id="222" idx="0"/>
              <a:endCxn id="222" idx="4"/>
            </p:cNvCxnSpPr>
            <p:nvPr/>
          </p:nvCxnSpPr>
          <p:spPr>
            <a:xfrm>
              <a:off x="9455126" y="1841787"/>
              <a:ext cx="0" cy="369332"/>
            </a:xfrm>
            <a:prstGeom prst="line">
              <a:avLst/>
            </a:prstGeom>
            <a:grpFill/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2B3D5C8B-5860-4A66-A898-AE7981B159B6}"/>
                </a:ext>
              </a:extLst>
            </p:cNvPr>
            <p:cNvCxnSpPr>
              <a:cxnSpLocks/>
              <a:stCxn id="222" idx="2"/>
              <a:endCxn id="222" idx="6"/>
            </p:cNvCxnSpPr>
            <p:nvPr/>
          </p:nvCxnSpPr>
          <p:spPr>
            <a:xfrm>
              <a:off x="9270460" y="2026453"/>
              <a:ext cx="369332" cy="0"/>
            </a:xfrm>
            <a:prstGeom prst="line">
              <a:avLst/>
            </a:prstGeom>
            <a:grpFill/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cxnSp>
        <p:nvCxnSpPr>
          <p:cNvPr id="230" name="Connector: Elbow 229">
            <a:extLst>
              <a:ext uri="{FF2B5EF4-FFF2-40B4-BE49-F238E27FC236}">
                <a16:creationId xmlns:a16="http://schemas.microsoft.com/office/drawing/2014/main" id="{EE9714BB-D9CA-4835-AB04-5C6A9C92F4EE}"/>
              </a:ext>
            </a:extLst>
          </p:cNvPr>
          <p:cNvCxnSpPr>
            <a:cxnSpLocks/>
            <a:stCxn id="180" idx="0"/>
            <a:endCxn id="222" idx="1"/>
          </p:cNvCxnSpPr>
          <p:nvPr/>
        </p:nvCxnSpPr>
        <p:spPr>
          <a:xfrm rot="5400000" flipH="1" flipV="1">
            <a:off x="5391933" y="4266966"/>
            <a:ext cx="669070" cy="532494"/>
          </a:xfrm>
          <a:prstGeom prst="bentConnector3">
            <a:avLst>
              <a:gd name="adj1" fmla="val 99648"/>
            </a:avLst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31" name="Connector: Elbow 230">
            <a:extLst>
              <a:ext uri="{FF2B5EF4-FFF2-40B4-BE49-F238E27FC236}">
                <a16:creationId xmlns:a16="http://schemas.microsoft.com/office/drawing/2014/main" id="{7807FC1F-F6F5-4A84-AF06-5533974BDFFC}"/>
              </a:ext>
            </a:extLst>
          </p:cNvPr>
          <p:cNvCxnSpPr>
            <a:cxnSpLocks/>
            <a:stCxn id="222" idx="7"/>
            <a:endCxn id="238" idx="4"/>
          </p:cNvCxnSpPr>
          <p:nvPr/>
        </p:nvCxnSpPr>
        <p:spPr>
          <a:xfrm rot="16200000" flipV="1">
            <a:off x="5965267" y="3960041"/>
            <a:ext cx="266085" cy="1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32" name="Connector: Elbow 231">
            <a:extLst>
              <a:ext uri="{FF2B5EF4-FFF2-40B4-BE49-F238E27FC236}">
                <a16:creationId xmlns:a16="http://schemas.microsoft.com/office/drawing/2014/main" id="{911602D6-6A28-4214-91AD-13FA1E7F5E0D}"/>
              </a:ext>
            </a:extLst>
          </p:cNvPr>
          <p:cNvCxnSpPr>
            <a:cxnSpLocks/>
            <a:stCxn id="138" idx="0"/>
            <a:endCxn id="139" idx="2"/>
          </p:cNvCxnSpPr>
          <p:nvPr/>
        </p:nvCxnSpPr>
        <p:spPr>
          <a:xfrm rot="5400000" flipH="1" flipV="1">
            <a:off x="5175114" y="4898909"/>
            <a:ext cx="601448" cy="1244941"/>
          </a:xfrm>
          <a:prstGeom prst="bentConnector3">
            <a:avLst>
              <a:gd name="adj1" fmla="val 79298"/>
            </a:avLst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35" name="Connector: Elbow 234">
            <a:extLst>
              <a:ext uri="{FF2B5EF4-FFF2-40B4-BE49-F238E27FC236}">
                <a16:creationId xmlns:a16="http://schemas.microsoft.com/office/drawing/2014/main" id="{22B8D8D1-3B94-4B4E-A3C2-997010AA5629}"/>
              </a:ext>
            </a:extLst>
          </p:cNvPr>
          <p:cNvCxnSpPr>
            <a:cxnSpLocks/>
            <a:endCxn id="180" idx="2"/>
          </p:cNvCxnSpPr>
          <p:nvPr/>
        </p:nvCxnSpPr>
        <p:spPr>
          <a:xfrm flipV="1">
            <a:off x="3926728" y="5220658"/>
            <a:ext cx="1533493" cy="121920"/>
          </a:xfrm>
          <a:prstGeom prst="bentConnector2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6" name="Rectangle 235">
                <a:extLst>
                  <a:ext uri="{FF2B5EF4-FFF2-40B4-BE49-F238E27FC236}">
                    <a16:creationId xmlns:a16="http://schemas.microsoft.com/office/drawing/2014/main" id="{7D50F949-D58B-4936-8D11-10D1C033564B}"/>
                  </a:ext>
                </a:extLst>
              </p:cNvPr>
              <p:cNvSpPr/>
              <p:nvPr/>
            </p:nvSpPr>
            <p:spPr>
              <a:xfrm>
                <a:off x="3867466" y="4986959"/>
                <a:ext cx="625236" cy="3329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sz="1050" dirty="0">
                    <a:solidFill>
                      <a:schemeClr val="tx1"/>
                    </a:solidFill>
                  </a:rPr>
                  <a:t> </a:t>
                </a:r>
                <a:endParaRPr lang="en-US" sz="1600" dirty="0"/>
              </a:p>
            </p:txBody>
          </p:sp>
        </mc:Choice>
        <mc:Fallback xmlns="">
          <p:sp>
            <p:nvSpPr>
              <p:cNvPr id="236" name="Rectangle 235">
                <a:extLst>
                  <a:ext uri="{FF2B5EF4-FFF2-40B4-BE49-F238E27FC236}">
                    <a16:creationId xmlns:a16="http://schemas.microsoft.com/office/drawing/2014/main" id="{7D50F949-D58B-4936-8D11-10D1C03356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7466" y="4986959"/>
                <a:ext cx="625236" cy="33291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7" name="Group 236">
            <a:extLst>
              <a:ext uri="{FF2B5EF4-FFF2-40B4-BE49-F238E27FC236}">
                <a16:creationId xmlns:a16="http://schemas.microsoft.com/office/drawing/2014/main" id="{24ECCBB7-15ED-4FA7-97D0-58E44095F63A}"/>
              </a:ext>
            </a:extLst>
          </p:cNvPr>
          <p:cNvGrpSpPr/>
          <p:nvPr/>
        </p:nvGrpSpPr>
        <p:grpSpPr>
          <a:xfrm>
            <a:off x="5992715" y="3615813"/>
            <a:ext cx="211186" cy="211186"/>
            <a:chOff x="9270460" y="1841787"/>
            <a:chExt cx="369332" cy="369332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238" name="Oval 237">
              <a:extLst>
                <a:ext uri="{FF2B5EF4-FFF2-40B4-BE49-F238E27FC236}">
                  <a16:creationId xmlns:a16="http://schemas.microsoft.com/office/drawing/2014/main" id="{E5CC0875-0AE5-4AEB-98E0-F8007BF6A6F5}"/>
                </a:ext>
              </a:extLst>
            </p:cNvPr>
            <p:cNvSpPr/>
            <p:nvPr/>
          </p:nvSpPr>
          <p:spPr>
            <a:xfrm>
              <a:off x="9270460" y="1841787"/>
              <a:ext cx="369332" cy="36933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9" name="Straight Connector 238">
              <a:extLst>
                <a:ext uri="{FF2B5EF4-FFF2-40B4-BE49-F238E27FC236}">
                  <a16:creationId xmlns:a16="http://schemas.microsoft.com/office/drawing/2014/main" id="{AE65D384-D155-4476-B5BD-2C8A32E7941F}"/>
                </a:ext>
              </a:extLst>
            </p:cNvPr>
            <p:cNvCxnSpPr>
              <a:stCxn id="238" idx="0"/>
              <a:endCxn id="238" idx="4"/>
            </p:cNvCxnSpPr>
            <p:nvPr/>
          </p:nvCxnSpPr>
          <p:spPr>
            <a:xfrm>
              <a:off x="9455126" y="1841787"/>
              <a:ext cx="0" cy="369332"/>
            </a:xfrm>
            <a:prstGeom prst="line">
              <a:avLst/>
            </a:prstGeom>
            <a:grpFill/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id="{AA53F623-0E85-4D00-8906-3FF492365512}"/>
                </a:ext>
              </a:extLst>
            </p:cNvPr>
            <p:cNvCxnSpPr>
              <a:cxnSpLocks/>
              <a:stCxn id="238" idx="2"/>
              <a:endCxn id="238" idx="6"/>
            </p:cNvCxnSpPr>
            <p:nvPr/>
          </p:nvCxnSpPr>
          <p:spPr>
            <a:xfrm>
              <a:off x="9270460" y="2026453"/>
              <a:ext cx="369332" cy="0"/>
            </a:xfrm>
            <a:prstGeom prst="line">
              <a:avLst/>
            </a:prstGeom>
            <a:grpFill/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cxnSp>
        <p:nvCxnSpPr>
          <p:cNvPr id="241" name="Straight Arrow Connector 240">
            <a:extLst>
              <a:ext uri="{FF2B5EF4-FFF2-40B4-BE49-F238E27FC236}">
                <a16:creationId xmlns:a16="http://schemas.microsoft.com/office/drawing/2014/main" id="{82F47F4D-7CEC-4310-B8B1-318576D562AF}"/>
              </a:ext>
            </a:extLst>
          </p:cNvPr>
          <p:cNvCxnSpPr>
            <a:cxnSpLocks/>
            <a:stCxn id="139" idx="0"/>
            <a:endCxn id="222" idx="3"/>
          </p:cNvCxnSpPr>
          <p:nvPr/>
        </p:nvCxnSpPr>
        <p:spPr>
          <a:xfrm flipV="1">
            <a:off x="6098309" y="4304272"/>
            <a:ext cx="0" cy="563473"/>
          </a:xfrm>
          <a:prstGeom prst="straightConnector1">
            <a:avLst/>
          </a:prstGeom>
          <a:ln w="38100"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42" name="TextBox 241">
            <a:extLst>
              <a:ext uri="{FF2B5EF4-FFF2-40B4-BE49-F238E27FC236}">
                <a16:creationId xmlns:a16="http://schemas.microsoft.com/office/drawing/2014/main" id="{6A4FCFBB-7678-47E4-87AE-3BFA68F80746}"/>
              </a:ext>
            </a:extLst>
          </p:cNvPr>
          <p:cNvSpPr txBox="1"/>
          <p:nvPr/>
        </p:nvSpPr>
        <p:spPr>
          <a:xfrm>
            <a:off x="2933338" y="2059723"/>
            <a:ext cx="61141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Corbel" panose="020B0503020204020204" pitchFamily="34" charset="0"/>
              </a:rPr>
              <a:t>LSTMs store relevant new information into the cell state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39E0408-0621-4473-95E7-E159C2A1842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39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634820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4"/>
          <p:cNvSpPr txBox="1">
            <a:spLocks noGrp="1"/>
          </p:cNvSpPr>
          <p:nvPr>
            <p:ph type="ctrTitle"/>
          </p:nvPr>
        </p:nvSpPr>
        <p:spPr>
          <a:xfrm>
            <a:off x="437702" y="1276473"/>
            <a:ext cx="9026400" cy="2387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Introduction</a:t>
            </a:r>
            <a:endParaRPr/>
          </a:p>
        </p:txBody>
      </p:sp>
      <p:sp>
        <p:nvSpPr>
          <p:cNvPr id="130" name="Google Shape;130;p14"/>
          <p:cNvSpPr txBox="1">
            <a:spLocks noGrp="1"/>
          </p:cNvSpPr>
          <p:nvPr>
            <p:ph type="subTitle" idx="1"/>
          </p:nvPr>
        </p:nvSpPr>
        <p:spPr>
          <a:xfrm>
            <a:off x="424301" y="3756148"/>
            <a:ext cx="9039300" cy="822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14"/>
          <p:cNvSpPr txBox="1">
            <a:spLocks noGrp="1"/>
          </p:cNvSpPr>
          <p:nvPr>
            <p:ph type="body" idx="2"/>
          </p:nvPr>
        </p:nvSpPr>
        <p:spPr>
          <a:xfrm>
            <a:off x="7887644" y="6343466"/>
            <a:ext cx="3617400" cy="222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14"/>
          <p:cNvSpPr txBox="1">
            <a:spLocks noGrp="1"/>
          </p:cNvSpPr>
          <p:nvPr>
            <p:ph type="body" idx="3"/>
          </p:nvPr>
        </p:nvSpPr>
        <p:spPr>
          <a:xfrm>
            <a:off x="10030852" y="6050735"/>
            <a:ext cx="1474200" cy="216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B9D8B4C-7AFE-4BBB-AEAE-8215FC40C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 short term memory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CA56FFC-7E10-4541-A884-E0556ECC4BC4}"/>
              </a:ext>
            </a:extLst>
          </p:cNvPr>
          <p:cNvSpPr/>
          <p:nvPr/>
        </p:nvSpPr>
        <p:spPr>
          <a:xfrm>
            <a:off x="4396902" y="3429000"/>
            <a:ext cx="3398196" cy="2037944"/>
          </a:xfrm>
          <a:prstGeom prst="roundRect">
            <a:avLst/>
          </a:prstGeom>
          <a:solidFill>
            <a:schemeClr val="accent4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BF9333E9-5C70-43F7-8C44-885BC32EF771}"/>
                  </a:ext>
                </a:extLst>
              </p:cNvPr>
              <p:cNvSpPr/>
              <p:nvPr/>
            </p:nvSpPr>
            <p:spPr>
              <a:xfrm>
                <a:off x="4628711" y="5822446"/>
                <a:ext cx="444695" cy="444696"/>
              </a:xfrm>
              <a:prstGeom prst="ellipse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05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BF9333E9-5C70-43F7-8C44-885BC32EF7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8711" y="5822446"/>
                <a:ext cx="444695" cy="444696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6C3EDD10-9139-4680-A46B-64F525E4AA5A}"/>
                  </a:ext>
                </a:extLst>
              </p:cNvPr>
              <p:cNvSpPr/>
              <p:nvPr/>
            </p:nvSpPr>
            <p:spPr>
              <a:xfrm>
                <a:off x="7334010" y="2628802"/>
                <a:ext cx="444695" cy="444696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6C3EDD10-9139-4680-A46B-64F525E4AA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4010" y="2628802"/>
                <a:ext cx="444695" cy="444696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8A84CC17-4C77-441F-8A24-D5AFA09F19BF}"/>
              </a:ext>
            </a:extLst>
          </p:cNvPr>
          <p:cNvSpPr/>
          <p:nvPr/>
        </p:nvSpPr>
        <p:spPr>
          <a:xfrm>
            <a:off x="5758775" y="4868088"/>
            <a:ext cx="674450" cy="3529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Corbel" panose="020B0503020204020204" pitchFamily="34" charset="0"/>
              </a:rPr>
              <a:t>tanh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8F30F456-AC16-440D-99BE-E92B65ACC3AB}"/>
                  </a:ext>
                </a:extLst>
              </p:cNvPr>
              <p:cNvSpPr/>
              <p:nvPr/>
            </p:nvSpPr>
            <p:spPr>
              <a:xfrm>
                <a:off x="7856000" y="3385917"/>
                <a:ext cx="404020" cy="3329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050" dirty="0">
                    <a:solidFill>
                      <a:schemeClr val="tx1"/>
                    </a:solidFill>
                  </a:rPr>
                  <a:t> </a:t>
                </a:r>
                <a:endParaRPr lang="en-US" sz="1600" dirty="0"/>
              </a:p>
            </p:txBody>
          </p:sp>
        </mc:Choice>
        <mc:Fallback xmlns="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8F30F456-AC16-440D-99BE-E92B65ACC3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6000" y="3385917"/>
                <a:ext cx="404020" cy="33291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E96BC8EA-71A7-4B6F-ADE9-E6AF1ED388BF}"/>
                  </a:ext>
                </a:extLst>
              </p:cNvPr>
              <p:cNvSpPr/>
              <p:nvPr/>
            </p:nvSpPr>
            <p:spPr>
              <a:xfrm>
                <a:off x="5268918" y="4868091"/>
                <a:ext cx="377988" cy="35291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orbel" panose="020B050302020402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E96BC8EA-71A7-4B6F-ADE9-E6AF1ED388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8918" y="4868091"/>
                <a:ext cx="377988" cy="3529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B5F38676-0030-4E21-A32B-710AD33FF8F9}"/>
                  </a:ext>
                </a:extLst>
              </p:cNvPr>
              <p:cNvSpPr/>
              <p:nvPr/>
            </p:nvSpPr>
            <p:spPr>
              <a:xfrm>
                <a:off x="4776730" y="4868088"/>
                <a:ext cx="377988" cy="35291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orbel" panose="020B050302020402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B5F38676-0030-4E21-A32B-710AD33FF8F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6730" y="4868088"/>
                <a:ext cx="377988" cy="3529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3087CDB7-E081-4D8C-B96C-C4F629C5D7D6}"/>
                  </a:ext>
                </a:extLst>
              </p:cNvPr>
              <p:cNvSpPr/>
              <p:nvPr/>
            </p:nvSpPr>
            <p:spPr>
              <a:xfrm>
                <a:off x="6540695" y="4868088"/>
                <a:ext cx="377988" cy="35291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orbel" panose="020B050302020402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3087CDB7-E081-4D8C-B96C-C4F629C5D7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0695" y="4868088"/>
                <a:ext cx="377988" cy="3529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Rectangle 58">
            <a:extLst>
              <a:ext uri="{FF2B5EF4-FFF2-40B4-BE49-F238E27FC236}">
                <a16:creationId xmlns:a16="http://schemas.microsoft.com/office/drawing/2014/main" id="{9245B803-E827-4D3A-8DD7-73E6E5229F6A}"/>
              </a:ext>
            </a:extLst>
          </p:cNvPr>
          <p:cNvSpPr/>
          <p:nvPr/>
        </p:nvSpPr>
        <p:spPr>
          <a:xfrm>
            <a:off x="6774134" y="3919128"/>
            <a:ext cx="674450" cy="35291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Corbel" panose="020B0503020204020204" pitchFamily="34" charset="0"/>
              </a:rPr>
              <a:t>tanh</a:t>
            </a: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C8000C27-A671-4B9C-82AC-ADB440E4C2A8}"/>
              </a:ext>
            </a:extLst>
          </p:cNvPr>
          <p:cNvGrpSpPr/>
          <p:nvPr/>
        </p:nvGrpSpPr>
        <p:grpSpPr>
          <a:xfrm rot="18900000">
            <a:off x="5990407" y="4093428"/>
            <a:ext cx="211186" cy="211186"/>
            <a:chOff x="9270460" y="1841787"/>
            <a:chExt cx="369332" cy="369332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654B5B51-F273-4FF2-B722-2FDA17D6414A}"/>
                </a:ext>
              </a:extLst>
            </p:cNvPr>
            <p:cNvSpPr/>
            <p:nvPr/>
          </p:nvSpPr>
          <p:spPr>
            <a:xfrm>
              <a:off x="9270460" y="1841787"/>
              <a:ext cx="369332" cy="36933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C34AA96F-66FB-45F8-8784-F613223BE31E}"/>
                </a:ext>
              </a:extLst>
            </p:cNvPr>
            <p:cNvCxnSpPr>
              <a:stCxn id="69" idx="0"/>
              <a:endCxn id="69" idx="4"/>
            </p:cNvCxnSpPr>
            <p:nvPr/>
          </p:nvCxnSpPr>
          <p:spPr>
            <a:xfrm>
              <a:off x="9455126" y="1841787"/>
              <a:ext cx="0" cy="369332"/>
            </a:xfrm>
            <a:prstGeom prst="line">
              <a:avLst/>
            </a:prstGeom>
            <a:grpFill/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69F5B3B5-15CC-4239-8B21-B53520B6BE36}"/>
                </a:ext>
              </a:extLst>
            </p:cNvPr>
            <p:cNvCxnSpPr>
              <a:cxnSpLocks/>
              <a:stCxn id="69" idx="2"/>
              <a:endCxn id="69" idx="6"/>
            </p:cNvCxnSpPr>
            <p:nvPr/>
          </p:nvCxnSpPr>
          <p:spPr>
            <a:xfrm>
              <a:off x="9270460" y="2026453"/>
              <a:ext cx="369332" cy="0"/>
            </a:xfrm>
            <a:prstGeom prst="line">
              <a:avLst/>
            </a:prstGeom>
            <a:grpFill/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3DB5CE8A-F7D8-45C4-8224-F8FA69FDBBB4}"/>
              </a:ext>
            </a:extLst>
          </p:cNvPr>
          <p:cNvGrpSpPr/>
          <p:nvPr/>
        </p:nvGrpSpPr>
        <p:grpSpPr>
          <a:xfrm rot="18900000">
            <a:off x="7005765" y="4447630"/>
            <a:ext cx="211186" cy="211186"/>
            <a:chOff x="9270460" y="1841787"/>
            <a:chExt cx="369332" cy="369332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4DE87C56-68D5-458F-AC76-7D4D562B2B86}"/>
                </a:ext>
              </a:extLst>
            </p:cNvPr>
            <p:cNvSpPr/>
            <p:nvPr/>
          </p:nvSpPr>
          <p:spPr>
            <a:xfrm>
              <a:off x="9270460" y="1841787"/>
              <a:ext cx="369332" cy="36933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E0117693-AF5E-4DC3-86E1-03A5C04FE25F}"/>
                </a:ext>
              </a:extLst>
            </p:cNvPr>
            <p:cNvCxnSpPr>
              <a:stCxn id="73" idx="0"/>
              <a:endCxn id="73" idx="4"/>
            </p:cNvCxnSpPr>
            <p:nvPr/>
          </p:nvCxnSpPr>
          <p:spPr>
            <a:xfrm>
              <a:off x="9455126" y="1841787"/>
              <a:ext cx="0" cy="369332"/>
            </a:xfrm>
            <a:prstGeom prst="line">
              <a:avLst/>
            </a:prstGeom>
            <a:grpFill/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4D9F7CA-2416-46E7-AC57-F69F56617989}"/>
                </a:ext>
              </a:extLst>
            </p:cNvPr>
            <p:cNvCxnSpPr>
              <a:cxnSpLocks/>
              <a:stCxn id="73" idx="2"/>
              <a:endCxn id="73" idx="6"/>
            </p:cNvCxnSpPr>
            <p:nvPr/>
          </p:nvCxnSpPr>
          <p:spPr>
            <a:xfrm>
              <a:off x="9270460" y="2026453"/>
              <a:ext cx="369332" cy="0"/>
            </a:xfrm>
            <a:prstGeom prst="line">
              <a:avLst/>
            </a:prstGeom>
            <a:grpFill/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11DE26C4-D4DD-412B-BF64-63F360C8A43B}"/>
              </a:ext>
            </a:extLst>
          </p:cNvPr>
          <p:cNvCxnSpPr>
            <a:cxnSpLocks/>
            <a:stCxn id="57" idx="0"/>
            <a:endCxn id="65" idx="3"/>
          </p:cNvCxnSpPr>
          <p:nvPr/>
        </p:nvCxnSpPr>
        <p:spPr>
          <a:xfrm rot="5400000" flipH="1" flipV="1">
            <a:off x="4444917" y="4347281"/>
            <a:ext cx="1041614" cy="1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79" name="Connector: Elbow 78">
            <a:extLst>
              <a:ext uri="{FF2B5EF4-FFF2-40B4-BE49-F238E27FC236}">
                <a16:creationId xmlns:a16="http://schemas.microsoft.com/office/drawing/2014/main" id="{59AAF95D-A423-46A6-9AFF-1098A2315DBA}"/>
              </a:ext>
            </a:extLst>
          </p:cNvPr>
          <p:cNvCxnSpPr>
            <a:cxnSpLocks/>
            <a:stCxn id="56" idx="0"/>
            <a:endCxn id="69" idx="1"/>
          </p:cNvCxnSpPr>
          <p:nvPr/>
        </p:nvCxnSpPr>
        <p:spPr>
          <a:xfrm rot="5400000" flipH="1" flipV="1">
            <a:off x="5389624" y="4267309"/>
            <a:ext cx="669070" cy="532494"/>
          </a:xfrm>
          <a:prstGeom prst="bentConnector3">
            <a:avLst>
              <a:gd name="adj1" fmla="val 99648"/>
            </a:avLst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3E779688-E31C-4D6B-9C14-432D32079B94}"/>
              </a:ext>
            </a:extLst>
          </p:cNvPr>
          <p:cNvCxnSpPr>
            <a:cxnSpLocks/>
            <a:stCxn id="58" idx="0"/>
            <a:endCxn id="73" idx="1"/>
          </p:cNvCxnSpPr>
          <p:nvPr/>
        </p:nvCxnSpPr>
        <p:spPr>
          <a:xfrm rot="5400000" flipH="1" flipV="1">
            <a:off x="6710294" y="4572619"/>
            <a:ext cx="314865" cy="276075"/>
          </a:xfrm>
          <a:prstGeom prst="bentConnector3">
            <a:avLst>
              <a:gd name="adj1" fmla="val 99504"/>
            </a:avLst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86" name="Connector: Elbow 85">
            <a:extLst>
              <a:ext uri="{FF2B5EF4-FFF2-40B4-BE49-F238E27FC236}">
                <a16:creationId xmlns:a16="http://schemas.microsoft.com/office/drawing/2014/main" id="{B235C9F8-4896-4447-B1B7-6C97694C3033}"/>
              </a:ext>
            </a:extLst>
          </p:cNvPr>
          <p:cNvCxnSpPr>
            <a:cxnSpLocks/>
            <a:stCxn id="69" idx="7"/>
            <a:endCxn id="61" idx="4"/>
          </p:cNvCxnSpPr>
          <p:nvPr/>
        </p:nvCxnSpPr>
        <p:spPr>
          <a:xfrm rot="16200000" flipV="1">
            <a:off x="5962958" y="3960384"/>
            <a:ext cx="266085" cy="1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5BADA1EE-4043-4D20-8D97-E0B4BE51FA19}"/>
              </a:ext>
            </a:extLst>
          </p:cNvPr>
          <p:cNvCxnSpPr>
            <a:cxnSpLocks/>
            <a:stCxn id="73" idx="3"/>
          </p:cNvCxnSpPr>
          <p:nvPr/>
        </p:nvCxnSpPr>
        <p:spPr>
          <a:xfrm rot="16200000" flipH="1">
            <a:off x="7334078" y="4436097"/>
            <a:ext cx="684708" cy="1130148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2" name="Connector: Elbow 91">
            <a:extLst>
              <a:ext uri="{FF2B5EF4-FFF2-40B4-BE49-F238E27FC236}">
                <a16:creationId xmlns:a16="http://schemas.microsoft.com/office/drawing/2014/main" id="{0D5FFA81-43CF-45C1-A266-ABF9138D7537}"/>
              </a:ext>
            </a:extLst>
          </p:cNvPr>
          <p:cNvCxnSpPr>
            <a:cxnSpLocks/>
            <a:stCxn id="59" idx="0"/>
          </p:cNvCxnSpPr>
          <p:nvPr/>
        </p:nvCxnSpPr>
        <p:spPr>
          <a:xfrm rot="5400000" flipH="1" flipV="1">
            <a:off x="7579086" y="3254023"/>
            <a:ext cx="197379" cy="1132832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8" name="Connector: Elbow 97">
            <a:extLst>
              <a:ext uri="{FF2B5EF4-FFF2-40B4-BE49-F238E27FC236}">
                <a16:creationId xmlns:a16="http://schemas.microsoft.com/office/drawing/2014/main" id="{E24C59FB-3E11-4EE3-8EA6-75C345F0C4DE}"/>
              </a:ext>
            </a:extLst>
          </p:cNvPr>
          <p:cNvCxnSpPr>
            <a:stCxn id="9" idx="0"/>
            <a:endCxn id="57" idx="2"/>
          </p:cNvCxnSpPr>
          <p:nvPr/>
        </p:nvCxnSpPr>
        <p:spPr>
          <a:xfrm rot="5400000" flipH="1" flipV="1">
            <a:off x="4607667" y="5464390"/>
            <a:ext cx="601448" cy="114665"/>
          </a:xfrm>
          <a:prstGeom prst="bentConnector3">
            <a:avLst>
              <a:gd name="adj1" fmla="val 79562"/>
            </a:avLst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0" name="Connector: Elbow 99">
            <a:extLst>
              <a:ext uri="{FF2B5EF4-FFF2-40B4-BE49-F238E27FC236}">
                <a16:creationId xmlns:a16="http://schemas.microsoft.com/office/drawing/2014/main" id="{6237DCE6-41A6-4DC7-9B18-12E0ADE9A381}"/>
              </a:ext>
            </a:extLst>
          </p:cNvPr>
          <p:cNvCxnSpPr>
            <a:cxnSpLocks/>
            <a:stCxn id="9" idx="0"/>
            <a:endCxn id="56" idx="2"/>
          </p:cNvCxnSpPr>
          <p:nvPr/>
        </p:nvCxnSpPr>
        <p:spPr>
          <a:xfrm rot="5400000" flipH="1" flipV="1">
            <a:off x="4853763" y="5218298"/>
            <a:ext cx="601445" cy="606853"/>
          </a:xfrm>
          <a:prstGeom prst="bentConnector3">
            <a:avLst>
              <a:gd name="adj1" fmla="val 79298"/>
            </a:avLst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4" name="Connector: Elbow 103">
            <a:extLst>
              <a:ext uri="{FF2B5EF4-FFF2-40B4-BE49-F238E27FC236}">
                <a16:creationId xmlns:a16="http://schemas.microsoft.com/office/drawing/2014/main" id="{79D5425B-D514-463D-8558-D8395CDD085C}"/>
              </a:ext>
            </a:extLst>
          </p:cNvPr>
          <p:cNvCxnSpPr>
            <a:cxnSpLocks/>
            <a:stCxn id="9" idx="0"/>
            <a:endCxn id="11" idx="2"/>
          </p:cNvCxnSpPr>
          <p:nvPr/>
        </p:nvCxnSpPr>
        <p:spPr>
          <a:xfrm rot="5400000" flipH="1" flipV="1">
            <a:off x="5172805" y="4899252"/>
            <a:ext cx="601448" cy="1244941"/>
          </a:xfrm>
          <a:prstGeom prst="bentConnector3">
            <a:avLst>
              <a:gd name="adj1" fmla="val 79298"/>
            </a:avLst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8" name="Connector: Elbow 107">
            <a:extLst>
              <a:ext uri="{FF2B5EF4-FFF2-40B4-BE49-F238E27FC236}">
                <a16:creationId xmlns:a16="http://schemas.microsoft.com/office/drawing/2014/main" id="{0BA20C9E-5972-46B7-BC39-09829F466074}"/>
              </a:ext>
            </a:extLst>
          </p:cNvPr>
          <p:cNvCxnSpPr>
            <a:cxnSpLocks/>
            <a:stCxn id="9" idx="0"/>
            <a:endCxn id="58" idx="2"/>
          </p:cNvCxnSpPr>
          <p:nvPr/>
        </p:nvCxnSpPr>
        <p:spPr>
          <a:xfrm rot="5400000" flipH="1" flipV="1">
            <a:off x="5489650" y="4582407"/>
            <a:ext cx="601448" cy="1878630"/>
          </a:xfrm>
          <a:prstGeom prst="bentConnector3">
            <a:avLst>
              <a:gd name="adj1" fmla="val 79298"/>
            </a:avLst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12" name="Connector: Elbow 111">
            <a:extLst>
              <a:ext uri="{FF2B5EF4-FFF2-40B4-BE49-F238E27FC236}">
                <a16:creationId xmlns:a16="http://schemas.microsoft.com/office/drawing/2014/main" id="{562CA4B7-17F0-4709-8D53-1283485D343D}"/>
              </a:ext>
            </a:extLst>
          </p:cNvPr>
          <p:cNvCxnSpPr>
            <a:cxnSpLocks/>
            <a:endCxn id="57" idx="2"/>
          </p:cNvCxnSpPr>
          <p:nvPr/>
        </p:nvCxnSpPr>
        <p:spPr>
          <a:xfrm flipV="1">
            <a:off x="3924419" y="5220998"/>
            <a:ext cx="1041305" cy="121921"/>
          </a:xfrm>
          <a:prstGeom prst="bentConnector2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EF2AA3A4-4E13-4326-8DB7-A774EFBC8B03}"/>
              </a:ext>
            </a:extLst>
          </p:cNvPr>
          <p:cNvCxnSpPr>
            <a:cxnSpLocks/>
          </p:cNvCxnSpPr>
          <p:nvPr/>
        </p:nvCxnSpPr>
        <p:spPr>
          <a:xfrm>
            <a:off x="3926618" y="3720880"/>
            <a:ext cx="4217257" cy="0"/>
          </a:xfrm>
          <a:prstGeom prst="line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EB7AE28B-EFA3-4ADC-B93E-8C997D449141}"/>
              </a:ext>
            </a:extLst>
          </p:cNvPr>
          <p:cNvCxnSpPr>
            <a:cxnSpLocks/>
            <a:stCxn id="73" idx="7"/>
            <a:endCxn id="59" idx="2"/>
          </p:cNvCxnSpPr>
          <p:nvPr/>
        </p:nvCxnSpPr>
        <p:spPr>
          <a:xfrm flipV="1">
            <a:off x="7111358" y="4272038"/>
            <a:ext cx="1" cy="175591"/>
          </a:xfrm>
          <a:prstGeom prst="line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21FF07CB-D6AB-44B0-A07B-E46091B911F1}"/>
              </a:ext>
            </a:extLst>
          </p:cNvPr>
          <p:cNvCxnSpPr>
            <a:cxnSpLocks/>
            <a:stCxn id="10" idx="4"/>
          </p:cNvCxnSpPr>
          <p:nvPr/>
        </p:nvCxnSpPr>
        <p:spPr>
          <a:xfrm>
            <a:off x="7556358" y="3073498"/>
            <a:ext cx="0" cy="612677"/>
          </a:xfrm>
          <a:prstGeom prst="line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E907218E-E7BB-4543-9978-E201547F29DB}"/>
              </a:ext>
            </a:extLst>
          </p:cNvPr>
          <p:cNvCxnSpPr>
            <a:cxnSpLocks/>
          </p:cNvCxnSpPr>
          <p:nvPr/>
        </p:nvCxnSpPr>
        <p:spPr>
          <a:xfrm>
            <a:off x="7556358" y="3756506"/>
            <a:ext cx="0" cy="1581651"/>
          </a:xfrm>
          <a:prstGeom prst="line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5" name="Rectangle 184">
                <a:extLst>
                  <a:ext uri="{FF2B5EF4-FFF2-40B4-BE49-F238E27FC236}">
                    <a16:creationId xmlns:a16="http://schemas.microsoft.com/office/drawing/2014/main" id="{DE496FEC-B1F7-483A-8EBD-F0C843C19300}"/>
                  </a:ext>
                </a:extLst>
              </p:cNvPr>
              <p:cNvSpPr/>
              <p:nvPr/>
            </p:nvSpPr>
            <p:spPr>
              <a:xfrm>
                <a:off x="3869591" y="3385574"/>
                <a:ext cx="599588" cy="3329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sz="1050" dirty="0">
                    <a:solidFill>
                      <a:schemeClr val="tx1"/>
                    </a:solidFill>
                  </a:rPr>
                  <a:t> </a:t>
                </a:r>
                <a:endParaRPr lang="en-US" sz="1600" dirty="0"/>
              </a:p>
            </p:txBody>
          </p:sp>
        </mc:Choice>
        <mc:Fallback xmlns="">
          <p:sp>
            <p:nvSpPr>
              <p:cNvPr id="185" name="Rectangle 184">
                <a:extLst>
                  <a:ext uri="{FF2B5EF4-FFF2-40B4-BE49-F238E27FC236}">
                    <a16:creationId xmlns:a16="http://schemas.microsoft.com/office/drawing/2014/main" id="{DE496FEC-B1F7-483A-8EBD-F0C843C1930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9591" y="3385574"/>
                <a:ext cx="599588" cy="33291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5" name="Rectangle 224">
                <a:extLst>
                  <a:ext uri="{FF2B5EF4-FFF2-40B4-BE49-F238E27FC236}">
                    <a16:creationId xmlns:a16="http://schemas.microsoft.com/office/drawing/2014/main" id="{FDB1F784-CB5A-4514-B621-21D647ECD3FC}"/>
                  </a:ext>
                </a:extLst>
              </p:cNvPr>
              <p:cNvSpPr/>
              <p:nvPr/>
            </p:nvSpPr>
            <p:spPr>
              <a:xfrm>
                <a:off x="7843176" y="4987645"/>
                <a:ext cx="429669" cy="3329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050" dirty="0">
                    <a:solidFill>
                      <a:schemeClr val="tx1"/>
                    </a:solidFill>
                  </a:rPr>
                  <a:t> </a:t>
                </a:r>
                <a:endParaRPr lang="en-US" sz="1600" dirty="0"/>
              </a:p>
            </p:txBody>
          </p:sp>
        </mc:Choice>
        <mc:Fallback xmlns="">
          <p:sp>
            <p:nvSpPr>
              <p:cNvPr id="225" name="Rectangle 224">
                <a:extLst>
                  <a:ext uri="{FF2B5EF4-FFF2-40B4-BE49-F238E27FC236}">
                    <a16:creationId xmlns:a16="http://schemas.microsoft.com/office/drawing/2014/main" id="{FDB1F784-CB5A-4514-B621-21D647ECD3F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3176" y="4987645"/>
                <a:ext cx="429669" cy="33291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7" name="Rectangle 226">
                <a:extLst>
                  <a:ext uri="{FF2B5EF4-FFF2-40B4-BE49-F238E27FC236}">
                    <a16:creationId xmlns:a16="http://schemas.microsoft.com/office/drawing/2014/main" id="{BCC91321-307D-4120-8E95-EFF452D94995}"/>
                  </a:ext>
                </a:extLst>
              </p:cNvPr>
              <p:cNvSpPr/>
              <p:nvPr/>
            </p:nvSpPr>
            <p:spPr>
              <a:xfrm>
                <a:off x="3865157" y="4987302"/>
                <a:ext cx="625236" cy="3329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sz="1050" dirty="0">
                    <a:solidFill>
                      <a:schemeClr val="tx1"/>
                    </a:solidFill>
                  </a:rPr>
                  <a:t> </a:t>
                </a:r>
                <a:endParaRPr lang="en-US" sz="1600" dirty="0"/>
              </a:p>
            </p:txBody>
          </p:sp>
        </mc:Choice>
        <mc:Fallback xmlns="">
          <p:sp>
            <p:nvSpPr>
              <p:cNvPr id="227" name="Rectangle 226">
                <a:extLst>
                  <a:ext uri="{FF2B5EF4-FFF2-40B4-BE49-F238E27FC236}">
                    <a16:creationId xmlns:a16="http://schemas.microsoft.com/office/drawing/2014/main" id="{BCC91321-307D-4120-8E95-EFF452D949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5157" y="4987302"/>
                <a:ext cx="625236" cy="33291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4" name="Group 63">
            <a:extLst>
              <a:ext uri="{FF2B5EF4-FFF2-40B4-BE49-F238E27FC236}">
                <a16:creationId xmlns:a16="http://schemas.microsoft.com/office/drawing/2014/main" id="{647DDE4E-7C9F-4F5E-A147-68DF785C795D}"/>
              </a:ext>
            </a:extLst>
          </p:cNvPr>
          <p:cNvGrpSpPr/>
          <p:nvPr/>
        </p:nvGrpSpPr>
        <p:grpSpPr>
          <a:xfrm rot="18900000">
            <a:off x="4860132" y="3615287"/>
            <a:ext cx="211186" cy="211186"/>
            <a:chOff x="9270460" y="1841787"/>
            <a:chExt cx="369332" cy="369332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988597EF-5A33-4C55-B52F-FFAAEE756AEE}"/>
                </a:ext>
              </a:extLst>
            </p:cNvPr>
            <p:cNvSpPr/>
            <p:nvPr/>
          </p:nvSpPr>
          <p:spPr>
            <a:xfrm>
              <a:off x="9270460" y="1841787"/>
              <a:ext cx="369332" cy="36933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41AB1F48-BEFD-473A-A2CE-24C003C51D0B}"/>
                </a:ext>
              </a:extLst>
            </p:cNvPr>
            <p:cNvCxnSpPr>
              <a:stCxn id="65" idx="0"/>
              <a:endCxn id="65" idx="4"/>
            </p:cNvCxnSpPr>
            <p:nvPr/>
          </p:nvCxnSpPr>
          <p:spPr>
            <a:xfrm>
              <a:off x="9455126" y="1841787"/>
              <a:ext cx="0" cy="369332"/>
            </a:xfrm>
            <a:prstGeom prst="line">
              <a:avLst/>
            </a:prstGeom>
            <a:grpFill/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633DF7D5-150A-4772-A5CC-0C275E37BDF4}"/>
                </a:ext>
              </a:extLst>
            </p:cNvPr>
            <p:cNvCxnSpPr>
              <a:cxnSpLocks/>
              <a:stCxn id="65" idx="2"/>
              <a:endCxn id="65" idx="6"/>
            </p:cNvCxnSpPr>
            <p:nvPr/>
          </p:nvCxnSpPr>
          <p:spPr>
            <a:xfrm>
              <a:off x="9270460" y="2026453"/>
              <a:ext cx="369332" cy="0"/>
            </a:xfrm>
            <a:prstGeom prst="line">
              <a:avLst/>
            </a:prstGeom>
            <a:grpFill/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17563D2B-FF53-43FC-86EF-8DA43E6A5892}"/>
              </a:ext>
            </a:extLst>
          </p:cNvPr>
          <p:cNvGrpSpPr/>
          <p:nvPr/>
        </p:nvGrpSpPr>
        <p:grpSpPr>
          <a:xfrm>
            <a:off x="5990406" y="3616156"/>
            <a:ext cx="211186" cy="211186"/>
            <a:chOff x="9270460" y="1841787"/>
            <a:chExt cx="369332" cy="369332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02387014-21BF-40E3-BC7E-ADF90AE8AC51}"/>
                </a:ext>
              </a:extLst>
            </p:cNvPr>
            <p:cNvSpPr/>
            <p:nvPr/>
          </p:nvSpPr>
          <p:spPr>
            <a:xfrm>
              <a:off x="9270460" y="1841787"/>
              <a:ext cx="369332" cy="36933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D5325547-F16C-43BE-8222-A6AC6F1EFBAE}"/>
                </a:ext>
              </a:extLst>
            </p:cNvPr>
            <p:cNvCxnSpPr>
              <a:stCxn id="61" idx="0"/>
              <a:endCxn id="61" idx="4"/>
            </p:cNvCxnSpPr>
            <p:nvPr/>
          </p:nvCxnSpPr>
          <p:spPr>
            <a:xfrm>
              <a:off x="9455126" y="1841787"/>
              <a:ext cx="0" cy="369332"/>
            </a:xfrm>
            <a:prstGeom prst="line">
              <a:avLst/>
            </a:prstGeom>
            <a:grpFill/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60D8378F-0AE7-4E5D-A12B-B06FEA44D8CE}"/>
                </a:ext>
              </a:extLst>
            </p:cNvPr>
            <p:cNvCxnSpPr>
              <a:cxnSpLocks/>
              <a:stCxn id="61" idx="2"/>
              <a:endCxn id="61" idx="6"/>
            </p:cNvCxnSpPr>
            <p:nvPr/>
          </p:nvCxnSpPr>
          <p:spPr>
            <a:xfrm>
              <a:off x="9270460" y="2026453"/>
              <a:ext cx="369332" cy="0"/>
            </a:xfrm>
            <a:prstGeom prst="line">
              <a:avLst/>
            </a:prstGeom>
            <a:grpFill/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4B0321C-4B6B-4EF4-9B73-07A88BBA04E7}"/>
              </a:ext>
            </a:extLst>
          </p:cNvPr>
          <p:cNvSpPr txBox="1"/>
          <p:nvPr/>
        </p:nvSpPr>
        <p:spPr>
          <a:xfrm>
            <a:off x="3454295" y="1690181"/>
            <a:ext cx="50722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Corbel" panose="020B0503020204020204" pitchFamily="34" charset="0"/>
              </a:rPr>
              <a:t>1) Forget      2) Store      </a:t>
            </a:r>
            <a:r>
              <a:rPr lang="en-US" sz="2000" b="1" dirty="0">
                <a:latin typeface="Corbel" panose="020B0503020204020204" pitchFamily="34" charset="0"/>
              </a:rPr>
              <a:t>3) Update      </a:t>
            </a:r>
            <a:r>
              <a:rPr lang="en-US" sz="2000" dirty="0">
                <a:latin typeface="Corbel" panose="020B0503020204020204" pitchFamily="34" charset="0"/>
              </a:rPr>
              <a:t>4) Output </a:t>
            </a:r>
          </a:p>
        </p:txBody>
      </p: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15E10B83-44F4-4BAD-855B-1EB7980A4346}"/>
              </a:ext>
            </a:extLst>
          </p:cNvPr>
          <p:cNvCxnSpPr>
            <a:cxnSpLocks/>
            <a:stCxn id="11" idx="0"/>
            <a:endCxn id="69" idx="3"/>
          </p:cNvCxnSpPr>
          <p:nvPr/>
        </p:nvCxnSpPr>
        <p:spPr>
          <a:xfrm flipV="1">
            <a:off x="6096000" y="4304615"/>
            <a:ext cx="0" cy="563473"/>
          </a:xfrm>
          <a:prstGeom prst="straightConnector1">
            <a:avLst/>
          </a:prstGeom>
          <a:ln w="38100"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C659A7D9-E762-41EF-904F-B3C812842CE7}"/>
              </a:ext>
            </a:extLst>
          </p:cNvPr>
          <p:cNvSpPr/>
          <p:nvPr/>
        </p:nvSpPr>
        <p:spPr>
          <a:xfrm>
            <a:off x="3858405" y="2441125"/>
            <a:ext cx="4414440" cy="4012322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E0862131-9F41-4C05-BBC0-BC9859E820D4}"/>
                  </a:ext>
                </a:extLst>
              </p:cNvPr>
              <p:cNvSpPr/>
              <p:nvPr/>
            </p:nvSpPr>
            <p:spPr>
              <a:xfrm>
                <a:off x="7856000" y="3385574"/>
                <a:ext cx="404020" cy="3329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050" dirty="0">
                    <a:solidFill>
                      <a:schemeClr val="tx1"/>
                    </a:solidFill>
                  </a:rPr>
                  <a:t> </a:t>
                </a:r>
                <a:endParaRPr lang="en-US" sz="1600" dirty="0"/>
              </a:p>
            </p:txBody>
          </p:sp>
        </mc:Choice>
        <mc:Fallback xmlns="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E0862131-9F41-4C05-BBC0-BC9859E820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6000" y="3385574"/>
                <a:ext cx="404020" cy="33291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6BA8F779-3410-4121-8503-A320A3BBF4C5}"/>
              </a:ext>
            </a:extLst>
          </p:cNvPr>
          <p:cNvCxnSpPr>
            <a:cxnSpLocks/>
          </p:cNvCxnSpPr>
          <p:nvPr/>
        </p:nvCxnSpPr>
        <p:spPr>
          <a:xfrm flipV="1">
            <a:off x="7076943" y="3721407"/>
            <a:ext cx="1167249" cy="342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02D4EAEF-257C-4925-90BB-77660E116C7A}"/>
              </a:ext>
            </a:extLst>
          </p:cNvPr>
          <p:cNvCxnSpPr>
            <a:cxnSpLocks/>
          </p:cNvCxnSpPr>
          <p:nvPr/>
        </p:nvCxnSpPr>
        <p:spPr>
          <a:xfrm>
            <a:off x="3926618" y="3720537"/>
            <a:ext cx="4217257" cy="0"/>
          </a:xfrm>
          <a:prstGeom prst="line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3F964ADD-13D8-4FE0-8E5B-86DA310FB6EE}"/>
                  </a:ext>
                </a:extLst>
              </p:cNvPr>
              <p:cNvSpPr/>
              <p:nvPr/>
            </p:nvSpPr>
            <p:spPr>
              <a:xfrm>
                <a:off x="3869591" y="3385231"/>
                <a:ext cx="599588" cy="3329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sz="1050" dirty="0">
                    <a:solidFill>
                      <a:schemeClr val="tx1"/>
                    </a:solidFill>
                  </a:rPr>
                  <a:t> </a:t>
                </a:r>
                <a:endParaRPr lang="en-US" sz="1600" dirty="0"/>
              </a:p>
            </p:txBody>
          </p:sp>
        </mc:Choice>
        <mc:Fallback xmlns=""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3F964ADD-13D8-4FE0-8E5B-86DA310FB6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9591" y="3385231"/>
                <a:ext cx="599588" cy="33291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4" name="Group 53">
            <a:extLst>
              <a:ext uri="{FF2B5EF4-FFF2-40B4-BE49-F238E27FC236}">
                <a16:creationId xmlns:a16="http://schemas.microsoft.com/office/drawing/2014/main" id="{79C36CEF-134C-4061-A25B-2ECD47F9EE78}"/>
              </a:ext>
            </a:extLst>
          </p:cNvPr>
          <p:cNvGrpSpPr/>
          <p:nvPr/>
        </p:nvGrpSpPr>
        <p:grpSpPr>
          <a:xfrm rot="18900000">
            <a:off x="4860132" y="3614944"/>
            <a:ext cx="211186" cy="211186"/>
            <a:chOff x="9270460" y="1841787"/>
            <a:chExt cx="369332" cy="369332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F506026C-4DD1-4C4D-B8DD-4F306BB94BD9}"/>
                </a:ext>
              </a:extLst>
            </p:cNvPr>
            <p:cNvSpPr/>
            <p:nvPr/>
          </p:nvSpPr>
          <p:spPr>
            <a:xfrm>
              <a:off x="9270460" y="1841787"/>
              <a:ext cx="369332" cy="36933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55290515-C7DC-4421-9D65-9199DD302932}"/>
                </a:ext>
              </a:extLst>
            </p:cNvPr>
            <p:cNvCxnSpPr>
              <a:stCxn id="55" idx="0"/>
              <a:endCxn id="55" idx="4"/>
            </p:cNvCxnSpPr>
            <p:nvPr/>
          </p:nvCxnSpPr>
          <p:spPr>
            <a:xfrm>
              <a:off x="9455126" y="1841787"/>
              <a:ext cx="0" cy="369332"/>
            </a:xfrm>
            <a:prstGeom prst="line">
              <a:avLst/>
            </a:prstGeom>
            <a:grpFill/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8877C360-6EFA-47B3-AF7F-B8660F751A7D}"/>
                </a:ext>
              </a:extLst>
            </p:cNvPr>
            <p:cNvCxnSpPr>
              <a:cxnSpLocks/>
              <a:stCxn id="55" idx="2"/>
              <a:endCxn id="55" idx="6"/>
            </p:cNvCxnSpPr>
            <p:nvPr/>
          </p:nvCxnSpPr>
          <p:spPr>
            <a:xfrm>
              <a:off x="9270460" y="2026453"/>
              <a:ext cx="369332" cy="0"/>
            </a:xfrm>
            <a:prstGeom prst="line">
              <a:avLst/>
            </a:prstGeom>
            <a:grpFill/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DC122E49-E136-4638-89D5-05BF3946D706}"/>
              </a:ext>
            </a:extLst>
          </p:cNvPr>
          <p:cNvGrpSpPr/>
          <p:nvPr/>
        </p:nvGrpSpPr>
        <p:grpSpPr>
          <a:xfrm>
            <a:off x="5990406" y="3615813"/>
            <a:ext cx="211186" cy="211186"/>
            <a:chOff x="9270460" y="1841787"/>
            <a:chExt cx="369332" cy="369332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7263B744-689F-4935-853D-5BF8593C989A}"/>
                </a:ext>
              </a:extLst>
            </p:cNvPr>
            <p:cNvSpPr/>
            <p:nvPr/>
          </p:nvSpPr>
          <p:spPr>
            <a:xfrm>
              <a:off x="9270460" y="1841787"/>
              <a:ext cx="369332" cy="36933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39273AE0-90AE-4189-BDCD-F75D2E6999F5}"/>
                </a:ext>
              </a:extLst>
            </p:cNvPr>
            <p:cNvCxnSpPr>
              <a:stCxn id="80" idx="0"/>
              <a:endCxn id="80" idx="4"/>
            </p:cNvCxnSpPr>
            <p:nvPr/>
          </p:nvCxnSpPr>
          <p:spPr>
            <a:xfrm>
              <a:off x="9455126" y="1841787"/>
              <a:ext cx="0" cy="369332"/>
            </a:xfrm>
            <a:prstGeom prst="line">
              <a:avLst/>
            </a:prstGeom>
            <a:grpFill/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2A25A7D4-C353-41C6-92CD-163DCC671E75}"/>
                </a:ext>
              </a:extLst>
            </p:cNvPr>
            <p:cNvCxnSpPr>
              <a:cxnSpLocks/>
              <a:stCxn id="80" idx="2"/>
              <a:endCxn id="80" idx="6"/>
            </p:cNvCxnSpPr>
            <p:nvPr/>
          </p:nvCxnSpPr>
          <p:spPr>
            <a:xfrm>
              <a:off x="9270460" y="2026453"/>
              <a:ext cx="369332" cy="0"/>
            </a:xfrm>
            <a:prstGeom prst="line">
              <a:avLst/>
            </a:prstGeom>
            <a:grpFill/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84" name="Rectangle 83">
            <a:extLst>
              <a:ext uri="{FF2B5EF4-FFF2-40B4-BE49-F238E27FC236}">
                <a16:creationId xmlns:a16="http://schemas.microsoft.com/office/drawing/2014/main" id="{4883A96C-881E-4CB3-91B1-016739D0DE6C}"/>
              </a:ext>
            </a:extLst>
          </p:cNvPr>
          <p:cNvSpPr/>
          <p:nvPr/>
        </p:nvSpPr>
        <p:spPr>
          <a:xfrm>
            <a:off x="7260690" y="1716165"/>
            <a:ext cx="1264224" cy="374126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CF03D76C-DD95-43F8-9E58-9EF64E8A3C41}"/>
              </a:ext>
            </a:extLst>
          </p:cNvPr>
          <p:cNvSpPr/>
          <p:nvPr/>
        </p:nvSpPr>
        <p:spPr>
          <a:xfrm>
            <a:off x="3445385" y="1716165"/>
            <a:ext cx="2313390" cy="374126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AFC17B5A-326A-4DAE-A7AF-FE5B26760BE7}"/>
              </a:ext>
            </a:extLst>
          </p:cNvPr>
          <p:cNvSpPr txBox="1"/>
          <p:nvPr/>
        </p:nvSpPr>
        <p:spPr>
          <a:xfrm>
            <a:off x="3691566" y="2059723"/>
            <a:ext cx="45977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Corbel" panose="020B0503020204020204" pitchFamily="34" charset="0"/>
              </a:rPr>
              <a:t>LSTMs selectively update cell state values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D92C48D-216A-423B-8EC4-DD40B5AE247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40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5790559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B9D8B4C-7AFE-4BBB-AEAE-8215FC40C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 short term memory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CA56FFC-7E10-4541-A884-E0556ECC4BC4}"/>
              </a:ext>
            </a:extLst>
          </p:cNvPr>
          <p:cNvSpPr/>
          <p:nvPr/>
        </p:nvSpPr>
        <p:spPr>
          <a:xfrm>
            <a:off x="4396902" y="3429000"/>
            <a:ext cx="3398196" cy="2037944"/>
          </a:xfrm>
          <a:prstGeom prst="roundRect">
            <a:avLst/>
          </a:prstGeom>
          <a:solidFill>
            <a:schemeClr val="accent4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BF9333E9-5C70-43F7-8C44-885BC32EF771}"/>
                  </a:ext>
                </a:extLst>
              </p:cNvPr>
              <p:cNvSpPr/>
              <p:nvPr/>
            </p:nvSpPr>
            <p:spPr>
              <a:xfrm>
                <a:off x="4628711" y="5822446"/>
                <a:ext cx="444695" cy="444696"/>
              </a:xfrm>
              <a:prstGeom prst="ellipse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05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BF9333E9-5C70-43F7-8C44-885BC32EF7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8711" y="5822446"/>
                <a:ext cx="444695" cy="444696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6C3EDD10-9139-4680-A46B-64F525E4AA5A}"/>
                  </a:ext>
                </a:extLst>
              </p:cNvPr>
              <p:cNvSpPr/>
              <p:nvPr/>
            </p:nvSpPr>
            <p:spPr>
              <a:xfrm>
                <a:off x="7334010" y="2628802"/>
                <a:ext cx="444695" cy="444696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6C3EDD10-9139-4680-A46B-64F525E4AA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4010" y="2628802"/>
                <a:ext cx="444695" cy="444696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8A84CC17-4C77-441F-8A24-D5AFA09F19BF}"/>
              </a:ext>
            </a:extLst>
          </p:cNvPr>
          <p:cNvSpPr/>
          <p:nvPr/>
        </p:nvSpPr>
        <p:spPr>
          <a:xfrm>
            <a:off x="5758775" y="4868088"/>
            <a:ext cx="674450" cy="3529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Corbel" panose="020B0503020204020204" pitchFamily="34" charset="0"/>
              </a:rPr>
              <a:t>tanh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8F30F456-AC16-440D-99BE-E92B65ACC3AB}"/>
                  </a:ext>
                </a:extLst>
              </p:cNvPr>
              <p:cNvSpPr/>
              <p:nvPr/>
            </p:nvSpPr>
            <p:spPr>
              <a:xfrm>
                <a:off x="7856000" y="3385917"/>
                <a:ext cx="404020" cy="3329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050" dirty="0">
                    <a:solidFill>
                      <a:schemeClr val="tx1"/>
                    </a:solidFill>
                  </a:rPr>
                  <a:t> </a:t>
                </a:r>
                <a:endParaRPr lang="en-US" sz="1600" dirty="0"/>
              </a:p>
            </p:txBody>
          </p:sp>
        </mc:Choice>
        <mc:Fallback xmlns="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8F30F456-AC16-440D-99BE-E92B65ACC3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6000" y="3385917"/>
                <a:ext cx="404020" cy="33291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E96BC8EA-71A7-4B6F-ADE9-E6AF1ED388BF}"/>
                  </a:ext>
                </a:extLst>
              </p:cNvPr>
              <p:cNvSpPr/>
              <p:nvPr/>
            </p:nvSpPr>
            <p:spPr>
              <a:xfrm>
                <a:off x="5268918" y="4868091"/>
                <a:ext cx="377988" cy="35291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orbel" panose="020B050302020402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E96BC8EA-71A7-4B6F-ADE9-E6AF1ED388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8918" y="4868091"/>
                <a:ext cx="377988" cy="3529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B5F38676-0030-4E21-A32B-710AD33FF8F9}"/>
                  </a:ext>
                </a:extLst>
              </p:cNvPr>
              <p:cNvSpPr/>
              <p:nvPr/>
            </p:nvSpPr>
            <p:spPr>
              <a:xfrm>
                <a:off x="4776730" y="4868088"/>
                <a:ext cx="377988" cy="35291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orbel" panose="020B050302020402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B5F38676-0030-4E21-A32B-710AD33FF8F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6730" y="4868088"/>
                <a:ext cx="377988" cy="3529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3087CDB7-E081-4D8C-B96C-C4F629C5D7D6}"/>
                  </a:ext>
                </a:extLst>
              </p:cNvPr>
              <p:cNvSpPr/>
              <p:nvPr/>
            </p:nvSpPr>
            <p:spPr>
              <a:xfrm>
                <a:off x="6540695" y="4868088"/>
                <a:ext cx="377988" cy="35291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orbel" panose="020B050302020402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3087CDB7-E081-4D8C-B96C-C4F629C5D7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0695" y="4868088"/>
                <a:ext cx="377988" cy="3529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Rectangle 58">
            <a:extLst>
              <a:ext uri="{FF2B5EF4-FFF2-40B4-BE49-F238E27FC236}">
                <a16:creationId xmlns:a16="http://schemas.microsoft.com/office/drawing/2014/main" id="{9245B803-E827-4D3A-8DD7-73E6E5229F6A}"/>
              </a:ext>
            </a:extLst>
          </p:cNvPr>
          <p:cNvSpPr/>
          <p:nvPr/>
        </p:nvSpPr>
        <p:spPr>
          <a:xfrm>
            <a:off x="6774134" y="3919128"/>
            <a:ext cx="674450" cy="35291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Corbel" panose="020B0503020204020204" pitchFamily="34" charset="0"/>
              </a:rPr>
              <a:t>tanh</a:t>
            </a: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C8000C27-A671-4B9C-82AC-ADB440E4C2A8}"/>
              </a:ext>
            </a:extLst>
          </p:cNvPr>
          <p:cNvGrpSpPr/>
          <p:nvPr/>
        </p:nvGrpSpPr>
        <p:grpSpPr>
          <a:xfrm rot="18900000">
            <a:off x="5990407" y="4093428"/>
            <a:ext cx="211186" cy="211186"/>
            <a:chOff x="9270460" y="1841787"/>
            <a:chExt cx="369332" cy="369332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654B5B51-F273-4FF2-B722-2FDA17D6414A}"/>
                </a:ext>
              </a:extLst>
            </p:cNvPr>
            <p:cNvSpPr/>
            <p:nvPr/>
          </p:nvSpPr>
          <p:spPr>
            <a:xfrm>
              <a:off x="9270460" y="1841787"/>
              <a:ext cx="369332" cy="36933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C34AA96F-66FB-45F8-8784-F613223BE31E}"/>
                </a:ext>
              </a:extLst>
            </p:cNvPr>
            <p:cNvCxnSpPr>
              <a:stCxn id="69" idx="0"/>
              <a:endCxn id="69" idx="4"/>
            </p:cNvCxnSpPr>
            <p:nvPr/>
          </p:nvCxnSpPr>
          <p:spPr>
            <a:xfrm>
              <a:off x="9455126" y="1841787"/>
              <a:ext cx="0" cy="369332"/>
            </a:xfrm>
            <a:prstGeom prst="line">
              <a:avLst/>
            </a:prstGeom>
            <a:grpFill/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69F5B3B5-15CC-4239-8B21-B53520B6BE36}"/>
                </a:ext>
              </a:extLst>
            </p:cNvPr>
            <p:cNvCxnSpPr>
              <a:cxnSpLocks/>
              <a:stCxn id="69" idx="2"/>
              <a:endCxn id="69" idx="6"/>
            </p:cNvCxnSpPr>
            <p:nvPr/>
          </p:nvCxnSpPr>
          <p:spPr>
            <a:xfrm>
              <a:off x="9270460" y="2026453"/>
              <a:ext cx="369332" cy="0"/>
            </a:xfrm>
            <a:prstGeom prst="line">
              <a:avLst/>
            </a:prstGeom>
            <a:grpFill/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3DB5CE8A-F7D8-45C4-8224-F8FA69FDBBB4}"/>
              </a:ext>
            </a:extLst>
          </p:cNvPr>
          <p:cNvGrpSpPr/>
          <p:nvPr/>
        </p:nvGrpSpPr>
        <p:grpSpPr>
          <a:xfrm rot="18900000">
            <a:off x="7005765" y="4447630"/>
            <a:ext cx="211186" cy="211186"/>
            <a:chOff x="9270460" y="1841787"/>
            <a:chExt cx="369332" cy="369332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4DE87C56-68D5-458F-AC76-7D4D562B2B86}"/>
                </a:ext>
              </a:extLst>
            </p:cNvPr>
            <p:cNvSpPr/>
            <p:nvPr/>
          </p:nvSpPr>
          <p:spPr>
            <a:xfrm>
              <a:off x="9270460" y="1841787"/>
              <a:ext cx="369332" cy="36933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E0117693-AF5E-4DC3-86E1-03A5C04FE25F}"/>
                </a:ext>
              </a:extLst>
            </p:cNvPr>
            <p:cNvCxnSpPr>
              <a:stCxn id="73" idx="0"/>
              <a:endCxn id="73" idx="4"/>
            </p:cNvCxnSpPr>
            <p:nvPr/>
          </p:nvCxnSpPr>
          <p:spPr>
            <a:xfrm>
              <a:off x="9455126" y="1841787"/>
              <a:ext cx="0" cy="369332"/>
            </a:xfrm>
            <a:prstGeom prst="line">
              <a:avLst/>
            </a:prstGeom>
            <a:grpFill/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4D9F7CA-2416-46E7-AC57-F69F56617989}"/>
                </a:ext>
              </a:extLst>
            </p:cNvPr>
            <p:cNvCxnSpPr>
              <a:cxnSpLocks/>
              <a:stCxn id="73" idx="2"/>
              <a:endCxn id="73" idx="6"/>
            </p:cNvCxnSpPr>
            <p:nvPr/>
          </p:nvCxnSpPr>
          <p:spPr>
            <a:xfrm>
              <a:off x="9270460" y="2026453"/>
              <a:ext cx="369332" cy="0"/>
            </a:xfrm>
            <a:prstGeom prst="line">
              <a:avLst/>
            </a:prstGeom>
            <a:grpFill/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11DE26C4-D4DD-412B-BF64-63F360C8A43B}"/>
              </a:ext>
            </a:extLst>
          </p:cNvPr>
          <p:cNvCxnSpPr>
            <a:cxnSpLocks/>
            <a:stCxn id="57" idx="0"/>
            <a:endCxn id="65" idx="3"/>
          </p:cNvCxnSpPr>
          <p:nvPr/>
        </p:nvCxnSpPr>
        <p:spPr>
          <a:xfrm rot="5400000" flipH="1" flipV="1">
            <a:off x="4444917" y="4347281"/>
            <a:ext cx="1041614" cy="1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79" name="Connector: Elbow 78">
            <a:extLst>
              <a:ext uri="{FF2B5EF4-FFF2-40B4-BE49-F238E27FC236}">
                <a16:creationId xmlns:a16="http://schemas.microsoft.com/office/drawing/2014/main" id="{59AAF95D-A423-46A6-9AFF-1098A2315DBA}"/>
              </a:ext>
            </a:extLst>
          </p:cNvPr>
          <p:cNvCxnSpPr>
            <a:cxnSpLocks/>
            <a:stCxn id="56" idx="0"/>
            <a:endCxn id="69" idx="1"/>
          </p:cNvCxnSpPr>
          <p:nvPr/>
        </p:nvCxnSpPr>
        <p:spPr>
          <a:xfrm rot="5400000" flipH="1" flipV="1">
            <a:off x="5389624" y="4267309"/>
            <a:ext cx="669070" cy="532494"/>
          </a:xfrm>
          <a:prstGeom prst="bentConnector3">
            <a:avLst>
              <a:gd name="adj1" fmla="val 99648"/>
            </a:avLst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3E779688-E31C-4D6B-9C14-432D32079B94}"/>
              </a:ext>
            </a:extLst>
          </p:cNvPr>
          <p:cNvCxnSpPr>
            <a:cxnSpLocks/>
            <a:stCxn id="58" idx="0"/>
            <a:endCxn id="73" idx="1"/>
          </p:cNvCxnSpPr>
          <p:nvPr/>
        </p:nvCxnSpPr>
        <p:spPr>
          <a:xfrm rot="5400000" flipH="1" flipV="1">
            <a:off x="6710294" y="4572619"/>
            <a:ext cx="314865" cy="276075"/>
          </a:xfrm>
          <a:prstGeom prst="bentConnector3">
            <a:avLst>
              <a:gd name="adj1" fmla="val 99504"/>
            </a:avLst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86" name="Connector: Elbow 85">
            <a:extLst>
              <a:ext uri="{FF2B5EF4-FFF2-40B4-BE49-F238E27FC236}">
                <a16:creationId xmlns:a16="http://schemas.microsoft.com/office/drawing/2014/main" id="{B235C9F8-4896-4447-B1B7-6C97694C3033}"/>
              </a:ext>
            </a:extLst>
          </p:cNvPr>
          <p:cNvCxnSpPr>
            <a:cxnSpLocks/>
            <a:stCxn id="69" idx="7"/>
            <a:endCxn id="61" idx="4"/>
          </p:cNvCxnSpPr>
          <p:nvPr/>
        </p:nvCxnSpPr>
        <p:spPr>
          <a:xfrm rot="16200000" flipV="1">
            <a:off x="5962958" y="3960384"/>
            <a:ext cx="266085" cy="1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5BADA1EE-4043-4D20-8D97-E0B4BE51FA19}"/>
              </a:ext>
            </a:extLst>
          </p:cNvPr>
          <p:cNvCxnSpPr>
            <a:cxnSpLocks/>
            <a:stCxn id="73" idx="3"/>
          </p:cNvCxnSpPr>
          <p:nvPr/>
        </p:nvCxnSpPr>
        <p:spPr>
          <a:xfrm rot="16200000" flipH="1">
            <a:off x="7334078" y="4436097"/>
            <a:ext cx="684708" cy="1130148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2" name="Connector: Elbow 91">
            <a:extLst>
              <a:ext uri="{FF2B5EF4-FFF2-40B4-BE49-F238E27FC236}">
                <a16:creationId xmlns:a16="http://schemas.microsoft.com/office/drawing/2014/main" id="{0D5FFA81-43CF-45C1-A266-ABF9138D7537}"/>
              </a:ext>
            </a:extLst>
          </p:cNvPr>
          <p:cNvCxnSpPr>
            <a:cxnSpLocks/>
            <a:stCxn id="59" idx="0"/>
          </p:cNvCxnSpPr>
          <p:nvPr/>
        </p:nvCxnSpPr>
        <p:spPr>
          <a:xfrm rot="5400000" flipH="1" flipV="1">
            <a:off x="7579086" y="3254023"/>
            <a:ext cx="197379" cy="1132832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8" name="Connector: Elbow 97">
            <a:extLst>
              <a:ext uri="{FF2B5EF4-FFF2-40B4-BE49-F238E27FC236}">
                <a16:creationId xmlns:a16="http://schemas.microsoft.com/office/drawing/2014/main" id="{E24C59FB-3E11-4EE3-8EA6-75C345F0C4DE}"/>
              </a:ext>
            </a:extLst>
          </p:cNvPr>
          <p:cNvCxnSpPr>
            <a:stCxn id="9" idx="0"/>
            <a:endCxn id="57" idx="2"/>
          </p:cNvCxnSpPr>
          <p:nvPr/>
        </p:nvCxnSpPr>
        <p:spPr>
          <a:xfrm rot="5400000" flipH="1" flipV="1">
            <a:off x="4607667" y="5464390"/>
            <a:ext cx="601448" cy="114665"/>
          </a:xfrm>
          <a:prstGeom prst="bentConnector3">
            <a:avLst>
              <a:gd name="adj1" fmla="val 79562"/>
            </a:avLst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0" name="Connector: Elbow 99">
            <a:extLst>
              <a:ext uri="{FF2B5EF4-FFF2-40B4-BE49-F238E27FC236}">
                <a16:creationId xmlns:a16="http://schemas.microsoft.com/office/drawing/2014/main" id="{6237DCE6-41A6-4DC7-9B18-12E0ADE9A381}"/>
              </a:ext>
            </a:extLst>
          </p:cNvPr>
          <p:cNvCxnSpPr>
            <a:cxnSpLocks/>
            <a:stCxn id="9" idx="0"/>
            <a:endCxn id="56" idx="2"/>
          </p:cNvCxnSpPr>
          <p:nvPr/>
        </p:nvCxnSpPr>
        <p:spPr>
          <a:xfrm rot="5400000" flipH="1" flipV="1">
            <a:off x="4853763" y="5218298"/>
            <a:ext cx="601445" cy="606853"/>
          </a:xfrm>
          <a:prstGeom prst="bentConnector3">
            <a:avLst>
              <a:gd name="adj1" fmla="val 79298"/>
            </a:avLst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4" name="Connector: Elbow 103">
            <a:extLst>
              <a:ext uri="{FF2B5EF4-FFF2-40B4-BE49-F238E27FC236}">
                <a16:creationId xmlns:a16="http://schemas.microsoft.com/office/drawing/2014/main" id="{79D5425B-D514-463D-8558-D8395CDD085C}"/>
              </a:ext>
            </a:extLst>
          </p:cNvPr>
          <p:cNvCxnSpPr>
            <a:cxnSpLocks/>
            <a:stCxn id="9" idx="0"/>
            <a:endCxn id="11" idx="2"/>
          </p:cNvCxnSpPr>
          <p:nvPr/>
        </p:nvCxnSpPr>
        <p:spPr>
          <a:xfrm rot="5400000" flipH="1" flipV="1">
            <a:off x="5172805" y="4899252"/>
            <a:ext cx="601448" cy="1244941"/>
          </a:xfrm>
          <a:prstGeom prst="bentConnector3">
            <a:avLst>
              <a:gd name="adj1" fmla="val 79298"/>
            </a:avLst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8" name="Connector: Elbow 107">
            <a:extLst>
              <a:ext uri="{FF2B5EF4-FFF2-40B4-BE49-F238E27FC236}">
                <a16:creationId xmlns:a16="http://schemas.microsoft.com/office/drawing/2014/main" id="{0BA20C9E-5972-46B7-BC39-09829F466074}"/>
              </a:ext>
            </a:extLst>
          </p:cNvPr>
          <p:cNvCxnSpPr>
            <a:cxnSpLocks/>
            <a:stCxn id="9" idx="0"/>
            <a:endCxn id="58" idx="2"/>
          </p:cNvCxnSpPr>
          <p:nvPr/>
        </p:nvCxnSpPr>
        <p:spPr>
          <a:xfrm rot="5400000" flipH="1" flipV="1">
            <a:off x="5489650" y="4582407"/>
            <a:ext cx="601448" cy="1878630"/>
          </a:xfrm>
          <a:prstGeom prst="bentConnector3">
            <a:avLst>
              <a:gd name="adj1" fmla="val 79298"/>
            </a:avLst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12" name="Connector: Elbow 111">
            <a:extLst>
              <a:ext uri="{FF2B5EF4-FFF2-40B4-BE49-F238E27FC236}">
                <a16:creationId xmlns:a16="http://schemas.microsoft.com/office/drawing/2014/main" id="{562CA4B7-17F0-4709-8D53-1283485D343D}"/>
              </a:ext>
            </a:extLst>
          </p:cNvPr>
          <p:cNvCxnSpPr>
            <a:cxnSpLocks/>
            <a:endCxn id="57" idx="2"/>
          </p:cNvCxnSpPr>
          <p:nvPr/>
        </p:nvCxnSpPr>
        <p:spPr>
          <a:xfrm flipV="1">
            <a:off x="3924419" y="5220998"/>
            <a:ext cx="1041305" cy="121921"/>
          </a:xfrm>
          <a:prstGeom prst="bentConnector2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EF2AA3A4-4E13-4326-8DB7-A774EFBC8B03}"/>
              </a:ext>
            </a:extLst>
          </p:cNvPr>
          <p:cNvCxnSpPr>
            <a:cxnSpLocks/>
          </p:cNvCxnSpPr>
          <p:nvPr/>
        </p:nvCxnSpPr>
        <p:spPr>
          <a:xfrm>
            <a:off x="3926618" y="3720880"/>
            <a:ext cx="4217257" cy="0"/>
          </a:xfrm>
          <a:prstGeom prst="line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EB7AE28B-EFA3-4ADC-B93E-8C997D449141}"/>
              </a:ext>
            </a:extLst>
          </p:cNvPr>
          <p:cNvCxnSpPr>
            <a:cxnSpLocks/>
            <a:stCxn id="73" idx="7"/>
            <a:endCxn id="59" idx="2"/>
          </p:cNvCxnSpPr>
          <p:nvPr/>
        </p:nvCxnSpPr>
        <p:spPr>
          <a:xfrm flipV="1">
            <a:off x="7111358" y="4272038"/>
            <a:ext cx="1" cy="175591"/>
          </a:xfrm>
          <a:prstGeom prst="line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21FF07CB-D6AB-44B0-A07B-E46091B911F1}"/>
              </a:ext>
            </a:extLst>
          </p:cNvPr>
          <p:cNvCxnSpPr>
            <a:cxnSpLocks/>
            <a:stCxn id="10" idx="4"/>
          </p:cNvCxnSpPr>
          <p:nvPr/>
        </p:nvCxnSpPr>
        <p:spPr>
          <a:xfrm>
            <a:off x="7556358" y="3073498"/>
            <a:ext cx="0" cy="612677"/>
          </a:xfrm>
          <a:prstGeom prst="line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E907218E-E7BB-4543-9978-E201547F29DB}"/>
              </a:ext>
            </a:extLst>
          </p:cNvPr>
          <p:cNvCxnSpPr>
            <a:cxnSpLocks/>
          </p:cNvCxnSpPr>
          <p:nvPr/>
        </p:nvCxnSpPr>
        <p:spPr>
          <a:xfrm>
            <a:off x="7556358" y="3756506"/>
            <a:ext cx="0" cy="1581651"/>
          </a:xfrm>
          <a:prstGeom prst="line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5" name="Rectangle 184">
                <a:extLst>
                  <a:ext uri="{FF2B5EF4-FFF2-40B4-BE49-F238E27FC236}">
                    <a16:creationId xmlns:a16="http://schemas.microsoft.com/office/drawing/2014/main" id="{DE496FEC-B1F7-483A-8EBD-F0C843C19300}"/>
                  </a:ext>
                </a:extLst>
              </p:cNvPr>
              <p:cNvSpPr/>
              <p:nvPr/>
            </p:nvSpPr>
            <p:spPr>
              <a:xfrm>
                <a:off x="3869591" y="3385574"/>
                <a:ext cx="599588" cy="3329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sz="1050" dirty="0">
                    <a:solidFill>
                      <a:schemeClr val="tx1"/>
                    </a:solidFill>
                  </a:rPr>
                  <a:t> </a:t>
                </a:r>
                <a:endParaRPr lang="en-US" sz="1600" dirty="0"/>
              </a:p>
            </p:txBody>
          </p:sp>
        </mc:Choice>
        <mc:Fallback xmlns="">
          <p:sp>
            <p:nvSpPr>
              <p:cNvPr id="185" name="Rectangle 184">
                <a:extLst>
                  <a:ext uri="{FF2B5EF4-FFF2-40B4-BE49-F238E27FC236}">
                    <a16:creationId xmlns:a16="http://schemas.microsoft.com/office/drawing/2014/main" id="{DE496FEC-B1F7-483A-8EBD-F0C843C1930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9591" y="3385574"/>
                <a:ext cx="599588" cy="33291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5" name="Rectangle 224">
                <a:extLst>
                  <a:ext uri="{FF2B5EF4-FFF2-40B4-BE49-F238E27FC236}">
                    <a16:creationId xmlns:a16="http://schemas.microsoft.com/office/drawing/2014/main" id="{FDB1F784-CB5A-4514-B621-21D647ECD3FC}"/>
                  </a:ext>
                </a:extLst>
              </p:cNvPr>
              <p:cNvSpPr/>
              <p:nvPr/>
            </p:nvSpPr>
            <p:spPr>
              <a:xfrm>
                <a:off x="7843176" y="4987645"/>
                <a:ext cx="429669" cy="3329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050" dirty="0">
                    <a:solidFill>
                      <a:schemeClr val="tx1"/>
                    </a:solidFill>
                  </a:rPr>
                  <a:t> </a:t>
                </a:r>
                <a:endParaRPr lang="en-US" sz="1600" dirty="0"/>
              </a:p>
            </p:txBody>
          </p:sp>
        </mc:Choice>
        <mc:Fallback xmlns="">
          <p:sp>
            <p:nvSpPr>
              <p:cNvPr id="225" name="Rectangle 224">
                <a:extLst>
                  <a:ext uri="{FF2B5EF4-FFF2-40B4-BE49-F238E27FC236}">
                    <a16:creationId xmlns:a16="http://schemas.microsoft.com/office/drawing/2014/main" id="{FDB1F784-CB5A-4514-B621-21D647ECD3F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3176" y="4987645"/>
                <a:ext cx="429669" cy="33291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7" name="Rectangle 226">
                <a:extLst>
                  <a:ext uri="{FF2B5EF4-FFF2-40B4-BE49-F238E27FC236}">
                    <a16:creationId xmlns:a16="http://schemas.microsoft.com/office/drawing/2014/main" id="{BCC91321-307D-4120-8E95-EFF452D94995}"/>
                  </a:ext>
                </a:extLst>
              </p:cNvPr>
              <p:cNvSpPr/>
              <p:nvPr/>
            </p:nvSpPr>
            <p:spPr>
              <a:xfrm>
                <a:off x="3865157" y="4987302"/>
                <a:ext cx="625236" cy="3329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sz="1050" dirty="0">
                    <a:solidFill>
                      <a:schemeClr val="tx1"/>
                    </a:solidFill>
                  </a:rPr>
                  <a:t> </a:t>
                </a:r>
                <a:endParaRPr lang="en-US" sz="1600" dirty="0"/>
              </a:p>
            </p:txBody>
          </p:sp>
        </mc:Choice>
        <mc:Fallback xmlns="">
          <p:sp>
            <p:nvSpPr>
              <p:cNvPr id="227" name="Rectangle 226">
                <a:extLst>
                  <a:ext uri="{FF2B5EF4-FFF2-40B4-BE49-F238E27FC236}">
                    <a16:creationId xmlns:a16="http://schemas.microsoft.com/office/drawing/2014/main" id="{BCC91321-307D-4120-8E95-EFF452D949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5157" y="4987302"/>
                <a:ext cx="625236" cy="33291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4" name="Group 63">
            <a:extLst>
              <a:ext uri="{FF2B5EF4-FFF2-40B4-BE49-F238E27FC236}">
                <a16:creationId xmlns:a16="http://schemas.microsoft.com/office/drawing/2014/main" id="{647DDE4E-7C9F-4F5E-A147-68DF785C795D}"/>
              </a:ext>
            </a:extLst>
          </p:cNvPr>
          <p:cNvGrpSpPr/>
          <p:nvPr/>
        </p:nvGrpSpPr>
        <p:grpSpPr>
          <a:xfrm rot="18900000">
            <a:off x="4860132" y="3615287"/>
            <a:ext cx="211186" cy="211186"/>
            <a:chOff x="9270460" y="1841787"/>
            <a:chExt cx="369332" cy="369332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988597EF-5A33-4C55-B52F-FFAAEE756AEE}"/>
                </a:ext>
              </a:extLst>
            </p:cNvPr>
            <p:cNvSpPr/>
            <p:nvPr/>
          </p:nvSpPr>
          <p:spPr>
            <a:xfrm>
              <a:off x="9270460" y="1841787"/>
              <a:ext cx="369332" cy="36933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41AB1F48-BEFD-473A-A2CE-24C003C51D0B}"/>
                </a:ext>
              </a:extLst>
            </p:cNvPr>
            <p:cNvCxnSpPr>
              <a:stCxn id="65" idx="0"/>
              <a:endCxn id="65" idx="4"/>
            </p:cNvCxnSpPr>
            <p:nvPr/>
          </p:nvCxnSpPr>
          <p:spPr>
            <a:xfrm>
              <a:off x="9455126" y="1841787"/>
              <a:ext cx="0" cy="369332"/>
            </a:xfrm>
            <a:prstGeom prst="line">
              <a:avLst/>
            </a:prstGeom>
            <a:grpFill/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633DF7D5-150A-4772-A5CC-0C275E37BDF4}"/>
                </a:ext>
              </a:extLst>
            </p:cNvPr>
            <p:cNvCxnSpPr>
              <a:cxnSpLocks/>
              <a:stCxn id="65" idx="2"/>
              <a:endCxn id="65" idx="6"/>
            </p:cNvCxnSpPr>
            <p:nvPr/>
          </p:nvCxnSpPr>
          <p:spPr>
            <a:xfrm>
              <a:off x="9270460" y="2026453"/>
              <a:ext cx="369332" cy="0"/>
            </a:xfrm>
            <a:prstGeom prst="line">
              <a:avLst/>
            </a:prstGeom>
            <a:grpFill/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17563D2B-FF53-43FC-86EF-8DA43E6A5892}"/>
              </a:ext>
            </a:extLst>
          </p:cNvPr>
          <p:cNvGrpSpPr/>
          <p:nvPr/>
        </p:nvGrpSpPr>
        <p:grpSpPr>
          <a:xfrm>
            <a:off x="5990406" y="3616156"/>
            <a:ext cx="211186" cy="211186"/>
            <a:chOff x="9270460" y="1841787"/>
            <a:chExt cx="369332" cy="369332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02387014-21BF-40E3-BC7E-ADF90AE8AC51}"/>
                </a:ext>
              </a:extLst>
            </p:cNvPr>
            <p:cNvSpPr/>
            <p:nvPr/>
          </p:nvSpPr>
          <p:spPr>
            <a:xfrm>
              <a:off x="9270460" y="1841787"/>
              <a:ext cx="369332" cy="36933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D5325547-F16C-43BE-8222-A6AC6F1EFBAE}"/>
                </a:ext>
              </a:extLst>
            </p:cNvPr>
            <p:cNvCxnSpPr>
              <a:stCxn id="61" idx="0"/>
              <a:endCxn id="61" idx="4"/>
            </p:cNvCxnSpPr>
            <p:nvPr/>
          </p:nvCxnSpPr>
          <p:spPr>
            <a:xfrm>
              <a:off x="9455126" y="1841787"/>
              <a:ext cx="0" cy="369332"/>
            </a:xfrm>
            <a:prstGeom prst="line">
              <a:avLst/>
            </a:prstGeom>
            <a:grpFill/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60D8378F-0AE7-4E5D-A12B-B06FEA44D8CE}"/>
                </a:ext>
              </a:extLst>
            </p:cNvPr>
            <p:cNvCxnSpPr>
              <a:cxnSpLocks/>
              <a:stCxn id="61" idx="2"/>
              <a:endCxn id="61" idx="6"/>
            </p:cNvCxnSpPr>
            <p:nvPr/>
          </p:nvCxnSpPr>
          <p:spPr>
            <a:xfrm>
              <a:off x="9270460" y="2026453"/>
              <a:ext cx="369332" cy="0"/>
            </a:xfrm>
            <a:prstGeom prst="line">
              <a:avLst/>
            </a:prstGeom>
            <a:grpFill/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4B0321C-4B6B-4EF4-9B73-07A88BBA04E7}"/>
              </a:ext>
            </a:extLst>
          </p:cNvPr>
          <p:cNvSpPr txBox="1"/>
          <p:nvPr/>
        </p:nvSpPr>
        <p:spPr>
          <a:xfrm>
            <a:off x="3482347" y="1690181"/>
            <a:ext cx="50161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Corbel" panose="020B0503020204020204" pitchFamily="34" charset="0"/>
              </a:rPr>
              <a:t>1) Forget      2) Store      3) Update      </a:t>
            </a:r>
            <a:r>
              <a:rPr lang="en-US" sz="2000" b="1" dirty="0">
                <a:latin typeface="Corbel" panose="020B0503020204020204" pitchFamily="34" charset="0"/>
              </a:rPr>
              <a:t>4) Output </a:t>
            </a:r>
          </a:p>
        </p:txBody>
      </p: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15E10B83-44F4-4BAD-855B-1EB7980A4346}"/>
              </a:ext>
            </a:extLst>
          </p:cNvPr>
          <p:cNvCxnSpPr>
            <a:cxnSpLocks/>
            <a:stCxn id="11" idx="0"/>
            <a:endCxn id="69" idx="3"/>
          </p:cNvCxnSpPr>
          <p:nvPr/>
        </p:nvCxnSpPr>
        <p:spPr>
          <a:xfrm flipV="1">
            <a:off x="6096000" y="4304615"/>
            <a:ext cx="0" cy="563473"/>
          </a:xfrm>
          <a:prstGeom prst="straightConnector1">
            <a:avLst/>
          </a:prstGeom>
          <a:ln w="38100"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4AC639F2-6E75-4B56-A367-31406153966E}"/>
              </a:ext>
            </a:extLst>
          </p:cNvPr>
          <p:cNvSpPr/>
          <p:nvPr/>
        </p:nvSpPr>
        <p:spPr>
          <a:xfrm>
            <a:off x="3858405" y="3129093"/>
            <a:ext cx="4414440" cy="3324353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C084ECB5-E801-4F68-9B21-46F27812D395}"/>
                  </a:ext>
                </a:extLst>
              </p:cNvPr>
              <p:cNvSpPr/>
              <p:nvPr/>
            </p:nvSpPr>
            <p:spPr>
              <a:xfrm>
                <a:off x="4628710" y="5822446"/>
                <a:ext cx="444695" cy="444696"/>
              </a:xfrm>
              <a:prstGeom prst="ellipse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05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C084ECB5-E801-4F68-9B21-46F27812D3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8710" y="5822446"/>
                <a:ext cx="444695" cy="444696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E24ED6A7-6649-4987-915F-0416E94B1E24}"/>
                  </a:ext>
                </a:extLst>
              </p:cNvPr>
              <p:cNvSpPr/>
              <p:nvPr/>
            </p:nvSpPr>
            <p:spPr>
              <a:xfrm>
                <a:off x="6540694" y="4868088"/>
                <a:ext cx="377988" cy="35291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orbel" panose="020B050302020402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E24ED6A7-6649-4987-915F-0416E94B1E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0694" y="4868088"/>
                <a:ext cx="377988" cy="3529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3" name="Group 52">
            <a:extLst>
              <a:ext uri="{FF2B5EF4-FFF2-40B4-BE49-F238E27FC236}">
                <a16:creationId xmlns:a16="http://schemas.microsoft.com/office/drawing/2014/main" id="{A6066328-5B1E-4644-8D3B-90AFA48D2663}"/>
              </a:ext>
            </a:extLst>
          </p:cNvPr>
          <p:cNvGrpSpPr/>
          <p:nvPr/>
        </p:nvGrpSpPr>
        <p:grpSpPr>
          <a:xfrm rot="18900000">
            <a:off x="7005764" y="4447630"/>
            <a:ext cx="211186" cy="211186"/>
            <a:chOff x="9270460" y="1841787"/>
            <a:chExt cx="369332" cy="369332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3969E08D-C112-422D-B7B8-F54D92F3E92D}"/>
                </a:ext>
              </a:extLst>
            </p:cNvPr>
            <p:cNvSpPr/>
            <p:nvPr/>
          </p:nvSpPr>
          <p:spPr>
            <a:xfrm>
              <a:off x="9270460" y="1841787"/>
              <a:ext cx="369332" cy="36933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D4AD9CF5-1962-4042-8882-80EA96DEEE9C}"/>
                </a:ext>
              </a:extLst>
            </p:cNvPr>
            <p:cNvCxnSpPr>
              <a:stCxn id="54" idx="0"/>
              <a:endCxn id="54" idx="4"/>
            </p:cNvCxnSpPr>
            <p:nvPr/>
          </p:nvCxnSpPr>
          <p:spPr>
            <a:xfrm>
              <a:off x="9455126" y="1841787"/>
              <a:ext cx="0" cy="369332"/>
            </a:xfrm>
            <a:prstGeom prst="line">
              <a:avLst/>
            </a:prstGeom>
            <a:grpFill/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93F43C18-14C6-43D9-81CD-62EDEBF05B08}"/>
                </a:ext>
              </a:extLst>
            </p:cNvPr>
            <p:cNvCxnSpPr>
              <a:cxnSpLocks/>
              <a:stCxn id="54" idx="2"/>
              <a:endCxn id="54" idx="6"/>
            </p:cNvCxnSpPr>
            <p:nvPr/>
          </p:nvCxnSpPr>
          <p:spPr>
            <a:xfrm>
              <a:off x="9270460" y="2026453"/>
              <a:ext cx="369332" cy="0"/>
            </a:xfrm>
            <a:prstGeom prst="line">
              <a:avLst/>
            </a:prstGeom>
            <a:grpFill/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cxnSp>
        <p:nvCxnSpPr>
          <p:cNvPr id="77" name="Connector: Elbow 76">
            <a:extLst>
              <a:ext uri="{FF2B5EF4-FFF2-40B4-BE49-F238E27FC236}">
                <a16:creationId xmlns:a16="http://schemas.microsoft.com/office/drawing/2014/main" id="{4D7FEAEF-DF8A-4537-A5BC-B4C9A74D9278}"/>
              </a:ext>
            </a:extLst>
          </p:cNvPr>
          <p:cNvCxnSpPr>
            <a:cxnSpLocks/>
            <a:stCxn id="51" idx="0"/>
            <a:endCxn id="54" idx="1"/>
          </p:cNvCxnSpPr>
          <p:nvPr/>
        </p:nvCxnSpPr>
        <p:spPr>
          <a:xfrm rot="5400000" flipH="1" flipV="1">
            <a:off x="6710293" y="4572619"/>
            <a:ext cx="314865" cy="276075"/>
          </a:xfrm>
          <a:prstGeom prst="bentConnector3">
            <a:avLst>
              <a:gd name="adj1" fmla="val 99504"/>
            </a:avLst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78" name="Connector: Elbow 77">
            <a:extLst>
              <a:ext uri="{FF2B5EF4-FFF2-40B4-BE49-F238E27FC236}">
                <a16:creationId xmlns:a16="http://schemas.microsoft.com/office/drawing/2014/main" id="{E921160B-4162-411F-B1F7-4F37F8763BE3}"/>
              </a:ext>
            </a:extLst>
          </p:cNvPr>
          <p:cNvCxnSpPr>
            <a:cxnSpLocks/>
            <a:stCxn id="54" idx="3"/>
          </p:cNvCxnSpPr>
          <p:nvPr/>
        </p:nvCxnSpPr>
        <p:spPr>
          <a:xfrm rot="16200000" flipH="1">
            <a:off x="7334077" y="4436097"/>
            <a:ext cx="684708" cy="1130148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82" name="Connector: Elbow 81">
            <a:extLst>
              <a:ext uri="{FF2B5EF4-FFF2-40B4-BE49-F238E27FC236}">
                <a16:creationId xmlns:a16="http://schemas.microsoft.com/office/drawing/2014/main" id="{9A2DB1AA-BB26-499E-B2E9-CB14826459B1}"/>
              </a:ext>
            </a:extLst>
          </p:cNvPr>
          <p:cNvCxnSpPr>
            <a:cxnSpLocks/>
            <a:stCxn id="49" idx="0"/>
            <a:endCxn id="51" idx="2"/>
          </p:cNvCxnSpPr>
          <p:nvPr/>
        </p:nvCxnSpPr>
        <p:spPr>
          <a:xfrm rot="5400000" flipH="1" flipV="1">
            <a:off x="5489649" y="4582407"/>
            <a:ext cx="601448" cy="1878630"/>
          </a:xfrm>
          <a:prstGeom prst="bentConnector3">
            <a:avLst>
              <a:gd name="adj1" fmla="val 79298"/>
            </a:avLst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83" name="Connector: Elbow 82">
            <a:extLst>
              <a:ext uri="{FF2B5EF4-FFF2-40B4-BE49-F238E27FC236}">
                <a16:creationId xmlns:a16="http://schemas.microsoft.com/office/drawing/2014/main" id="{530FCCB9-4698-426B-BDB8-01EA8F76E413}"/>
              </a:ext>
            </a:extLst>
          </p:cNvPr>
          <p:cNvCxnSpPr>
            <a:cxnSpLocks/>
          </p:cNvCxnSpPr>
          <p:nvPr/>
        </p:nvCxnSpPr>
        <p:spPr>
          <a:xfrm flipV="1">
            <a:off x="3924418" y="5342919"/>
            <a:ext cx="1066576" cy="1"/>
          </a:xfrm>
          <a:prstGeom prst="bentConnector3">
            <a:avLst>
              <a:gd name="adj1" fmla="val 50000"/>
            </a:avLst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84A73DCF-8937-453B-9DB7-65337CE4E4D9}"/>
              </a:ext>
            </a:extLst>
          </p:cNvPr>
          <p:cNvCxnSpPr>
            <a:cxnSpLocks/>
            <a:stCxn id="54" idx="7"/>
          </p:cNvCxnSpPr>
          <p:nvPr/>
        </p:nvCxnSpPr>
        <p:spPr>
          <a:xfrm flipV="1">
            <a:off x="7111357" y="3718486"/>
            <a:ext cx="0" cy="729143"/>
          </a:xfrm>
          <a:prstGeom prst="line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788DA62F-0D1D-4AC7-A5A8-F23516114098}"/>
                  </a:ext>
                </a:extLst>
              </p:cNvPr>
              <p:cNvSpPr/>
              <p:nvPr/>
            </p:nvSpPr>
            <p:spPr>
              <a:xfrm>
                <a:off x="7843175" y="4987645"/>
                <a:ext cx="429669" cy="3329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050" dirty="0">
                    <a:solidFill>
                      <a:schemeClr val="tx1"/>
                    </a:solidFill>
                  </a:rPr>
                  <a:t> </a:t>
                </a:r>
                <a:endParaRPr lang="en-US" sz="1600" dirty="0"/>
              </a:p>
            </p:txBody>
          </p:sp>
        </mc:Choice>
        <mc:Fallback xmlns=""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788DA62F-0D1D-4AC7-A5A8-F235161140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3175" y="4987645"/>
                <a:ext cx="429669" cy="33291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C1C0B514-7346-45B8-A58D-E91B037CE60D}"/>
                  </a:ext>
                </a:extLst>
              </p:cNvPr>
              <p:cNvSpPr/>
              <p:nvPr/>
            </p:nvSpPr>
            <p:spPr>
              <a:xfrm>
                <a:off x="3865156" y="4987302"/>
                <a:ext cx="625236" cy="3329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sz="1050" dirty="0">
                    <a:solidFill>
                      <a:schemeClr val="tx1"/>
                    </a:solidFill>
                  </a:rPr>
                  <a:t> </a:t>
                </a:r>
                <a:endParaRPr lang="en-US" sz="1600" dirty="0"/>
              </a:p>
            </p:txBody>
          </p:sp>
        </mc:Choice>
        <mc:Fallback xmlns=""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C1C0B514-7346-45B8-A58D-E91B037CE6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5156" y="4987302"/>
                <a:ext cx="625236" cy="33291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Rectangle 51">
            <a:extLst>
              <a:ext uri="{FF2B5EF4-FFF2-40B4-BE49-F238E27FC236}">
                <a16:creationId xmlns:a16="http://schemas.microsoft.com/office/drawing/2014/main" id="{AE9ABD2C-04CF-4AD5-B65E-041A57152490}"/>
              </a:ext>
            </a:extLst>
          </p:cNvPr>
          <p:cNvSpPr/>
          <p:nvPr/>
        </p:nvSpPr>
        <p:spPr>
          <a:xfrm>
            <a:off x="6774133" y="3919128"/>
            <a:ext cx="674450" cy="35291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Corbel" panose="020B0503020204020204" pitchFamily="34" charset="0"/>
              </a:rPr>
              <a:t>tanh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7706CAAA-C292-45BC-BB40-DA531DC73DEF}"/>
              </a:ext>
            </a:extLst>
          </p:cNvPr>
          <p:cNvSpPr/>
          <p:nvPr/>
        </p:nvSpPr>
        <p:spPr>
          <a:xfrm>
            <a:off x="3445385" y="1716165"/>
            <a:ext cx="3665972" cy="374126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FC169D76-FAB7-4EAC-8470-0BA1B0625E5D}"/>
              </a:ext>
            </a:extLst>
          </p:cNvPr>
          <p:cNvSpPr txBox="1"/>
          <p:nvPr/>
        </p:nvSpPr>
        <p:spPr>
          <a:xfrm>
            <a:off x="2153499" y="2059723"/>
            <a:ext cx="76738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Corbel" panose="020B0503020204020204" pitchFamily="34" charset="0"/>
              </a:rPr>
              <a:t>The output gate controls what information is sent to the next time step</a:t>
            </a:r>
          </a:p>
        </p:txBody>
      </p: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411A88F0-24F8-46DE-93BD-29924FC74832}"/>
              </a:ext>
            </a:extLst>
          </p:cNvPr>
          <p:cNvCxnSpPr>
            <a:cxnSpLocks/>
          </p:cNvCxnSpPr>
          <p:nvPr/>
        </p:nvCxnSpPr>
        <p:spPr>
          <a:xfrm flipV="1">
            <a:off x="7556358" y="3073498"/>
            <a:ext cx="0" cy="2264659"/>
          </a:xfrm>
          <a:prstGeom prst="line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D0D1D8-D734-406A-B200-1E751370371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41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775770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B9D8B4C-7AFE-4BBB-AEAE-8215FC40C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 short term memory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CA56FFC-7E10-4541-A884-E0556ECC4BC4}"/>
              </a:ext>
            </a:extLst>
          </p:cNvPr>
          <p:cNvSpPr/>
          <p:nvPr/>
        </p:nvSpPr>
        <p:spPr>
          <a:xfrm>
            <a:off x="4396902" y="3429000"/>
            <a:ext cx="3398196" cy="2037944"/>
          </a:xfrm>
          <a:prstGeom prst="roundRect">
            <a:avLst/>
          </a:prstGeom>
          <a:solidFill>
            <a:schemeClr val="accent4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BF9333E9-5C70-43F7-8C44-885BC32EF771}"/>
                  </a:ext>
                </a:extLst>
              </p:cNvPr>
              <p:cNvSpPr/>
              <p:nvPr/>
            </p:nvSpPr>
            <p:spPr>
              <a:xfrm>
                <a:off x="4628711" y="5822446"/>
                <a:ext cx="444695" cy="444696"/>
              </a:xfrm>
              <a:prstGeom prst="ellipse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05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BF9333E9-5C70-43F7-8C44-885BC32EF7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8711" y="5822446"/>
                <a:ext cx="444695" cy="444696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6C3EDD10-9139-4680-A46B-64F525E4AA5A}"/>
                  </a:ext>
                </a:extLst>
              </p:cNvPr>
              <p:cNvSpPr/>
              <p:nvPr/>
            </p:nvSpPr>
            <p:spPr>
              <a:xfrm>
                <a:off x="7334010" y="2628802"/>
                <a:ext cx="444695" cy="444696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6C3EDD10-9139-4680-A46B-64F525E4AA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4010" y="2628802"/>
                <a:ext cx="444695" cy="444696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8A84CC17-4C77-441F-8A24-D5AFA09F19BF}"/>
              </a:ext>
            </a:extLst>
          </p:cNvPr>
          <p:cNvSpPr/>
          <p:nvPr/>
        </p:nvSpPr>
        <p:spPr>
          <a:xfrm>
            <a:off x="5758775" y="4868088"/>
            <a:ext cx="674450" cy="3529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Corbel" panose="020B0503020204020204" pitchFamily="34" charset="0"/>
              </a:rPr>
              <a:t>tanh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8F30F456-AC16-440D-99BE-E92B65ACC3AB}"/>
                  </a:ext>
                </a:extLst>
              </p:cNvPr>
              <p:cNvSpPr/>
              <p:nvPr/>
            </p:nvSpPr>
            <p:spPr>
              <a:xfrm>
                <a:off x="7856000" y="3385917"/>
                <a:ext cx="404020" cy="3329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050" dirty="0">
                    <a:solidFill>
                      <a:schemeClr val="tx1"/>
                    </a:solidFill>
                  </a:rPr>
                  <a:t> </a:t>
                </a:r>
                <a:endParaRPr lang="en-US" sz="1600" dirty="0"/>
              </a:p>
            </p:txBody>
          </p:sp>
        </mc:Choice>
        <mc:Fallback xmlns="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8F30F456-AC16-440D-99BE-E92B65ACC3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6000" y="3385917"/>
                <a:ext cx="404020" cy="33291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E96BC8EA-71A7-4B6F-ADE9-E6AF1ED388BF}"/>
                  </a:ext>
                </a:extLst>
              </p:cNvPr>
              <p:cNvSpPr/>
              <p:nvPr/>
            </p:nvSpPr>
            <p:spPr>
              <a:xfrm>
                <a:off x="5268918" y="4868091"/>
                <a:ext cx="377988" cy="35291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orbel" panose="020B050302020402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E96BC8EA-71A7-4B6F-ADE9-E6AF1ED388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8918" y="4868091"/>
                <a:ext cx="377988" cy="3529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B5F38676-0030-4E21-A32B-710AD33FF8F9}"/>
                  </a:ext>
                </a:extLst>
              </p:cNvPr>
              <p:cNvSpPr/>
              <p:nvPr/>
            </p:nvSpPr>
            <p:spPr>
              <a:xfrm>
                <a:off x="4776730" y="4868088"/>
                <a:ext cx="377988" cy="35291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orbel" panose="020B050302020402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B5F38676-0030-4E21-A32B-710AD33FF8F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6730" y="4868088"/>
                <a:ext cx="377988" cy="3529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3087CDB7-E081-4D8C-B96C-C4F629C5D7D6}"/>
                  </a:ext>
                </a:extLst>
              </p:cNvPr>
              <p:cNvSpPr/>
              <p:nvPr/>
            </p:nvSpPr>
            <p:spPr>
              <a:xfrm>
                <a:off x="6540695" y="4868088"/>
                <a:ext cx="377988" cy="35291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orbel" panose="020B050302020402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3087CDB7-E081-4D8C-B96C-C4F629C5D7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0695" y="4868088"/>
                <a:ext cx="377988" cy="3529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Rectangle 58">
            <a:extLst>
              <a:ext uri="{FF2B5EF4-FFF2-40B4-BE49-F238E27FC236}">
                <a16:creationId xmlns:a16="http://schemas.microsoft.com/office/drawing/2014/main" id="{9245B803-E827-4D3A-8DD7-73E6E5229F6A}"/>
              </a:ext>
            </a:extLst>
          </p:cNvPr>
          <p:cNvSpPr/>
          <p:nvPr/>
        </p:nvSpPr>
        <p:spPr>
          <a:xfrm>
            <a:off x="6774134" y="3919128"/>
            <a:ext cx="674450" cy="35291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Corbel" panose="020B0503020204020204" pitchFamily="34" charset="0"/>
              </a:rPr>
              <a:t>tanh</a:t>
            </a: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C8000C27-A671-4B9C-82AC-ADB440E4C2A8}"/>
              </a:ext>
            </a:extLst>
          </p:cNvPr>
          <p:cNvGrpSpPr/>
          <p:nvPr/>
        </p:nvGrpSpPr>
        <p:grpSpPr>
          <a:xfrm rot="18900000">
            <a:off x="5990407" y="4093428"/>
            <a:ext cx="211186" cy="211186"/>
            <a:chOff x="9270460" y="1841787"/>
            <a:chExt cx="369332" cy="369332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654B5B51-F273-4FF2-B722-2FDA17D6414A}"/>
                </a:ext>
              </a:extLst>
            </p:cNvPr>
            <p:cNvSpPr/>
            <p:nvPr/>
          </p:nvSpPr>
          <p:spPr>
            <a:xfrm>
              <a:off x="9270460" y="1841787"/>
              <a:ext cx="369332" cy="36933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C34AA96F-66FB-45F8-8784-F613223BE31E}"/>
                </a:ext>
              </a:extLst>
            </p:cNvPr>
            <p:cNvCxnSpPr>
              <a:stCxn id="69" idx="0"/>
              <a:endCxn id="69" idx="4"/>
            </p:cNvCxnSpPr>
            <p:nvPr/>
          </p:nvCxnSpPr>
          <p:spPr>
            <a:xfrm>
              <a:off x="9455126" y="1841787"/>
              <a:ext cx="0" cy="369332"/>
            </a:xfrm>
            <a:prstGeom prst="line">
              <a:avLst/>
            </a:prstGeom>
            <a:grpFill/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69F5B3B5-15CC-4239-8B21-B53520B6BE36}"/>
                </a:ext>
              </a:extLst>
            </p:cNvPr>
            <p:cNvCxnSpPr>
              <a:cxnSpLocks/>
              <a:stCxn id="69" idx="2"/>
              <a:endCxn id="69" idx="6"/>
            </p:cNvCxnSpPr>
            <p:nvPr/>
          </p:nvCxnSpPr>
          <p:spPr>
            <a:xfrm>
              <a:off x="9270460" y="2026453"/>
              <a:ext cx="369332" cy="0"/>
            </a:xfrm>
            <a:prstGeom prst="line">
              <a:avLst/>
            </a:prstGeom>
            <a:grpFill/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3DB5CE8A-F7D8-45C4-8224-F8FA69FDBBB4}"/>
              </a:ext>
            </a:extLst>
          </p:cNvPr>
          <p:cNvGrpSpPr/>
          <p:nvPr/>
        </p:nvGrpSpPr>
        <p:grpSpPr>
          <a:xfrm rot="18900000">
            <a:off x="7005765" y="4447630"/>
            <a:ext cx="211186" cy="211186"/>
            <a:chOff x="9270460" y="1841787"/>
            <a:chExt cx="369332" cy="369332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4DE87C56-68D5-458F-AC76-7D4D562B2B86}"/>
                </a:ext>
              </a:extLst>
            </p:cNvPr>
            <p:cNvSpPr/>
            <p:nvPr/>
          </p:nvSpPr>
          <p:spPr>
            <a:xfrm>
              <a:off x="9270460" y="1841787"/>
              <a:ext cx="369332" cy="36933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E0117693-AF5E-4DC3-86E1-03A5C04FE25F}"/>
                </a:ext>
              </a:extLst>
            </p:cNvPr>
            <p:cNvCxnSpPr>
              <a:stCxn id="73" idx="0"/>
              <a:endCxn id="73" idx="4"/>
            </p:cNvCxnSpPr>
            <p:nvPr/>
          </p:nvCxnSpPr>
          <p:spPr>
            <a:xfrm>
              <a:off x="9455126" y="1841787"/>
              <a:ext cx="0" cy="369332"/>
            </a:xfrm>
            <a:prstGeom prst="line">
              <a:avLst/>
            </a:prstGeom>
            <a:grpFill/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4D9F7CA-2416-46E7-AC57-F69F56617989}"/>
                </a:ext>
              </a:extLst>
            </p:cNvPr>
            <p:cNvCxnSpPr>
              <a:cxnSpLocks/>
              <a:stCxn id="73" idx="2"/>
              <a:endCxn id="73" idx="6"/>
            </p:cNvCxnSpPr>
            <p:nvPr/>
          </p:nvCxnSpPr>
          <p:spPr>
            <a:xfrm>
              <a:off x="9270460" y="2026453"/>
              <a:ext cx="369332" cy="0"/>
            </a:xfrm>
            <a:prstGeom prst="line">
              <a:avLst/>
            </a:prstGeom>
            <a:grpFill/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11DE26C4-D4DD-412B-BF64-63F360C8A43B}"/>
              </a:ext>
            </a:extLst>
          </p:cNvPr>
          <p:cNvCxnSpPr>
            <a:cxnSpLocks/>
            <a:stCxn id="57" idx="0"/>
            <a:endCxn id="65" idx="3"/>
          </p:cNvCxnSpPr>
          <p:nvPr/>
        </p:nvCxnSpPr>
        <p:spPr>
          <a:xfrm rot="5400000" flipH="1" flipV="1">
            <a:off x="4444917" y="4347281"/>
            <a:ext cx="1041614" cy="1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79" name="Connector: Elbow 78">
            <a:extLst>
              <a:ext uri="{FF2B5EF4-FFF2-40B4-BE49-F238E27FC236}">
                <a16:creationId xmlns:a16="http://schemas.microsoft.com/office/drawing/2014/main" id="{59AAF95D-A423-46A6-9AFF-1098A2315DBA}"/>
              </a:ext>
            </a:extLst>
          </p:cNvPr>
          <p:cNvCxnSpPr>
            <a:cxnSpLocks/>
            <a:stCxn id="56" idx="0"/>
            <a:endCxn id="69" idx="1"/>
          </p:cNvCxnSpPr>
          <p:nvPr/>
        </p:nvCxnSpPr>
        <p:spPr>
          <a:xfrm rot="5400000" flipH="1" flipV="1">
            <a:off x="5389624" y="4267309"/>
            <a:ext cx="669070" cy="532494"/>
          </a:xfrm>
          <a:prstGeom prst="bentConnector3">
            <a:avLst>
              <a:gd name="adj1" fmla="val 99648"/>
            </a:avLst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3E779688-E31C-4D6B-9C14-432D32079B94}"/>
              </a:ext>
            </a:extLst>
          </p:cNvPr>
          <p:cNvCxnSpPr>
            <a:cxnSpLocks/>
            <a:stCxn id="58" idx="0"/>
            <a:endCxn id="73" idx="1"/>
          </p:cNvCxnSpPr>
          <p:nvPr/>
        </p:nvCxnSpPr>
        <p:spPr>
          <a:xfrm rot="5400000" flipH="1" flipV="1">
            <a:off x="6710294" y="4572619"/>
            <a:ext cx="314865" cy="276075"/>
          </a:xfrm>
          <a:prstGeom prst="bentConnector3">
            <a:avLst>
              <a:gd name="adj1" fmla="val 99504"/>
            </a:avLst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86" name="Connector: Elbow 85">
            <a:extLst>
              <a:ext uri="{FF2B5EF4-FFF2-40B4-BE49-F238E27FC236}">
                <a16:creationId xmlns:a16="http://schemas.microsoft.com/office/drawing/2014/main" id="{B235C9F8-4896-4447-B1B7-6C97694C3033}"/>
              </a:ext>
            </a:extLst>
          </p:cNvPr>
          <p:cNvCxnSpPr>
            <a:cxnSpLocks/>
            <a:stCxn id="69" idx="7"/>
            <a:endCxn id="61" idx="4"/>
          </p:cNvCxnSpPr>
          <p:nvPr/>
        </p:nvCxnSpPr>
        <p:spPr>
          <a:xfrm rot="16200000" flipV="1">
            <a:off x="5962958" y="3960384"/>
            <a:ext cx="266085" cy="1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5BADA1EE-4043-4D20-8D97-E0B4BE51FA19}"/>
              </a:ext>
            </a:extLst>
          </p:cNvPr>
          <p:cNvCxnSpPr>
            <a:cxnSpLocks/>
            <a:stCxn id="73" idx="3"/>
          </p:cNvCxnSpPr>
          <p:nvPr/>
        </p:nvCxnSpPr>
        <p:spPr>
          <a:xfrm rot="16200000" flipH="1">
            <a:off x="7334078" y="4436097"/>
            <a:ext cx="684708" cy="1130148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2" name="Connector: Elbow 91">
            <a:extLst>
              <a:ext uri="{FF2B5EF4-FFF2-40B4-BE49-F238E27FC236}">
                <a16:creationId xmlns:a16="http://schemas.microsoft.com/office/drawing/2014/main" id="{0D5FFA81-43CF-45C1-A266-ABF9138D7537}"/>
              </a:ext>
            </a:extLst>
          </p:cNvPr>
          <p:cNvCxnSpPr>
            <a:cxnSpLocks/>
            <a:stCxn id="59" idx="0"/>
          </p:cNvCxnSpPr>
          <p:nvPr/>
        </p:nvCxnSpPr>
        <p:spPr>
          <a:xfrm rot="5400000" flipH="1" flipV="1">
            <a:off x="7579086" y="3254023"/>
            <a:ext cx="197379" cy="1132832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8" name="Connector: Elbow 97">
            <a:extLst>
              <a:ext uri="{FF2B5EF4-FFF2-40B4-BE49-F238E27FC236}">
                <a16:creationId xmlns:a16="http://schemas.microsoft.com/office/drawing/2014/main" id="{E24C59FB-3E11-4EE3-8EA6-75C345F0C4DE}"/>
              </a:ext>
            </a:extLst>
          </p:cNvPr>
          <p:cNvCxnSpPr>
            <a:stCxn id="9" idx="0"/>
            <a:endCxn id="57" idx="2"/>
          </p:cNvCxnSpPr>
          <p:nvPr/>
        </p:nvCxnSpPr>
        <p:spPr>
          <a:xfrm rot="5400000" flipH="1" flipV="1">
            <a:off x="4607667" y="5464390"/>
            <a:ext cx="601448" cy="114665"/>
          </a:xfrm>
          <a:prstGeom prst="bentConnector3">
            <a:avLst>
              <a:gd name="adj1" fmla="val 79562"/>
            </a:avLst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0" name="Connector: Elbow 99">
            <a:extLst>
              <a:ext uri="{FF2B5EF4-FFF2-40B4-BE49-F238E27FC236}">
                <a16:creationId xmlns:a16="http://schemas.microsoft.com/office/drawing/2014/main" id="{6237DCE6-41A6-4DC7-9B18-12E0ADE9A381}"/>
              </a:ext>
            </a:extLst>
          </p:cNvPr>
          <p:cNvCxnSpPr>
            <a:cxnSpLocks/>
            <a:stCxn id="9" idx="0"/>
            <a:endCxn id="56" idx="2"/>
          </p:cNvCxnSpPr>
          <p:nvPr/>
        </p:nvCxnSpPr>
        <p:spPr>
          <a:xfrm rot="5400000" flipH="1" flipV="1">
            <a:off x="4853763" y="5218298"/>
            <a:ext cx="601445" cy="606853"/>
          </a:xfrm>
          <a:prstGeom prst="bentConnector3">
            <a:avLst>
              <a:gd name="adj1" fmla="val 79298"/>
            </a:avLst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4" name="Connector: Elbow 103">
            <a:extLst>
              <a:ext uri="{FF2B5EF4-FFF2-40B4-BE49-F238E27FC236}">
                <a16:creationId xmlns:a16="http://schemas.microsoft.com/office/drawing/2014/main" id="{79D5425B-D514-463D-8558-D8395CDD085C}"/>
              </a:ext>
            </a:extLst>
          </p:cNvPr>
          <p:cNvCxnSpPr>
            <a:cxnSpLocks/>
            <a:stCxn id="9" idx="0"/>
            <a:endCxn id="11" idx="2"/>
          </p:cNvCxnSpPr>
          <p:nvPr/>
        </p:nvCxnSpPr>
        <p:spPr>
          <a:xfrm rot="5400000" flipH="1" flipV="1">
            <a:off x="5172805" y="4899252"/>
            <a:ext cx="601448" cy="1244941"/>
          </a:xfrm>
          <a:prstGeom prst="bentConnector3">
            <a:avLst>
              <a:gd name="adj1" fmla="val 79298"/>
            </a:avLst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8" name="Connector: Elbow 107">
            <a:extLst>
              <a:ext uri="{FF2B5EF4-FFF2-40B4-BE49-F238E27FC236}">
                <a16:creationId xmlns:a16="http://schemas.microsoft.com/office/drawing/2014/main" id="{0BA20C9E-5972-46B7-BC39-09829F466074}"/>
              </a:ext>
            </a:extLst>
          </p:cNvPr>
          <p:cNvCxnSpPr>
            <a:cxnSpLocks/>
            <a:stCxn id="9" idx="0"/>
            <a:endCxn id="58" idx="2"/>
          </p:cNvCxnSpPr>
          <p:nvPr/>
        </p:nvCxnSpPr>
        <p:spPr>
          <a:xfrm rot="5400000" flipH="1" flipV="1">
            <a:off x="5489650" y="4582407"/>
            <a:ext cx="601448" cy="1878630"/>
          </a:xfrm>
          <a:prstGeom prst="bentConnector3">
            <a:avLst>
              <a:gd name="adj1" fmla="val 79298"/>
            </a:avLst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12" name="Connector: Elbow 111">
            <a:extLst>
              <a:ext uri="{FF2B5EF4-FFF2-40B4-BE49-F238E27FC236}">
                <a16:creationId xmlns:a16="http://schemas.microsoft.com/office/drawing/2014/main" id="{562CA4B7-17F0-4709-8D53-1283485D343D}"/>
              </a:ext>
            </a:extLst>
          </p:cNvPr>
          <p:cNvCxnSpPr>
            <a:cxnSpLocks/>
            <a:endCxn id="57" idx="2"/>
          </p:cNvCxnSpPr>
          <p:nvPr/>
        </p:nvCxnSpPr>
        <p:spPr>
          <a:xfrm flipV="1">
            <a:off x="3924419" y="5220998"/>
            <a:ext cx="1041305" cy="121921"/>
          </a:xfrm>
          <a:prstGeom prst="bentConnector2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EF2AA3A4-4E13-4326-8DB7-A774EFBC8B03}"/>
              </a:ext>
            </a:extLst>
          </p:cNvPr>
          <p:cNvCxnSpPr>
            <a:cxnSpLocks/>
          </p:cNvCxnSpPr>
          <p:nvPr/>
        </p:nvCxnSpPr>
        <p:spPr>
          <a:xfrm>
            <a:off x="3926618" y="3720880"/>
            <a:ext cx="4217257" cy="0"/>
          </a:xfrm>
          <a:prstGeom prst="line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EB7AE28B-EFA3-4ADC-B93E-8C997D449141}"/>
              </a:ext>
            </a:extLst>
          </p:cNvPr>
          <p:cNvCxnSpPr>
            <a:cxnSpLocks/>
            <a:stCxn id="73" idx="7"/>
            <a:endCxn id="59" idx="2"/>
          </p:cNvCxnSpPr>
          <p:nvPr/>
        </p:nvCxnSpPr>
        <p:spPr>
          <a:xfrm flipV="1">
            <a:off x="7111358" y="4272038"/>
            <a:ext cx="1" cy="175591"/>
          </a:xfrm>
          <a:prstGeom prst="line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21FF07CB-D6AB-44B0-A07B-E46091B911F1}"/>
              </a:ext>
            </a:extLst>
          </p:cNvPr>
          <p:cNvCxnSpPr>
            <a:cxnSpLocks/>
            <a:stCxn id="10" idx="4"/>
          </p:cNvCxnSpPr>
          <p:nvPr/>
        </p:nvCxnSpPr>
        <p:spPr>
          <a:xfrm>
            <a:off x="7556358" y="3073498"/>
            <a:ext cx="0" cy="612677"/>
          </a:xfrm>
          <a:prstGeom prst="line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E907218E-E7BB-4543-9978-E201547F29DB}"/>
              </a:ext>
            </a:extLst>
          </p:cNvPr>
          <p:cNvCxnSpPr>
            <a:cxnSpLocks/>
          </p:cNvCxnSpPr>
          <p:nvPr/>
        </p:nvCxnSpPr>
        <p:spPr>
          <a:xfrm>
            <a:off x="7556358" y="3756506"/>
            <a:ext cx="0" cy="1581651"/>
          </a:xfrm>
          <a:prstGeom prst="line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5" name="Rectangle 184">
                <a:extLst>
                  <a:ext uri="{FF2B5EF4-FFF2-40B4-BE49-F238E27FC236}">
                    <a16:creationId xmlns:a16="http://schemas.microsoft.com/office/drawing/2014/main" id="{DE496FEC-B1F7-483A-8EBD-F0C843C19300}"/>
                  </a:ext>
                </a:extLst>
              </p:cNvPr>
              <p:cNvSpPr/>
              <p:nvPr/>
            </p:nvSpPr>
            <p:spPr>
              <a:xfrm>
                <a:off x="3869591" y="3385574"/>
                <a:ext cx="599588" cy="3329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sz="1050" dirty="0">
                    <a:solidFill>
                      <a:schemeClr val="tx1"/>
                    </a:solidFill>
                  </a:rPr>
                  <a:t> </a:t>
                </a:r>
                <a:endParaRPr lang="en-US" sz="1600" dirty="0"/>
              </a:p>
            </p:txBody>
          </p:sp>
        </mc:Choice>
        <mc:Fallback xmlns="">
          <p:sp>
            <p:nvSpPr>
              <p:cNvPr id="185" name="Rectangle 184">
                <a:extLst>
                  <a:ext uri="{FF2B5EF4-FFF2-40B4-BE49-F238E27FC236}">
                    <a16:creationId xmlns:a16="http://schemas.microsoft.com/office/drawing/2014/main" id="{DE496FEC-B1F7-483A-8EBD-F0C843C1930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9591" y="3385574"/>
                <a:ext cx="599588" cy="33291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5" name="Rectangle 224">
                <a:extLst>
                  <a:ext uri="{FF2B5EF4-FFF2-40B4-BE49-F238E27FC236}">
                    <a16:creationId xmlns:a16="http://schemas.microsoft.com/office/drawing/2014/main" id="{FDB1F784-CB5A-4514-B621-21D647ECD3FC}"/>
                  </a:ext>
                </a:extLst>
              </p:cNvPr>
              <p:cNvSpPr/>
              <p:nvPr/>
            </p:nvSpPr>
            <p:spPr>
              <a:xfrm>
                <a:off x="7843176" y="4987645"/>
                <a:ext cx="429669" cy="3329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050" dirty="0">
                    <a:solidFill>
                      <a:schemeClr val="tx1"/>
                    </a:solidFill>
                  </a:rPr>
                  <a:t> </a:t>
                </a:r>
                <a:endParaRPr lang="en-US" sz="1600" dirty="0"/>
              </a:p>
            </p:txBody>
          </p:sp>
        </mc:Choice>
        <mc:Fallback xmlns="">
          <p:sp>
            <p:nvSpPr>
              <p:cNvPr id="225" name="Rectangle 224">
                <a:extLst>
                  <a:ext uri="{FF2B5EF4-FFF2-40B4-BE49-F238E27FC236}">
                    <a16:creationId xmlns:a16="http://schemas.microsoft.com/office/drawing/2014/main" id="{FDB1F784-CB5A-4514-B621-21D647ECD3F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3176" y="4987645"/>
                <a:ext cx="429669" cy="33291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7" name="Rectangle 226">
                <a:extLst>
                  <a:ext uri="{FF2B5EF4-FFF2-40B4-BE49-F238E27FC236}">
                    <a16:creationId xmlns:a16="http://schemas.microsoft.com/office/drawing/2014/main" id="{BCC91321-307D-4120-8E95-EFF452D94995}"/>
                  </a:ext>
                </a:extLst>
              </p:cNvPr>
              <p:cNvSpPr/>
              <p:nvPr/>
            </p:nvSpPr>
            <p:spPr>
              <a:xfrm>
                <a:off x="3865157" y="4987302"/>
                <a:ext cx="625236" cy="3329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sz="1050" dirty="0">
                    <a:solidFill>
                      <a:schemeClr val="tx1"/>
                    </a:solidFill>
                  </a:rPr>
                  <a:t> </a:t>
                </a:r>
                <a:endParaRPr lang="en-US" sz="1600" dirty="0"/>
              </a:p>
            </p:txBody>
          </p:sp>
        </mc:Choice>
        <mc:Fallback xmlns="">
          <p:sp>
            <p:nvSpPr>
              <p:cNvPr id="227" name="Rectangle 226">
                <a:extLst>
                  <a:ext uri="{FF2B5EF4-FFF2-40B4-BE49-F238E27FC236}">
                    <a16:creationId xmlns:a16="http://schemas.microsoft.com/office/drawing/2014/main" id="{BCC91321-307D-4120-8E95-EFF452D949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5157" y="4987302"/>
                <a:ext cx="625236" cy="33291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4" name="Group 63">
            <a:extLst>
              <a:ext uri="{FF2B5EF4-FFF2-40B4-BE49-F238E27FC236}">
                <a16:creationId xmlns:a16="http://schemas.microsoft.com/office/drawing/2014/main" id="{647DDE4E-7C9F-4F5E-A147-68DF785C795D}"/>
              </a:ext>
            </a:extLst>
          </p:cNvPr>
          <p:cNvGrpSpPr/>
          <p:nvPr/>
        </p:nvGrpSpPr>
        <p:grpSpPr>
          <a:xfrm rot="18900000">
            <a:off x="4860132" y="3615287"/>
            <a:ext cx="211186" cy="211186"/>
            <a:chOff x="9270460" y="1841787"/>
            <a:chExt cx="369332" cy="369332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988597EF-5A33-4C55-B52F-FFAAEE756AEE}"/>
                </a:ext>
              </a:extLst>
            </p:cNvPr>
            <p:cNvSpPr/>
            <p:nvPr/>
          </p:nvSpPr>
          <p:spPr>
            <a:xfrm>
              <a:off x="9270460" y="1841787"/>
              <a:ext cx="369332" cy="36933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41AB1F48-BEFD-473A-A2CE-24C003C51D0B}"/>
                </a:ext>
              </a:extLst>
            </p:cNvPr>
            <p:cNvCxnSpPr>
              <a:stCxn id="65" idx="0"/>
              <a:endCxn id="65" idx="4"/>
            </p:cNvCxnSpPr>
            <p:nvPr/>
          </p:nvCxnSpPr>
          <p:spPr>
            <a:xfrm>
              <a:off x="9455126" y="1841787"/>
              <a:ext cx="0" cy="369332"/>
            </a:xfrm>
            <a:prstGeom prst="line">
              <a:avLst/>
            </a:prstGeom>
            <a:grpFill/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633DF7D5-150A-4772-A5CC-0C275E37BDF4}"/>
                </a:ext>
              </a:extLst>
            </p:cNvPr>
            <p:cNvCxnSpPr>
              <a:cxnSpLocks/>
              <a:stCxn id="65" idx="2"/>
              <a:endCxn id="65" idx="6"/>
            </p:cNvCxnSpPr>
            <p:nvPr/>
          </p:nvCxnSpPr>
          <p:spPr>
            <a:xfrm>
              <a:off x="9270460" y="2026453"/>
              <a:ext cx="369332" cy="0"/>
            </a:xfrm>
            <a:prstGeom prst="line">
              <a:avLst/>
            </a:prstGeom>
            <a:grpFill/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17563D2B-FF53-43FC-86EF-8DA43E6A5892}"/>
              </a:ext>
            </a:extLst>
          </p:cNvPr>
          <p:cNvGrpSpPr/>
          <p:nvPr/>
        </p:nvGrpSpPr>
        <p:grpSpPr>
          <a:xfrm>
            <a:off x="5990406" y="3616156"/>
            <a:ext cx="211186" cy="211186"/>
            <a:chOff x="9270460" y="1841787"/>
            <a:chExt cx="369332" cy="369332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02387014-21BF-40E3-BC7E-ADF90AE8AC51}"/>
                </a:ext>
              </a:extLst>
            </p:cNvPr>
            <p:cNvSpPr/>
            <p:nvPr/>
          </p:nvSpPr>
          <p:spPr>
            <a:xfrm>
              <a:off x="9270460" y="1841787"/>
              <a:ext cx="369332" cy="36933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D5325547-F16C-43BE-8222-A6AC6F1EFBAE}"/>
                </a:ext>
              </a:extLst>
            </p:cNvPr>
            <p:cNvCxnSpPr>
              <a:stCxn id="61" idx="0"/>
              <a:endCxn id="61" idx="4"/>
            </p:cNvCxnSpPr>
            <p:nvPr/>
          </p:nvCxnSpPr>
          <p:spPr>
            <a:xfrm>
              <a:off x="9455126" y="1841787"/>
              <a:ext cx="0" cy="369332"/>
            </a:xfrm>
            <a:prstGeom prst="line">
              <a:avLst/>
            </a:prstGeom>
            <a:grpFill/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60D8378F-0AE7-4E5D-A12B-B06FEA44D8CE}"/>
                </a:ext>
              </a:extLst>
            </p:cNvPr>
            <p:cNvCxnSpPr>
              <a:cxnSpLocks/>
              <a:stCxn id="61" idx="2"/>
              <a:endCxn id="61" idx="6"/>
            </p:cNvCxnSpPr>
            <p:nvPr/>
          </p:nvCxnSpPr>
          <p:spPr>
            <a:xfrm>
              <a:off x="9270460" y="2026453"/>
              <a:ext cx="369332" cy="0"/>
            </a:xfrm>
            <a:prstGeom prst="line">
              <a:avLst/>
            </a:prstGeom>
            <a:grpFill/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4B0321C-4B6B-4EF4-9B73-07A88BBA04E7}"/>
              </a:ext>
            </a:extLst>
          </p:cNvPr>
          <p:cNvSpPr txBox="1"/>
          <p:nvPr/>
        </p:nvSpPr>
        <p:spPr>
          <a:xfrm>
            <a:off x="3482347" y="1690181"/>
            <a:ext cx="50161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Corbel" panose="020B0503020204020204" pitchFamily="34" charset="0"/>
              </a:rPr>
              <a:t>1) Forget      2) Store      3) Update      4) Output </a:t>
            </a:r>
          </a:p>
        </p:txBody>
      </p: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15E10B83-44F4-4BAD-855B-1EB7980A4346}"/>
              </a:ext>
            </a:extLst>
          </p:cNvPr>
          <p:cNvCxnSpPr>
            <a:cxnSpLocks/>
            <a:stCxn id="11" idx="0"/>
            <a:endCxn id="69" idx="3"/>
          </p:cNvCxnSpPr>
          <p:nvPr/>
        </p:nvCxnSpPr>
        <p:spPr>
          <a:xfrm flipV="1">
            <a:off x="6096000" y="4304615"/>
            <a:ext cx="0" cy="563473"/>
          </a:xfrm>
          <a:prstGeom prst="straightConnector1">
            <a:avLst/>
          </a:prstGeom>
          <a:ln w="38100"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5DDD702-9C02-4E97-BD3E-110EF9AA589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42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672789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B310B-F84E-459C-8715-D095019E7E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 short term memory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6BF3C6-9055-45F7-B8D4-4BD2342504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0800" indent="0">
              <a:buNone/>
            </a:pPr>
            <a:r>
              <a:rPr lang="en-US" dirty="0"/>
              <a:t>Gradient flow is uninterrupted </a:t>
            </a:r>
            <a:r>
              <a:rPr lang="en-US" dirty="0">
                <a:sym typeface="Wingdings" panose="05000000000000000000" pitchFamily="2" charset="2"/>
              </a:rPr>
              <a:t> less vanishing gradients!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2AE570-1F12-4A04-BB41-A4511FC6E70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43</a:t>
            </a:fld>
            <a:endParaRPr lang="nl-BE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F05996D-99BA-4DC5-8333-1B3B7644F9BF}"/>
              </a:ext>
            </a:extLst>
          </p:cNvPr>
          <p:cNvSpPr/>
          <p:nvPr/>
        </p:nvSpPr>
        <p:spPr>
          <a:xfrm>
            <a:off x="4396902" y="3429000"/>
            <a:ext cx="3398196" cy="2037944"/>
          </a:xfrm>
          <a:prstGeom prst="roundRect">
            <a:avLst/>
          </a:prstGeom>
          <a:solidFill>
            <a:schemeClr val="accent4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DDB9507A-FC13-44C5-A7D0-E70229DC1EBB}"/>
                  </a:ext>
                </a:extLst>
              </p:cNvPr>
              <p:cNvSpPr/>
              <p:nvPr/>
            </p:nvSpPr>
            <p:spPr>
              <a:xfrm>
                <a:off x="4628711" y="5822446"/>
                <a:ext cx="444695" cy="444696"/>
              </a:xfrm>
              <a:prstGeom prst="ellipse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05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DDB9507A-FC13-44C5-A7D0-E70229DC1E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8711" y="5822446"/>
                <a:ext cx="444695" cy="444696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167B246E-CA99-4DE4-A4E7-4382548A131E}"/>
                  </a:ext>
                </a:extLst>
              </p:cNvPr>
              <p:cNvSpPr/>
              <p:nvPr/>
            </p:nvSpPr>
            <p:spPr>
              <a:xfrm>
                <a:off x="7334010" y="2628802"/>
                <a:ext cx="444695" cy="444696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167B246E-CA99-4DE4-A4E7-4382548A13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4010" y="2628802"/>
                <a:ext cx="444695" cy="444696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1925DFFD-8D7F-461B-BA62-E82905C31356}"/>
              </a:ext>
            </a:extLst>
          </p:cNvPr>
          <p:cNvSpPr/>
          <p:nvPr/>
        </p:nvSpPr>
        <p:spPr>
          <a:xfrm>
            <a:off x="5758775" y="4868088"/>
            <a:ext cx="674450" cy="3529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Corbel" panose="020B0503020204020204" pitchFamily="34" charset="0"/>
              </a:rPr>
              <a:t>tanh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2C245FE2-B96C-4E0D-9E16-86F8A43FDA5A}"/>
                  </a:ext>
                </a:extLst>
              </p:cNvPr>
              <p:cNvSpPr/>
              <p:nvPr/>
            </p:nvSpPr>
            <p:spPr>
              <a:xfrm>
                <a:off x="7856000" y="3385917"/>
                <a:ext cx="404020" cy="3329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050" dirty="0">
                    <a:solidFill>
                      <a:schemeClr val="tx1"/>
                    </a:solidFill>
                  </a:rPr>
                  <a:t> </a:t>
                </a:r>
                <a:endParaRPr lang="en-US" sz="16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2C245FE2-B96C-4E0D-9E16-86F8A43FDA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6000" y="3385917"/>
                <a:ext cx="404020" cy="33291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E97C85E8-3FF3-4448-A221-9EA34A26F36F}"/>
                  </a:ext>
                </a:extLst>
              </p:cNvPr>
              <p:cNvSpPr/>
              <p:nvPr/>
            </p:nvSpPr>
            <p:spPr>
              <a:xfrm>
                <a:off x="5268918" y="4868091"/>
                <a:ext cx="377988" cy="35291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orbel" panose="020B050302020402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E97C85E8-3FF3-4448-A221-9EA34A26F3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8918" y="4868091"/>
                <a:ext cx="377988" cy="3529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C9060F50-8D9E-4B8C-B03B-9D63FBF8D66D}"/>
                  </a:ext>
                </a:extLst>
              </p:cNvPr>
              <p:cNvSpPr/>
              <p:nvPr/>
            </p:nvSpPr>
            <p:spPr>
              <a:xfrm>
                <a:off x="4776730" y="4868088"/>
                <a:ext cx="377988" cy="35291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orbel" panose="020B050302020402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C9060F50-8D9E-4B8C-B03B-9D63FBF8D6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6730" y="4868088"/>
                <a:ext cx="377988" cy="3529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55C11FEB-083D-42DB-9063-09329F482A49}"/>
                  </a:ext>
                </a:extLst>
              </p:cNvPr>
              <p:cNvSpPr/>
              <p:nvPr/>
            </p:nvSpPr>
            <p:spPr>
              <a:xfrm>
                <a:off x="6540695" y="4868088"/>
                <a:ext cx="377988" cy="35291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orbel" panose="020B050302020402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55C11FEB-083D-42DB-9063-09329F482A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0695" y="4868088"/>
                <a:ext cx="377988" cy="3529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81700AE2-F1BC-4950-9715-F6AC6BC68A8A}"/>
              </a:ext>
            </a:extLst>
          </p:cNvPr>
          <p:cNvSpPr/>
          <p:nvPr/>
        </p:nvSpPr>
        <p:spPr>
          <a:xfrm>
            <a:off x="6774134" y="3919128"/>
            <a:ext cx="674450" cy="35291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Corbel" panose="020B0503020204020204" pitchFamily="34" charset="0"/>
              </a:rPr>
              <a:t>tanh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977F11A-AE99-43D1-A15E-98E84F435F8F}"/>
              </a:ext>
            </a:extLst>
          </p:cNvPr>
          <p:cNvGrpSpPr/>
          <p:nvPr/>
        </p:nvGrpSpPr>
        <p:grpSpPr>
          <a:xfrm rot="18900000">
            <a:off x="5990407" y="4093428"/>
            <a:ext cx="211186" cy="211186"/>
            <a:chOff x="9270460" y="1841787"/>
            <a:chExt cx="369332" cy="369332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0A96A51-9F38-4DEB-A2C4-5DB0B2377B68}"/>
                </a:ext>
              </a:extLst>
            </p:cNvPr>
            <p:cNvSpPr/>
            <p:nvPr/>
          </p:nvSpPr>
          <p:spPr>
            <a:xfrm>
              <a:off x="9270460" y="1841787"/>
              <a:ext cx="369332" cy="36933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A531D39-37C7-48E8-8518-E574E431F5E3}"/>
                </a:ext>
              </a:extLst>
            </p:cNvPr>
            <p:cNvCxnSpPr>
              <a:stCxn id="15" idx="0"/>
              <a:endCxn id="15" idx="4"/>
            </p:cNvCxnSpPr>
            <p:nvPr/>
          </p:nvCxnSpPr>
          <p:spPr>
            <a:xfrm>
              <a:off x="9455126" y="1841787"/>
              <a:ext cx="0" cy="369332"/>
            </a:xfrm>
            <a:prstGeom prst="line">
              <a:avLst/>
            </a:prstGeom>
            <a:grpFill/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B87047A7-4B91-4DC6-BFF2-A5621D1B943C}"/>
                </a:ext>
              </a:extLst>
            </p:cNvPr>
            <p:cNvCxnSpPr>
              <a:cxnSpLocks/>
              <a:stCxn id="15" idx="2"/>
              <a:endCxn id="15" idx="6"/>
            </p:cNvCxnSpPr>
            <p:nvPr/>
          </p:nvCxnSpPr>
          <p:spPr>
            <a:xfrm>
              <a:off x="9270460" y="2026453"/>
              <a:ext cx="369332" cy="0"/>
            </a:xfrm>
            <a:prstGeom prst="line">
              <a:avLst/>
            </a:prstGeom>
            <a:grpFill/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00E0DBC-D3EB-468C-9802-4532FB6957D4}"/>
              </a:ext>
            </a:extLst>
          </p:cNvPr>
          <p:cNvGrpSpPr/>
          <p:nvPr/>
        </p:nvGrpSpPr>
        <p:grpSpPr>
          <a:xfrm rot="18900000">
            <a:off x="7005765" y="4447630"/>
            <a:ext cx="211186" cy="211186"/>
            <a:chOff x="9270460" y="1841787"/>
            <a:chExt cx="369332" cy="369332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6609FAD3-5EDC-4DB0-9579-5C07F958FF72}"/>
                </a:ext>
              </a:extLst>
            </p:cNvPr>
            <p:cNvSpPr/>
            <p:nvPr/>
          </p:nvSpPr>
          <p:spPr>
            <a:xfrm>
              <a:off x="9270460" y="1841787"/>
              <a:ext cx="369332" cy="36933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2718542-D06F-4B7F-96A0-017DB9A82420}"/>
                </a:ext>
              </a:extLst>
            </p:cNvPr>
            <p:cNvCxnSpPr>
              <a:stCxn id="19" idx="0"/>
              <a:endCxn id="19" idx="4"/>
            </p:cNvCxnSpPr>
            <p:nvPr/>
          </p:nvCxnSpPr>
          <p:spPr>
            <a:xfrm>
              <a:off x="9455126" y="1841787"/>
              <a:ext cx="0" cy="369332"/>
            </a:xfrm>
            <a:prstGeom prst="line">
              <a:avLst/>
            </a:prstGeom>
            <a:grpFill/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CC1D7521-0881-4883-BF6B-8A3BCEF3860B}"/>
                </a:ext>
              </a:extLst>
            </p:cNvPr>
            <p:cNvCxnSpPr>
              <a:cxnSpLocks/>
              <a:stCxn id="19" idx="2"/>
              <a:endCxn id="19" idx="6"/>
            </p:cNvCxnSpPr>
            <p:nvPr/>
          </p:nvCxnSpPr>
          <p:spPr>
            <a:xfrm>
              <a:off x="9270460" y="2026453"/>
              <a:ext cx="369332" cy="0"/>
            </a:xfrm>
            <a:prstGeom prst="line">
              <a:avLst/>
            </a:prstGeom>
            <a:grpFill/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B5B38CCE-2A08-412A-82C1-0D62E53A2397}"/>
              </a:ext>
            </a:extLst>
          </p:cNvPr>
          <p:cNvCxnSpPr>
            <a:cxnSpLocks/>
            <a:stCxn id="11" idx="0"/>
            <a:endCxn id="41" idx="3"/>
          </p:cNvCxnSpPr>
          <p:nvPr/>
        </p:nvCxnSpPr>
        <p:spPr>
          <a:xfrm rot="5400000" flipH="1" flipV="1">
            <a:off x="4444917" y="4347281"/>
            <a:ext cx="1041614" cy="1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EAEADE2E-2C5E-457B-8B38-3BB4F13027E1}"/>
              </a:ext>
            </a:extLst>
          </p:cNvPr>
          <p:cNvCxnSpPr>
            <a:cxnSpLocks/>
            <a:stCxn id="10" idx="0"/>
            <a:endCxn id="15" idx="1"/>
          </p:cNvCxnSpPr>
          <p:nvPr/>
        </p:nvCxnSpPr>
        <p:spPr>
          <a:xfrm rot="5400000" flipH="1" flipV="1">
            <a:off x="5389624" y="4267309"/>
            <a:ext cx="669070" cy="532494"/>
          </a:xfrm>
          <a:prstGeom prst="bentConnector3">
            <a:avLst>
              <a:gd name="adj1" fmla="val 99648"/>
            </a:avLst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46E03DEA-FE20-4083-B52B-7C3A47AD658B}"/>
              </a:ext>
            </a:extLst>
          </p:cNvPr>
          <p:cNvCxnSpPr>
            <a:cxnSpLocks/>
            <a:stCxn id="12" idx="0"/>
            <a:endCxn id="19" idx="1"/>
          </p:cNvCxnSpPr>
          <p:nvPr/>
        </p:nvCxnSpPr>
        <p:spPr>
          <a:xfrm rot="5400000" flipH="1" flipV="1">
            <a:off x="6710294" y="4572619"/>
            <a:ext cx="314865" cy="276075"/>
          </a:xfrm>
          <a:prstGeom prst="bentConnector3">
            <a:avLst>
              <a:gd name="adj1" fmla="val 99504"/>
            </a:avLst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BA58C86E-D033-456E-80B4-3DDF4BE37486}"/>
              </a:ext>
            </a:extLst>
          </p:cNvPr>
          <p:cNvCxnSpPr>
            <a:cxnSpLocks/>
            <a:stCxn id="15" idx="7"/>
            <a:endCxn id="45" idx="4"/>
          </p:cNvCxnSpPr>
          <p:nvPr/>
        </p:nvCxnSpPr>
        <p:spPr>
          <a:xfrm rot="16200000" flipV="1">
            <a:off x="5962958" y="3960384"/>
            <a:ext cx="266085" cy="1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2B88FA73-0415-4961-96A2-5FF0AAB49558}"/>
              </a:ext>
            </a:extLst>
          </p:cNvPr>
          <p:cNvCxnSpPr>
            <a:cxnSpLocks/>
            <a:stCxn id="19" idx="3"/>
          </p:cNvCxnSpPr>
          <p:nvPr/>
        </p:nvCxnSpPr>
        <p:spPr>
          <a:xfrm rot="16200000" flipH="1">
            <a:off x="7334078" y="4436097"/>
            <a:ext cx="684708" cy="1130148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ACA9CD6A-8CC3-4CEE-AEA7-8B7E0AF006FB}"/>
              </a:ext>
            </a:extLst>
          </p:cNvPr>
          <p:cNvCxnSpPr>
            <a:cxnSpLocks/>
            <a:stCxn id="13" idx="0"/>
          </p:cNvCxnSpPr>
          <p:nvPr/>
        </p:nvCxnSpPr>
        <p:spPr>
          <a:xfrm rot="5400000" flipH="1" flipV="1">
            <a:off x="7579086" y="3254023"/>
            <a:ext cx="197379" cy="1132832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08EA0140-DF50-4D8B-BC9E-028C7C235D0B}"/>
              </a:ext>
            </a:extLst>
          </p:cNvPr>
          <p:cNvCxnSpPr>
            <a:stCxn id="6" idx="0"/>
            <a:endCxn id="11" idx="2"/>
          </p:cNvCxnSpPr>
          <p:nvPr/>
        </p:nvCxnSpPr>
        <p:spPr>
          <a:xfrm rot="5400000" flipH="1" flipV="1">
            <a:off x="4607667" y="5464390"/>
            <a:ext cx="601448" cy="114665"/>
          </a:xfrm>
          <a:prstGeom prst="bentConnector3">
            <a:avLst>
              <a:gd name="adj1" fmla="val 79562"/>
            </a:avLst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37804BDC-DD9B-4602-B823-D8B2B3C80895}"/>
              </a:ext>
            </a:extLst>
          </p:cNvPr>
          <p:cNvCxnSpPr>
            <a:cxnSpLocks/>
            <a:stCxn id="6" idx="0"/>
            <a:endCxn id="10" idx="2"/>
          </p:cNvCxnSpPr>
          <p:nvPr/>
        </p:nvCxnSpPr>
        <p:spPr>
          <a:xfrm rot="5400000" flipH="1" flipV="1">
            <a:off x="4853763" y="5218298"/>
            <a:ext cx="601445" cy="606853"/>
          </a:xfrm>
          <a:prstGeom prst="bentConnector3">
            <a:avLst>
              <a:gd name="adj1" fmla="val 79298"/>
            </a:avLst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D396020C-D493-4C2E-AC3A-52A448322A90}"/>
              </a:ext>
            </a:extLst>
          </p:cNvPr>
          <p:cNvCxnSpPr>
            <a:cxnSpLocks/>
            <a:stCxn id="6" idx="0"/>
            <a:endCxn id="8" idx="2"/>
          </p:cNvCxnSpPr>
          <p:nvPr/>
        </p:nvCxnSpPr>
        <p:spPr>
          <a:xfrm rot="5400000" flipH="1" flipV="1">
            <a:off x="5172805" y="4899252"/>
            <a:ext cx="601448" cy="1244941"/>
          </a:xfrm>
          <a:prstGeom prst="bentConnector3">
            <a:avLst>
              <a:gd name="adj1" fmla="val 79298"/>
            </a:avLst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229EE658-4C28-48A1-8FE9-C3093DDEC472}"/>
              </a:ext>
            </a:extLst>
          </p:cNvPr>
          <p:cNvCxnSpPr>
            <a:cxnSpLocks/>
            <a:stCxn id="6" idx="0"/>
            <a:endCxn id="12" idx="2"/>
          </p:cNvCxnSpPr>
          <p:nvPr/>
        </p:nvCxnSpPr>
        <p:spPr>
          <a:xfrm rot="5400000" flipH="1" flipV="1">
            <a:off x="5489650" y="4582407"/>
            <a:ext cx="601448" cy="1878630"/>
          </a:xfrm>
          <a:prstGeom prst="bentConnector3">
            <a:avLst>
              <a:gd name="adj1" fmla="val 79298"/>
            </a:avLst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813E091D-5063-40E3-B733-C3465784ADCD}"/>
              </a:ext>
            </a:extLst>
          </p:cNvPr>
          <p:cNvCxnSpPr>
            <a:cxnSpLocks/>
            <a:endCxn id="11" idx="2"/>
          </p:cNvCxnSpPr>
          <p:nvPr/>
        </p:nvCxnSpPr>
        <p:spPr>
          <a:xfrm flipV="1">
            <a:off x="3924419" y="5220998"/>
            <a:ext cx="1041305" cy="121921"/>
          </a:xfrm>
          <a:prstGeom prst="bentConnector2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6AA3976-9FB6-45C6-98BA-A7530311AC99}"/>
              </a:ext>
            </a:extLst>
          </p:cNvPr>
          <p:cNvCxnSpPr>
            <a:cxnSpLocks/>
          </p:cNvCxnSpPr>
          <p:nvPr/>
        </p:nvCxnSpPr>
        <p:spPr>
          <a:xfrm>
            <a:off x="3926618" y="3720880"/>
            <a:ext cx="4217257" cy="0"/>
          </a:xfrm>
          <a:prstGeom prst="line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B95F0BA-EF8F-42B9-94D5-3D73FB00047F}"/>
              </a:ext>
            </a:extLst>
          </p:cNvPr>
          <p:cNvCxnSpPr>
            <a:cxnSpLocks/>
            <a:stCxn id="19" idx="7"/>
            <a:endCxn id="13" idx="2"/>
          </p:cNvCxnSpPr>
          <p:nvPr/>
        </p:nvCxnSpPr>
        <p:spPr>
          <a:xfrm flipV="1">
            <a:off x="7111358" y="4272038"/>
            <a:ext cx="1" cy="175591"/>
          </a:xfrm>
          <a:prstGeom prst="line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6212F8C2-DDFF-4EF2-A98E-85B598A9B0E0}"/>
              </a:ext>
            </a:extLst>
          </p:cNvPr>
          <p:cNvCxnSpPr>
            <a:cxnSpLocks/>
            <a:stCxn id="7" idx="4"/>
          </p:cNvCxnSpPr>
          <p:nvPr/>
        </p:nvCxnSpPr>
        <p:spPr>
          <a:xfrm>
            <a:off x="7556358" y="3073498"/>
            <a:ext cx="0" cy="612677"/>
          </a:xfrm>
          <a:prstGeom prst="line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2154F22B-9100-4473-8B75-A5B4F0B7C66E}"/>
              </a:ext>
            </a:extLst>
          </p:cNvPr>
          <p:cNvCxnSpPr>
            <a:cxnSpLocks/>
          </p:cNvCxnSpPr>
          <p:nvPr/>
        </p:nvCxnSpPr>
        <p:spPr>
          <a:xfrm>
            <a:off x="7556358" y="3756506"/>
            <a:ext cx="0" cy="1581651"/>
          </a:xfrm>
          <a:prstGeom prst="line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A7817809-2EC6-4478-87DD-906511FA9E67}"/>
                  </a:ext>
                </a:extLst>
              </p:cNvPr>
              <p:cNvSpPr/>
              <p:nvPr/>
            </p:nvSpPr>
            <p:spPr>
              <a:xfrm>
                <a:off x="7843176" y="4987645"/>
                <a:ext cx="429669" cy="3329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050" dirty="0">
                    <a:solidFill>
                      <a:schemeClr val="tx1"/>
                    </a:solidFill>
                  </a:rPr>
                  <a:t> </a:t>
                </a:r>
                <a:endParaRPr lang="en-US" sz="1600" dirty="0"/>
              </a:p>
            </p:txBody>
          </p:sp>
        </mc:Choice>
        <mc:Fallback xmlns="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A7817809-2EC6-4478-87DD-906511FA9E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3176" y="4987645"/>
                <a:ext cx="429669" cy="33291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0" name="Group 39">
            <a:extLst>
              <a:ext uri="{FF2B5EF4-FFF2-40B4-BE49-F238E27FC236}">
                <a16:creationId xmlns:a16="http://schemas.microsoft.com/office/drawing/2014/main" id="{99F499D5-9E98-4F8D-87AD-1849B36C8EB7}"/>
              </a:ext>
            </a:extLst>
          </p:cNvPr>
          <p:cNvGrpSpPr/>
          <p:nvPr/>
        </p:nvGrpSpPr>
        <p:grpSpPr>
          <a:xfrm rot="18900000">
            <a:off x="4860132" y="3615287"/>
            <a:ext cx="211186" cy="211186"/>
            <a:chOff x="9270460" y="1841787"/>
            <a:chExt cx="369332" cy="369332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8F822FF1-F12E-4F53-B16D-77F9E1BA1B3A}"/>
                </a:ext>
              </a:extLst>
            </p:cNvPr>
            <p:cNvSpPr/>
            <p:nvPr/>
          </p:nvSpPr>
          <p:spPr>
            <a:xfrm>
              <a:off x="9270460" y="1841787"/>
              <a:ext cx="369332" cy="36933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DAC7FB5-E391-4A28-8BA9-3313D2B5EC82}"/>
                </a:ext>
              </a:extLst>
            </p:cNvPr>
            <p:cNvCxnSpPr>
              <a:stCxn id="41" idx="0"/>
              <a:endCxn id="41" idx="4"/>
            </p:cNvCxnSpPr>
            <p:nvPr/>
          </p:nvCxnSpPr>
          <p:spPr>
            <a:xfrm>
              <a:off x="9455126" y="1841787"/>
              <a:ext cx="0" cy="369332"/>
            </a:xfrm>
            <a:prstGeom prst="line">
              <a:avLst/>
            </a:prstGeom>
            <a:grpFill/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C7541B33-D5B8-4AB1-B474-802381E8B541}"/>
                </a:ext>
              </a:extLst>
            </p:cNvPr>
            <p:cNvCxnSpPr>
              <a:cxnSpLocks/>
              <a:stCxn id="41" idx="2"/>
              <a:endCxn id="41" idx="6"/>
            </p:cNvCxnSpPr>
            <p:nvPr/>
          </p:nvCxnSpPr>
          <p:spPr>
            <a:xfrm>
              <a:off x="9270460" y="2026453"/>
              <a:ext cx="369332" cy="0"/>
            </a:xfrm>
            <a:prstGeom prst="line">
              <a:avLst/>
            </a:prstGeom>
            <a:grpFill/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7A919156-CBB1-492A-88E8-B3AF84F25511}"/>
              </a:ext>
            </a:extLst>
          </p:cNvPr>
          <p:cNvGrpSpPr/>
          <p:nvPr/>
        </p:nvGrpSpPr>
        <p:grpSpPr>
          <a:xfrm>
            <a:off x="5990406" y="3616156"/>
            <a:ext cx="211186" cy="211186"/>
            <a:chOff x="9270460" y="1841787"/>
            <a:chExt cx="369332" cy="369332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BBB6AE25-0984-42C1-8369-D0CA217B1411}"/>
                </a:ext>
              </a:extLst>
            </p:cNvPr>
            <p:cNvSpPr/>
            <p:nvPr/>
          </p:nvSpPr>
          <p:spPr>
            <a:xfrm>
              <a:off x="9270460" y="1841787"/>
              <a:ext cx="369332" cy="36933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3DA0FC00-87E8-49EA-B4FA-FB7D4E9D8F16}"/>
                </a:ext>
              </a:extLst>
            </p:cNvPr>
            <p:cNvCxnSpPr>
              <a:stCxn id="45" idx="0"/>
              <a:endCxn id="45" idx="4"/>
            </p:cNvCxnSpPr>
            <p:nvPr/>
          </p:nvCxnSpPr>
          <p:spPr>
            <a:xfrm>
              <a:off x="9455126" y="1841787"/>
              <a:ext cx="0" cy="369332"/>
            </a:xfrm>
            <a:prstGeom prst="line">
              <a:avLst/>
            </a:prstGeom>
            <a:grpFill/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604F573F-2BCA-4CA9-9FC0-9F78257AB63C}"/>
                </a:ext>
              </a:extLst>
            </p:cNvPr>
            <p:cNvCxnSpPr>
              <a:cxnSpLocks/>
              <a:stCxn id="45" idx="2"/>
              <a:endCxn id="45" idx="6"/>
            </p:cNvCxnSpPr>
            <p:nvPr/>
          </p:nvCxnSpPr>
          <p:spPr>
            <a:xfrm>
              <a:off x="9270460" y="2026453"/>
              <a:ext cx="369332" cy="0"/>
            </a:xfrm>
            <a:prstGeom prst="line">
              <a:avLst/>
            </a:prstGeom>
            <a:grpFill/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4792D50F-218A-4EC4-9536-27393D1EEABE}"/>
              </a:ext>
            </a:extLst>
          </p:cNvPr>
          <p:cNvCxnSpPr>
            <a:cxnSpLocks/>
            <a:stCxn id="8" idx="0"/>
            <a:endCxn id="15" idx="3"/>
          </p:cNvCxnSpPr>
          <p:nvPr/>
        </p:nvCxnSpPr>
        <p:spPr>
          <a:xfrm flipV="1">
            <a:off x="6096000" y="4304615"/>
            <a:ext cx="0" cy="563473"/>
          </a:xfrm>
          <a:prstGeom prst="straightConnector1">
            <a:avLst/>
          </a:prstGeom>
          <a:ln w="38100"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id="{7728754A-C2C9-419E-8E02-B1EA4238B9E8}"/>
              </a:ext>
            </a:extLst>
          </p:cNvPr>
          <p:cNvSpPr/>
          <p:nvPr/>
        </p:nvSpPr>
        <p:spPr>
          <a:xfrm>
            <a:off x="546198" y="3428657"/>
            <a:ext cx="3398196" cy="2037944"/>
          </a:xfrm>
          <a:prstGeom prst="roundRect">
            <a:avLst/>
          </a:prstGeom>
          <a:solidFill>
            <a:schemeClr val="accent4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AA1C0457-CDBF-4ACD-9B8A-0EB9869D977D}"/>
                  </a:ext>
                </a:extLst>
              </p:cNvPr>
              <p:cNvSpPr/>
              <p:nvPr/>
            </p:nvSpPr>
            <p:spPr>
              <a:xfrm>
                <a:off x="778007" y="5822103"/>
                <a:ext cx="444695" cy="444696"/>
              </a:xfrm>
              <a:prstGeom prst="ellipse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sz="10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AA1C0457-CDBF-4ACD-9B8A-0EB9869D97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007" y="5822103"/>
                <a:ext cx="444695" cy="444696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B8FB83B1-959C-40D7-8D20-EFD2142DE0A1}"/>
                  </a:ext>
                </a:extLst>
              </p:cNvPr>
              <p:cNvSpPr/>
              <p:nvPr/>
            </p:nvSpPr>
            <p:spPr>
              <a:xfrm>
                <a:off x="3483306" y="2628459"/>
                <a:ext cx="444695" cy="444696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B8FB83B1-959C-40D7-8D20-EFD2142DE0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3306" y="2628459"/>
                <a:ext cx="444695" cy="444696"/>
              </a:xfrm>
              <a:prstGeom prst="ellipse">
                <a:avLst/>
              </a:prstGeom>
              <a:blipFill>
                <a:blip r:embed="rId10"/>
                <a:stretch>
                  <a:fillRect l="-259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0" name="Rectangle 99">
            <a:extLst>
              <a:ext uri="{FF2B5EF4-FFF2-40B4-BE49-F238E27FC236}">
                <a16:creationId xmlns:a16="http://schemas.microsoft.com/office/drawing/2014/main" id="{5610E99B-11E1-425A-83D4-957C25FC204E}"/>
              </a:ext>
            </a:extLst>
          </p:cNvPr>
          <p:cNvSpPr/>
          <p:nvPr/>
        </p:nvSpPr>
        <p:spPr>
          <a:xfrm>
            <a:off x="1908071" y="4867745"/>
            <a:ext cx="674450" cy="3529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Corbel" panose="020B0503020204020204" pitchFamily="34" charset="0"/>
              </a:rPr>
              <a:t>tanh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Rectangle 100">
                <a:extLst>
                  <a:ext uri="{FF2B5EF4-FFF2-40B4-BE49-F238E27FC236}">
                    <a16:creationId xmlns:a16="http://schemas.microsoft.com/office/drawing/2014/main" id="{E108A57B-004A-4208-BF85-630BE1406BDB}"/>
                  </a:ext>
                </a:extLst>
              </p:cNvPr>
              <p:cNvSpPr/>
              <p:nvPr/>
            </p:nvSpPr>
            <p:spPr>
              <a:xfrm>
                <a:off x="3907512" y="3385574"/>
                <a:ext cx="599588" cy="3329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sz="1050" dirty="0">
                    <a:solidFill>
                      <a:schemeClr val="tx1"/>
                    </a:solidFill>
                  </a:rPr>
                  <a:t> </a:t>
                </a:r>
                <a:endParaRPr lang="en-US" sz="1600" dirty="0"/>
              </a:p>
            </p:txBody>
          </p:sp>
        </mc:Choice>
        <mc:Fallback xmlns="">
          <p:sp>
            <p:nvSpPr>
              <p:cNvPr id="101" name="Rectangle 100">
                <a:extLst>
                  <a:ext uri="{FF2B5EF4-FFF2-40B4-BE49-F238E27FC236}">
                    <a16:creationId xmlns:a16="http://schemas.microsoft.com/office/drawing/2014/main" id="{E108A57B-004A-4208-BF85-630BE1406B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7512" y="3385574"/>
                <a:ext cx="599588" cy="33291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75E4A27B-27F9-47C6-BAF7-570C5BCFD044}"/>
                  </a:ext>
                </a:extLst>
              </p:cNvPr>
              <p:cNvSpPr/>
              <p:nvPr/>
            </p:nvSpPr>
            <p:spPr>
              <a:xfrm>
                <a:off x="1418214" y="4867748"/>
                <a:ext cx="377988" cy="35291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orbel" panose="020B050302020402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75E4A27B-27F9-47C6-BAF7-570C5BCFD0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8214" y="4867748"/>
                <a:ext cx="377988" cy="35291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E2069EC1-8E55-4AEF-AF87-20927ADDF2EF}"/>
                  </a:ext>
                </a:extLst>
              </p:cNvPr>
              <p:cNvSpPr/>
              <p:nvPr/>
            </p:nvSpPr>
            <p:spPr>
              <a:xfrm>
                <a:off x="926026" y="4867745"/>
                <a:ext cx="377988" cy="35291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orbel" panose="020B050302020402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E2069EC1-8E55-4AEF-AF87-20927ADDF2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026" y="4867745"/>
                <a:ext cx="377988" cy="35291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8591853C-5FE1-4C55-9802-DADA322B2CF3}"/>
                  </a:ext>
                </a:extLst>
              </p:cNvPr>
              <p:cNvSpPr/>
              <p:nvPr/>
            </p:nvSpPr>
            <p:spPr>
              <a:xfrm>
                <a:off x="2689991" y="4867745"/>
                <a:ext cx="377988" cy="35291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orbel" panose="020B050302020402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8591853C-5FE1-4C55-9802-DADA322B2C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9991" y="4867745"/>
                <a:ext cx="377988" cy="35291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5" name="Rectangle 104">
            <a:extLst>
              <a:ext uri="{FF2B5EF4-FFF2-40B4-BE49-F238E27FC236}">
                <a16:creationId xmlns:a16="http://schemas.microsoft.com/office/drawing/2014/main" id="{0409244A-FF53-4B05-B05B-6A76B3142F92}"/>
              </a:ext>
            </a:extLst>
          </p:cNvPr>
          <p:cNvSpPr/>
          <p:nvPr/>
        </p:nvSpPr>
        <p:spPr>
          <a:xfrm>
            <a:off x="2923430" y="3918785"/>
            <a:ext cx="674450" cy="35291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Corbel" panose="020B0503020204020204" pitchFamily="34" charset="0"/>
              </a:rPr>
              <a:t>tanh</a:t>
            </a:r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20C2C837-E0CC-4891-9562-FDD271D7AB30}"/>
              </a:ext>
            </a:extLst>
          </p:cNvPr>
          <p:cNvGrpSpPr/>
          <p:nvPr/>
        </p:nvGrpSpPr>
        <p:grpSpPr>
          <a:xfrm rot="18900000">
            <a:off x="2139703" y="4093085"/>
            <a:ext cx="211186" cy="211186"/>
            <a:chOff x="9270460" y="1841787"/>
            <a:chExt cx="369332" cy="369332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F32D75B5-174B-41C9-B913-C799849F4923}"/>
                </a:ext>
              </a:extLst>
            </p:cNvPr>
            <p:cNvSpPr/>
            <p:nvPr/>
          </p:nvSpPr>
          <p:spPr>
            <a:xfrm>
              <a:off x="9270460" y="1841787"/>
              <a:ext cx="369332" cy="36933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288D3F37-0C72-4873-97D8-30FDB7898B55}"/>
                </a:ext>
              </a:extLst>
            </p:cNvPr>
            <p:cNvCxnSpPr>
              <a:stCxn id="136" idx="0"/>
              <a:endCxn id="136" idx="4"/>
            </p:cNvCxnSpPr>
            <p:nvPr/>
          </p:nvCxnSpPr>
          <p:spPr>
            <a:xfrm>
              <a:off x="9455126" y="1841787"/>
              <a:ext cx="0" cy="369332"/>
            </a:xfrm>
            <a:prstGeom prst="line">
              <a:avLst/>
            </a:prstGeom>
            <a:grpFill/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0D1D6C83-92BA-471C-B041-B220DF25AA0B}"/>
                </a:ext>
              </a:extLst>
            </p:cNvPr>
            <p:cNvCxnSpPr>
              <a:cxnSpLocks/>
              <a:stCxn id="136" idx="2"/>
              <a:endCxn id="136" idx="6"/>
            </p:cNvCxnSpPr>
            <p:nvPr/>
          </p:nvCxnSpPr>
          <p:spPr>
            <a:xfrm>
              <a:off x="9270460" y="2026453"/>
              <a:ext cx="369332" cy="0"/>
            </a:xfrm>
            <a:prstGeom prst="line">
              <a:avLst/>
            </a:prstGeom>
            <a:grpFill/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52897DC8-DEA8-4FC9-9912-2F67B53DAF79}"/>
              </a:ext>
            </a:extLst>
          </p:cNvPr>
          <p:cNvGrpSpPr/>
          <p:nvPr/>
        </p:nvGrpSpPr>
        <p:grpSpPr>
          <a:xfrm rot="18900000">
            <a:off x="3155061" y="4447287"/>
            <a:ext cx="211186" cy="211186"/>
            <a:chOff x="9270460" y="1841787"/>
            <a:chExt cx="369332" cy="369332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B2C5BED1-1C66-4A2A-88F5-5B6FA5ED26C6}"/>
                </a:ext>
              </a:extLst>
            </p:cNvPr>
            <p:cNvSpPr/>
            <p:nvPr/>
          </p:nvSpPr>
          <p:spPr>
            <a:xfrm>
              <a:off x="9270460" y="1841787"/>
              <a:ext cx="369332" cy="36933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BCA61B21-FC3C-4895-B2A8-DE14A27C8AD6}"/>
                </a:ext>
              </a:extLst>
            </p:cNvPr>
            <p:cNvCxnSpPr>
              <a:stCxn id="133" idx="0"/>
              <a:endCxn id="133" idx="4"/>
            </p:cNvCxnSpPr>
            <p:nvPr/>
          </p:nvCxnSpPr>
          <p:spPr>
            <a:xfrm>
              <a:off x="9455126" y="1841787"/>
              <a:ext cx="0" cy="369332"/>
            </a:xfrm>
            <a:prstGeom prst="line">
              <a:avLst/>
            </a:prstGeom>
            <a:grpFill/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0B8E48B0-A33E-4AA2-8D8B-F9CDBE54E7EB}"/>
                </a:ext>
              </a:extLst>
            </p:cNvPr>
            <p:cNvCxnSpPr>
              <a:cxnSpLocks/>
              <a:stCxn id="133" idx="2"/>
              <a:endCxn id="133" idx="6"/>
            </p:cNvCxnSpPr>
            <p:nvPr/>
          </p:nvCxnSpPr>
          <p:spPr>
            <a:xfrm>
              <a:off x="9270460" y="2026453"/>
              <a:ext cx="369332" cy="0"/>
            </a:xfrm>
            <a:prstGeom prst="line">
              <a:avLst/>
            </a:prstGeom>
            <a:grpFill/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cxnSp>
        <p:nvCxnSpPr>
          <p:cNvPr id="108" name="Connector: Elbow 107">
            <a:extLst>
              <a:ext uri="{FF2B5EF4-FFF2-40B4-BE49-F238E27FC236}">
                <a16:creationId xmlns:a16="http://schemas.microsoft.com/office/drawing/2014/main" id="{E7C9C3EC-50FF-4F90-96BC-8D30AFFA1BC1}"/>
              </a:ext>
            </a:extLst>
          </p:cNvPr>
          <p:cNvCxnSpPr>
            <a:cxnSpLocks/>
            <a:stCxn id="103" idx="0"/>
            <a:endCxn id="130" idx="3"/>
          </p:cNvCxnSpPr>
          <p:nvPr/>
        </p:nvCxnSpPr>
        <p:spPr>
          <a:xfrm rot="5400000" flipH="1" flipV="1">
            <a:off x="594213" y="4346938"/>
            <a:ext cx="1041614" cy="1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9" name="Connector: Elbow 108">
            <a:extLst>
              <a:ext uri="{FF2B5EF4-FFF2-40B4-BE49-F238E27FC236}">
                <a16:creationId xmlns:a16="http://schemas.microsoft.com/office/drawing/2014/main" id="{005E8821-74EA-4E7B-93F8-A8DA3EFD7D04}"/>
              </a:ext>
            </a:extLst>
          </p:cNvPr>
          <p:cNvCxnSpPr>
            <a:cxnSpLocks/>
            <a:stCxn id="102" idx="0"/>
            <a:endCxn id="136" idx="1"/>
          </p:cNvCxnSpPr>
          <p:nvPr/>
        </p:nvCxnSpPr>
        <p:spPr>
          <a:xfrm rot="5400000" flipH="1" flipV="1">
            <a:off x="1538920" y="4266966"/>
            <a:ext cx="669070" cy="532494"/>
          </a:xfrm>
          <a:prstGeom prst="bentConnector3">
            <a:avLst>
              <a:gd name="adj1" fmla="val 99648"/>
            </a:avLst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10" name="Connector: Elbow 109">
            <a:extLst>
              <a:ext uri="{FF2B5EF4-FFF2-40B4-BE49-F238E27FC236}">
                <a16:creationId xmlns:a16="http://schemas.microsoft.com/office/drawing/2014/main" id="{93061CCD-44D5-47BF-999A-5CCDD3AC51BA}"/>
              </a:ext>
            </a:extLst>
          </p:cNvPr>
          <p:cNvCxnSpPr>
            <a:cxnSpLocks/>
            <a:stCxn id="104" idx="0"/>
            <a:endCxn id="133" idx="1"/>
          </p:cNvCxnSpPr>
          <p:nvPr/>
        </p:nvCxnSpPr>
        <p:spPr>
          <a:xfrm rot="5400000" flipH="1" flipV="1">
            <a:off x="2859590" y="4572276"/>
            <a:ext cx="314865" cy="276075"/>
          </a:xfrm>
          <a:prstGeom prst="bentConnector3">
            <a:avLst>
              <a:gd name="adj1" fmla="val 99504"/>
            </a:avLst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11" name="Connector: Elbow 110">
            <a:extLst>
              <a:ext uri="{FF2B5EF4-FFF2-40B4-BE49-F238E27FC236}">
                <a16:creationId xmlns:a16="http://schemas.microsoft.com/office/drawing/2014/main" id="{EFF2EBA1-6E83-4127-941D-C182DBF83F19}"/>
              </a:ext>
            </a:extLst>
          </p:cNvPr>
          <p:cNvCxnSpPr>
            <a:cxnSpLocks/>
            <a:stCxn id="136" idx="7"/>
            <a:endCxn id="127" idx="4"/>
          </p:cNvCxnSpPr>
          <p:nvPr/>
        </p:nvCxnSpPr>
        <p:spPr>
          <a:xfrm rot="16200000" flipV="1">
            <a:off x="2112254" y="3960041"/>
            <a:ext cx="266085" cy="1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12" name="Connector: Elbow 111">
            <a:extLst>
              <a:ext uri="{FF2B5EF4-FFF2-40B4-BE49-F238E27FC236}">
                <a16:creationId xmlns:a16="http://schemas.microsoft.com/office/drawing/2014/main" id="{A4C4BEF0-EB00-47AC-9E93-228EF9F5A37D}"/>
              </a:ext>
            </a:extLst>
          </p:cNvPr>
          <p:cNvCxnSpPr>
            <a:cxnSpLocks/>
            <a:stCxn id="133" idx="3"/>
          </p:cNvCxnSpPr>
          <p:nvPr/>
        </p:nvCxnSpPr>
        <p:spPr>
          <a:xfrm rot="16200000" flipH="1">
            <a:off x="3483374" y="4435754"/>
            <a:ext cx="684708" cy="1130148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13" name="Connector: Elbow 112">
            <a:extLst>
              <a:ext uri="{FF2B5EF4-FFF2-40B4-BE49-F238E27FC236}">
                <a16:creationId xmlns:a16="http://schemas.microsoft.com/office/drawing/2014/main" id="{B8C9E227-576E-4027-8637-E1A044779741}"/>
              </a:ext>
            </a:extLst>
          </p:cNvPr>
          <p:cNvCxnSpPr>
            <a:cxnSpLocks/>
            <a:stCxn id="105" idx="0"/>
          </p:cNvCxnSpPr>
          <p:nvPr/>
        </p:nvCxnSpPr>
        <p:spPr>
          <a:xfrm rot="5400000" flipH="1" flipV="1">
            <a:off x="3728382" y="3253680"/>
            <a:ext cx="197379" cy="1132832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14" name="Connector: Elbow 113">
            <a:extLst>
              <a:ext uri="{FF2B5EF4-FFF2-40B4-BE49-F238E27FC236}">
                <a16:creationId xmlns:a16="http://schemas.microsoft.com/office/drawing/2014/main" id="{FAC69294-9A57-4444-92E7-09A877A0F309}"/>
              </a:ext>
            </a:extLst>
          </p:cNvPr>
          <p:cNvCxnSpPr>
            <a:stCxn id="98" idx="0"/>
            <a:endCxn id="103" idx="2"/>
          </p:cNvCxnSpPr>
          <p:nvPr/>
        </p:nvCxnSpPr>
        <p:spPr>
          <a:xfrm rot="5400000" flipH="1" flipV="1">
            <a:off x="756963" y="5464047"/>
            <a:ext cx="601448" cy="114665"/>
          </a:xfrm>
          <a:prstGeom prst="bentConnector3">
            <a:avLst>
              <a:gd name="adj1" fmla="val 79562"/>
            </a:avLst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15" name="Connector: Elbow 114">
            <a:extLst>
              <a:ext uri="{FF2B5EF4-FFF2-40B4-BE49-F238E27FC236}">
                <a16:creationId xmlns:a16="http://schemas.microsoft.com/office/drawing/2014/main" id="{76A0CA81-061E-4000-AD77-415DF9DF3B75}"/>
              </a:ext>
            </a:extLst>
          </p:cNvPr>
          <p:cNvCxnSpPr>
            <a:cxnSpLocks/>
            <a:stCxn id="98" idx="0"/>
            <a:endCxn id="102" idx="2"/>
          </p:cNvCxnSpPr>
          <p:nvPr/>
        </p:nvCxnSpPr>
        <p:spPr>
          <a:xfrm rot="5400000" flipH="1" flipV="1">
            <a:off x="1003059" y="5217955"/>
            <a:ext cx="601445" cy="606853"/>
          </a:xfrm>
          <a:prstGeom prst="bentConnector3">
            <a:avLst>
              <a:gd name="adj1" fmla="val 79298"/>
            </a:avLst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16" name="Connector: Elbow 115">
            <a:extLst>
              <a:ext uri="{FF2B5EF4-FFF2-40B4-BE49-F238E27FC236}">
                <a16:creationId xmlns:a16="http://schemas.microsoft.com/office/drawing/2014/main" id="{7E902539-1772-42D4-9306-8E908E5F4E30}"/>
              </a:ext>
            </a:extLst>
          </p:cNvPr>
          <p:cNvCxnSpPr>
            <a:cxnSpLocks/>
            <a:stCxn id="98" idx="0"/>
            <a:endCxn id="100" idx="2"/>
          </p:cNvCxnSpPr>
          <p:nvPr/>
        </p:nvCxnSpPr>
        <p:spPr>
          <a:xfrm rot="5400000" flipH="1" flipV="1">
            <a:off x="1322101" y="4898909"/>
            <a:ext cx="601448" cy="1244941"/>
          </a:xfrm>
          <a:prstGeom prst="bentConnector3">
            <a:avLst>
              <a:gd name="adj1" fmla="val 79298"/>
            </a:avLst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17" name="Connector: Elbow 116">
            <a:extLst>
              <a:ext uri="{FF2B5EF4-FFF2-40B4-BE49-F238E27FC236}">
                <a16:creationId xmlns:a16="http://schemas.microsoft.com/office/drawing/2014/main" id="{865636A6-EFF4-48F8-BC01-C03B7DBB7784}"/>
              </a:ext>
            </a:extLst>
          </p:cNvPr>
          <p:cNvCxnSpPr>
            <a:cxnSpLocks/>
            <a:stCxn id="98" idx="0"/>
            <a:endCxn id="104" idx="2"/>
          </p:cNvCxnSpPr>
          <p:nvPr/>
        </p:nvCxnSpPr>
        <p:spPr>
          <a:xfrm rot="5400000" flipH="1" flipV="1">
            <a:off x="1638946" y="4582064"/>
            <a:ext cx="601448" cy="1878630"/>
          </a:xfrm>
          <a:prstGeom prst="bentConnector3">
            <a:avLst>
              <a:gd name="adj1" fmla="val 79298"/>
            </a:avLst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18" name="Connector: Elbow 117">
            <a:extLst>
              <a:ext uri="{FF2B5EF4-FFF2-40B4-BE49-F238E27FC236}">
                <a16:creationId xmlns:a16="http://schemas.microsoft.com/office/drawing/2014/main" id="{1D93EE1F-933C-4DDD-AFAA-28946496783E}"/>
              </a:ext>
            </a:extLst>
          </p:cNvPr>
          <p:cNvCxnSpPr>
            <a:cxnSpLocks/>
            <a:endCxn id="103" idx="2"/>
          </p:cNvCxnSpPr>
          <p:nvPr/>
        </p:nvCxnSpPr>
        <p:spPr>
          <a:xfrm flipV="1">
            <a:off x="73715" y="5220655"/>
            <a:ext cx="1041305" cy="121921"/>
          </a:xfrm>
          <a:prstGeom prst="bentConnector2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ABB14E84-7F67-42A9-9D53-E92E98D665AC}"/>
              </a:ext>
            </a:extLst>
          </p:cNvPr>
          <p:cNvCxnSpPr>
            <a:cxnSpLocks/>
          </p:cNvCxnSpPr>
          <p:nvPr/>
        </p:nvCxnSpPr>
        <p:spPr>
          <a:xfrm>
            <a:off x="75914" y="3720537"/>
            <a:ext cx="4217257" cy="0"/>
          </a:xfrm>
          <a:prstGeom prst="line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8544DB19-5B4B-442D-888F-159C6C845CEA}"/>
              </a:ext>
            </a:extLst>
          </p:cNvPr>
          <p:cNvCxnSpPr>
            <a:cxnSpLocks/>
            <a:stCxn id="133" idx="7"/>
            <a:endCxn id="105" idx="2"/>
          </p:cNvCxnSpPr>
          <p:nvPr/>
        </p:nvCxnSpPr>
        <p:spPr>
          <a:xfrm flipV="1">
            <a:off x="3260654" y="4271695"/>
            <a:ext cx="1" cy="175591"/>
          </a:xfrm>
          <a:prstGeom prst="line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5F44C31D-B2A4-4C2E-8574-CFF13420CAF9}"/>
              </a:ext>
            </a:extLst>
          </p:cNvPr>
          <p:cNvCxnSpPr>
            <a:cxnSpLocks/>
            <a:stCxn id="99" idx="4"/>
          </p:cNvCxnSpPr>
          <p:nvPr/>
        </p:nvCxnSpPr>
        <p:spPr>
          <a:xfrm>
            <a:off x="3705654" y="3073155"/>
            <a:ext cx="0" cy="612677"/>
          </a:xfrm>
          <a:prstGeom prst="line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87CF41F9-A3C7-48D2-B70B-D6DB43DDC3E1}"/>
              </a:ext>
            </a:extLst>
          </p:cNvPr>
          <p:cNvCxnSpPr>
            <a:cxnSpLocks/>
          </p:cNvCxnSpPr>
          <p:nvPr/>
        </p:nvCxnSpPr>
        <p:spPr>
          <a:xfrm>
            <a:off x="3705654" y="3756163"/>
            <a:ext cx="0" cy="1581651"/>
          </a:xfrm>
          <a:prstGeom prst="line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0B28205A-BC82-43BE-BC3E-74F220608B24}"/>
                  </a:ext>
                </a:extLst>
              </p:cNvPr>
              <p:cNvSpPr/>
              <p:nvPr/>
            </p:nvSpPr>
            <p:spPr>
              <a:xfrm>
                <a:off x="3894689" y="4987302"/>
                <a:ext cx="625236" cy="3329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sz="1050" dirty="0">
                    <a:solidFill>
                      <a:schemeClr val="tx1"/>
                    </a:solidFill>
                  </a:rPr>
                  <a:t> </a:t>
                </a:r>
                <a:endParaRPr lang="en-US" sz="1600" dirty="0"/>
              </a:p>
            </p:txBody>
          </p:sp>
        </mc:Choice>
        <mc:Fallback xmlns=""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0B28205A-BC82-43BE-BC3E-74F220608B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4689" y="4987302"/>
                <a:ext cx="625236" cy="33291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4" name="Group 123">
            <a:extLst>
              <a:ext uri="{FF2B5EF4-FFF2-40B4-BE49-F238E27FC236}">
                <a16:creationId xmlns:a16="http://schemas.microsoft.com/office/drawing/2014/main" id="{12290ED3-260F-4540-918B-CE7A1674FB8A}"/>
              </a:ext>
            </a:extLst>
          </p:cNvPr>
          <p:cNvGrpSpPr/>
          <p:nvPr/>
        </p:nvGrpSpPr>
        <p:grpSpPr>
          <a:xfrm rot="18900000">
            <a:off x="1009428" y="3614944"/>
            <a:ext cx="211186" cy="211186"/>
            <a:chOff x="9270460" y="1841787"/>
            <a:chExt cx="369332" cy="369332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259A81DF-F845-4C6C-8EB1-96D44497495D}"/>
                </a:ext>
              </a:extLst>
            </p:cNvPr>
            <p:cNvSpPr/>
            <p:nvPr/>
          </p:nvSpPr>
          <p:spPr>
            <a:xfrm>
              <a:off x="9270460" y="1841787"/>
              <a:ext cx="369332" cy="36933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9C6EC4A5-14F4-4D02-ACB4-78194250A197}"/>
                </a:ext>
              </a:extLst>
            </p:cNvPr>
            <p:cNvCxnSpPr>
              <a:stCxn id="130" idx="0"/>
              <a:endCxn id="130" idx="4"/>
            </p:cNvCxnSpPr>
            <p:nvPr/>
          </p:nvCxnSpPr>
          <p:spPr>
            <a:xfrm>
              <a:off x="9455126" y="1841787"/>
              <a:ext cx="0" cy="369332"/>
            </a:xfrm>
            <a:prstGeom prst="line">
              <a:avLst/>
            </a:prstGeom>
            <a:grpFill/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872A87BE-1BC5-4C66-98C3-743E0F973E4D}"/>
                </a:ext>
              </a:extLst>
            </p:cNvPr>
            <p:cNvCxnSpPr>
              <a:cxnSpLocks/>
              <a:stCxn id="130" idx="2"/>
              <a:endCxn id="130" idx="6"/>
            </p:cNvCxnSpPr>
            <p:nvPr/>
          </p:nvCxnSpPr>
          <p:spPr>
            <a:xfrm>
              <a:off x="9270460" y="2026453"/>
              <a:ext cx="369332" cy="0"/>
            </a:xfrm>
            <a:prstGeom prst="line">
              <a:avLst/>
            </a:prstGeom>
            <a:grpFill/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B8F6884C-3F1C-4DF4-A610-93A77FF48CC9}"/>
              </a:ext>
            </a:extLst>
          </p:cNvPr>
          <p:cNvGrpSpPr/>
          <p:nvPr/>
        </p:nvGrpSpPr>
        <p:grpSpPr>
          <a:xfrm>
            <a:off x="2139702" y="3615813"/>
            <a:ext cx="211186" cy="211186"/>
            <a:chOff x="9270460" y="1841787"/>
            <a:chExt cx="369332" cy="369332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6B8A0BDD-489A-42F0-8548-5006B3710951}"/>
                </a:ext>
              </a:extLst>
            </p:cNvPr>
            <p:cNvSpPr/>
            <p:nvPr/>
          </p:nvSpPr>
          <p:spPr>
            <a:xfrm>
              <a:off x="9270460" y="1841787"/>
              <a:ext cx="369332" cy="36933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AA98A24B-BC5E-41A2-9F7D-92773D2A6FD2}"/>
                </a:ext>
              </a:extLst>
            </p:cNvPr>
            <p:cNvCxnSpPr>
              <a:stCxn id="127" idx="0"/>
              <a:endCxn id="127" idx="4"/>
            </p:cNvCxnSpPr>
            <p:nvPr/>
          </p:nvCxnSpPr>
          <p:spPr>
            <a:xfrm>
              <a:off x="9455126" y="1841787"/>
              <a:ext cx="0" cy="369332"/>
            </a:xfrm>
            <a:prstGeom prst="line">
              <a:avLst/>
            </a:prstGeom>
            <a:grpFill/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BAB5A4EA-8D31-4242-9B3C-DD86A1DE9868}"/>
                </a:ext>
              </a:extLst>
            </p:cNvPr>
            <p:cNvCxnSpPr>
              <a:cxnSpLocks/>
              <a:stCxn id="127" idx="2"/>
              <a:endCxn id="127" idx="6"/>
            </p:cNvCxnSpPr>
            <p:nvPr/>
          </p:nvCxnSpPr>
          <p:spPr>
            <a:xfrm>
              <a:off x="9270460" y="2026453"/>
              <a:ext cx="369332" cy="0"/>
            </a:xfrm>
            <a:prstGeom prst="line">
              <a:avLst/>
            </a:prstGeom>
            <a:grpFill/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E5310B17-CB70-434F-827B-E377265E0CA9}"/>
              </a:ext>
            </a:extLst>
          </p:cNvPr>
          <p:cNvCxnSpPr>
            <a:cxnSpLocks/>
            <a:stCxn id="100" idx="0"/>
            <a:endCxn id="136" idx="3"/>
          </p:cNvCxnSpPr>
          <p:nvPr/>
        </p:nvCxnSpPr>
        <p:spPr>
          <a:xfrm flipV="1">
            <a:off x="2245296" y="4304272"/>
            <a:ext cx="0" cy="563473"/>
          </a:xfrm>
          <a:prstGeom prst="straightConnector1">
            <a:avLst/>
          </a:prstGeom>
          <a:ln w="38100"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40" name="Rectangle: Rounded Corners 139">
            <a:extLst>
              <a:ext uri="{FF2B5EF4-FFF2-40B4-BE49-F238E27FC236}">
                <a16:creationId xmlns:a16="http://schemas.microsoft.com/office/drawing/2014/main" id="{3F4F50BE-8104-4F8A-A5FB-33E2DC913B75}"/>
              </a:ext>
            </a:extLst>
          </p:cNvPr>
          <p:cNvSpPr/>
          <p:nvPr/>
        </p:nvSpPr>
        <p:spPr>
          <a:xfrm>
            <a:off x="8265514" y="3428657"/>
            <a:ext cx="3398196" cy="2037944"/>
          </a:xfrm>
          <a:prstGeom prst="roundRect">
            <a:avLst/>
          </a:prstGeom>
          <a:solidFill>
            <a:schemeClr val="accent4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Oval 140">
                <a:extLst>
                  <a:ext uri="{FF2B5EF4-FFF2-40B4-BE49-F238E27FC236}">
                    <a16:creationId xmlns:a16="http://schemas.microsoft.com/office/drawing/2014/main" id="{7E9439DB-99DC-43E8-8C53-84A17A60A5F4}"/>
                  </a:ext>
                </a:extLst>
              </p:cNvPr>
              <p:cNvSpPr/>
              <p:nvPr/>
            </p:nvSpPr>
            <p:spPr>
              <a:xfrm>
                <a:off x="8497323" y="5822103"/>
                <a:ext cx="444695" cy="444696"/>
              </a:xfrm>
              <a:prstGeom prst="ellipse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sz="10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41" name="Oval 140">
                <a:extLst>
                  <a:ext uri="{FF2B5EF4-FFF2-40B4-BE49-F238E27FC236}">
                    <a16:creationId xmlns:a16="http://schemas.microsoft.com/office/drawing/2014/main" id="{7E9439DB-99DC-43E8-8C53-84A17A60A5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7323" y="5822103"/>
                <a:ext cx="444695" cy="444696"/>
              </a:xfrm>
              <a:prstGeom prst="ellipse">
                <a:avLst/>
              </a:prstGeom>
              <a:blipFill>
                <a:blip r:embed="rId1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F57E651F-2B5B-44F7-9ABD-FBFA9A5A350F}"/>
                  </a:ext>
                </a:extLst>
              </p:cNvPr>
              <p:cNvSpPr/>
              <p:nvPr/>
            </p:nvSpPr>
            <p:spPr>
              <a:xfrm>
                <a:off x="11202622" y="2628459"/>
                <a:ext cx="444695" cy="444696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F57E651F-2B5B-44F7-9ABD-FBFA9A5A35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02622" y="2628459"/>
                <a:ext cx="444695" cy="444696"/>
              </a:xfrm>
              <a:prstGeom prst="ellipse">
                <a:avLst/>
              </a:prstGeom>
              <a:blipFill>
                <a:blip r:embed="rId17"/>
                <a:stretch>
                  <a:fillRect l="-259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3" name="Rectangle 142">
            <a:extLst>
              <a:ext uri="{FF2B5EF4-FFF2-40B4-BE49-F238E27FC236}">
                <a16:creationId xmlns:a16="http://schemas.microsoft.com/office/drawing/2014/main" id="{2F087B42-8125-4A8A-8A3C-52B01C034827}"/>
              </a:ext>
            </a:extLst>
          </p:cNvPr>
          <p:cNvSpPr/>
          <p:nvPr/>
        </p:nvSpPr>
        <p:spPr>
          <a:xfrm>
            <a:off x="9627387" y="4867745"/>
            <a:ext cx="674450" cy="3529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Corbel" panose="020B0503020204020204" pitchFamily="34" charset="0"/>
              </a:rPr>
              <a:t>tanh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Rectangle 143">
                <a:extLst>
                  <a:ext uri="{FF2B5EF4-FFF2-40B4-BE49-F238E27FC236}">
                    <a16:creationId xmlns:a16="http://schemas.microsoft.com/office/drawing/2014/main" id="{F0D22AB4-A192-4C85-8FF9-5145B39C6BE9}"/>
                  </a:ext>
                </a:extLst>
              </p:cNvPr>
              <p:cNvSpPr/>
              <p:nvPr/>
            </p:nvSpPr>
            <p:spPr>
              <a:xfrm>
                <a:off x="11626828" y="3385574"/>
                <a:ext cx="599588" cy="3329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sz="1050" dirty="0">
                    <a:solidFill>
                      <a:schemeClr val="tx1"/>
                    </a:solidFill>
                  </a:rPr>
                  <a:t> </a:t>
                </a:r>
                <a:endParaRPr lang="en-US" sz="1600" dirty="0"/>
              </a:p>
            </p:txBody>
          </p:sp>
        </mc:Choice>
        <mc:Fallback xmlns="">
          <p:sp>
            <p:nvSpPr>
              <p:cNvPr id="144" name="Rectangle 143">
                <a:extLst>
                  <a:ext uri="{FF2B5EF4-FFF2-40B4-BE49-F238E27FC236}">
                    <a16:creationId xmlns:a16="http://schemas.microsoft.com/office/drawing/2014/main" id="{F0D22AB4-A192-4C85-8FF9-5145B39C6BE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26828" y="3385574"/>
                <a:ext cx="599588" cy="33291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Rectangle 144">
                <a:extLst>
                  <a:ext uri="{FF2B5EF4-FFF2-40B4-BE49-F238E27FC236}">
                    <a16:creationId xmlns:a16="http://schemas.microsoft.com/office/drawing/2014/main" id="{845EA335-5572-4593-804A-6C6C0326E90F}"/>
                  </a:ext>
                </a:extLst>
              </p:cNvPr>
              <p:cNvSpPr/>
              <p:nvPr/>
            </p:nvSpPr>
            <p:spPr>
              <a:xfrm>
                <a:off x="9137530" y="4867748"/>
                <a:ext cx="377988" cy="35291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orbel" panose="020B050302020402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45" name="Rectangle 144">
                <a:extLst>
                  <a:ext uri="{FF2B5EF4-FFF2-40B4-BE49-F238E27FC236}">
                    <a16:creationId xmlns:a16="http://schemas.microsoft.com/office/drawing/2014/main" id="{845EA335-5572-4593-804A-6C6C0326E9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7530" y="4867748"/>
                <a:ext cx="377988" cy="35291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6" name="Rectangle 145">
                <a:extLst>
                  <a:ext uri="{FF2B5EF4-FFF2-40B4-BE49-F238E27FC236}">
                    <a16:creationId xmlns:a16="http://schemas.microsoft.com/office/drawing/2014/main" id="{7DBBAC30-E3AB-4942-AAF5-3247DCA813EA}"/>
                  </a:ext>
                </a:extLst>
              </p:cNvPr>
              <p:cNvSpPr/>
              <p:nvPr/>
            </p:nvSpPr>
            <p:spPr>
              <a:xfrm>
                <a:off x="8645342" y="4867745"/>
                <a:ext cx="377988" cy="35291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orbel" panose="020B050302020402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46" name="Rectangle 145">
                <a:extLst>
                  <a:ext uri="{FF2B5EF4-FFF2-40B4-BE49-F238E27FC236}">
                    <a16:creationId xmlns:a16="http://schemas.microsoft.com/office/drawing/2014/main" id="{7DBBAC30-E3AB-4942-AAF5-3247DCA813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45342" y="4867745"/>
                <a:ext cx="377988" cy="35291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Rectangle 146">
                <a:extLst>
                  <a:ext uri="{FF2B5EF4-FFF2-40B4-BE49-F238E27FC236}">
                    <a16:creationId xmlns:a16="http://schemas.microsoft.com/office/drawing/2014/main" id="{E4C14800-1B8F-46D7-9CB3-4245100CEF76}"/>
                  </a:ext>
                </a:extLst>
              </p:cNvPr>
              <p:cNvSpPr/>
              <p:nvPr/>
            </p:nvSpPr>
            <p:spPr>
              <a:xfrm>
                <a:off x="10409307" y="4867745"/>
                <a:ext cx="377988" cy="35291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orbel" panose="020B050302020402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47" name="Rectangle 146">
                <a:extLst>
                  <a:ext uri="{FF2B5EF4-FFF2-40B4-BE49-F238E27FC236}">
                    <a16:creationId xmlns:a16="http://schemas.microsoft.com/office/drawing/2014/main" id="{E4C14800-1B8F-46D7-9CB3-4245100CEF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09307" y="4867745"/>
                <a:ext cx="377988" cy="35291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8" name="Rectangle 147">
            <a:extLst>
              <a:ext uri="{FF2B5EF4-FFF2-40B4-BE49-F238E27FC236}">
                <a16:creationId xmlns:a16="http://schemas.microsoft.com/office/drawing/2014/main" id="{BC02CE05-8A6E-4CA3-8726-426DE531DEF3}"/>
              </a:ext>
            </a:extLst>
          </p:cNvPr>
          <p:cNvSpPr/>
          <p:nvPr/>
        </p:nvSpPr>
        <p:spPr>
          <a:xfrm>
            <a:off x="10642746" y="3918785"/>
            <a:ext cx="674450" cy="35291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Corbel" panose="020B0503020204020204" pitchFamily="34" charset="0"/>
              </a:rPr>
              <a:t>tanh</a:t>
            </a:r>
          </a:p>
        </p:txBody>
      </p: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476CDFF7-64E2-47F3-AF24-964F7A3156CC}"/>
              </a:ext>
            </a:extLst>
          </p:cNvPr>
          <p:cNvGrpSpPr/>
          <p:nvPr/>
        </p:nvGrpSpPr>
        <p:grpSpPr>
          <a:xfrm rot="18900000">
            <a:off x="9859019" y="4093085"/>
            <a:ext cx="211186" cy="211186"/>
            <a:chOff x="9270460" y="1841787"/>
            <a:chExt cx="369332" cy="369332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8D0B819D-C38E-4E08-A799-4EC868D9C1F6}"/>
                </a:ext>
              </a:extLst>
            </p:cNvPr>
            <p:cNvSpPr/>
            <p:nvPr/>
          </p:nvSpPr>
          <p:spPr>
            <a:xfrm>
              <a:off x="9270460" y="1841787"/>
              <a:ext cx="369332" cy="36933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EDD83C35-E00C-4CAE-AA34-D94A419BA379}"/>
                </a:ext>
              </a:extLst>
            </p:cNvPr>
            <p:cNvCxnSpPr>
              <a:stCxn id="179" idx="0"/>
              <a:endCxn id="179" idx="4"/>
            </p:cNvCxnSpPr>
            <p:nvPr/>
          </p:nvCxnSpPr>
          <p:spPr>
            <a:xfrm>
              <a:off x="9455126" y="1841787"/>
              <a:ext cx="0" cy="369332"/>
            </a:xfrm>
            <a:prstGeom prst="line">
              <a:avLst/>
            </a:prstGeom>
            <a:grpFill/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073D0121-2736-4236-997B-668ACC241A43}"/>
                </a:ext>
              </a:extLst>
            </p:cNvPr>
            <p:cNvCxnSpPr>
              <a:cxnSpLocks/>
              <a:stCxn id="179" idx="2"/>
              <a:endCxn id="179" idx="6"/>
            </p:cNvCxnSpPr>
            <p:nvPr/>
          </p:nvCxnSpPr>
          <p:spPr>
            <a:xfrm>
              <a:off x="9270460" y="2026453"/>
              <a:ext cx="369332" cy="0"/>
            </a:xfrm>
            <a:prstGeom prst="line">
              <a:avLst/>
            </a:prstGeom>
            <a:grpFill/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95053C91-C77A-446E-A56C-19BD6FAAD6E9}"/>
              </a:ext>
            </a:extLst>
          </p:cNvPr>
          <p:cNvGrpSpPr/>
          <p:nvPr/>
        </p:nvGrpSpPr>
        <p:grpSpPr>
          <a:xfrm rot="18900000">
            <a:off x="10874377" y="4447287"/>
            <a:ext cx="211186" cy="211186"/>
            <a:chOff x="9270460" y="1841787"/>
            <a:chExt cx="369332" cy="369332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6B4FE66E-E9F1-44C0-BEDF-DF2B2E55DAFF}"/>
                </a:ext>
              </a:extLst>
            </p:cNvPr>
            <p:cNvSpPr/>
            <p:nvPr/>
          </p:nvSpPr>
          <p:spPr>
            <a:xfrm>
              <a:off x="9270460" y="1841787"/>
              <a:ext cx="369332" cy="36933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A4921D48-4DCD-4332-B218-B19D4F936F6C}"/>
                </a:ext>
              </a:extLst>
            </p:cNvPr>
            <p:cNvCxnSpPr>
              <a:stCxn id="176" idx="0"/>
              <a:endCxn id="176" idx="4"/>
            </p:cNvCxnSpPr>
            <p:nvPr/>
          </p:nvCxnSpPr>
          <p:spPr>
            <a:xfrm>
              <a:off x="9455126" y="1841787"/>
              <a:ext cx="0" cy="369332"/>
            </a:xfrm>
            <a:prstGeom prst="line">
              <a:avLst/>
            </a:prstGeom>
            <a:grpFill/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1EBCA31D-A6A7-4C33-8D29-C399B998FA7E}"/>
                </a:ext>
              </a:extLst>
            </p:cNvPr>
            <p:cNvCxnSpPr>
              <a:cxnSpLocks/>
              <a:stCxn id="176" idx="2"/>
              <a:endCxn id="176" idx="6"/>
            </p:cNvCxnSpPr>
            <p:nvPr/>
          </p:nvCxnSpPr>
          <p:spPr>
            <a:xfrm>
              <a:off x="9270460" y="2026453"/>
              <a:ext cx="369332" cy="0"/>
            </a:xfrm>
            <a:prstGeom prst="line">
              <a:avLst/>
            </a:prstGeom>
            <a:grpFill/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cxnSp>
        <p:nvCxnSpPr>
          <p:cNvPr id="151" name="Connector: Elbow 150">
            <a:extLst>
              <a:ext uri="{FF2B5EF4-FFF2-40B4-BE49-F238E27FC236}">
                <a16:creationId xmlns:a16="http://schemas.microsoft.com/office/drawing/2014/main" id="{5BB66CE9-1474-45BF-A98C-D3FD2311C324}"/>
              </a:ext>
            </a:extLst>
          </p:cNvPr>
          <p:cNvCxnSpPr>
            <a:cxnSpLocks/>
            <a:stCxn id="146" idx="0"/>
            <a:endCxn id="173" idx="3"/>
          </p:cNvCxnSpPr>
          <p:nvPr/>
        </p:nvCxnSpPr>
        <p:spPr>
          <a:xfrm rot="5400000" flipH="1" flipV="1">
            <a:off x="8313529" y="4346938"/>
            <a:ext cx="1041614" cy="1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52" name="Connector: Elbow 151">
            <a:extLst>
              <a:ext uri="{FF2B5EF4-FFF2-40B4-BE49-F238E27FC236}">
                <a16:creationId xmlns:a16="http://schemas.microsoft.com/office/drawing/2014/main" id="{4BFB4161-BD44-4C41-BC21-4533AFE4AB91}"/>
              </a:ext>
            </a:extLst>
          </p:cNvPr>
          <p:cNvCxnSpPr>
            <a:cxnSpLocks/>
            <a:stCxn id="145" idx="0"/>
            <a:endCxn id="179" idx="1"/>
          </p:cNvCxnSpPr>
          <p:nvPr/>
        </p:nvCxnSpPr>
        <p:spPr>
          <a:xfrm rot="5400000" flipH="1" flipV="1">
            <a:off x="9258236" y="4266966"/>
            <a:ext cx="669070" cy="532494"/>
          </a:xfrm>
          <a:prstGeom prst="bentConnector3">
            <a:avLst>
              <a:gd name="adj1" fmla="val 99648"/>
            </a:avLst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53" name="Connector: Elbow 152">
            <a:extLst>
              <a:ext uri="{FF2B5EF4-FFF2-40B4-BE49-F238E27FC236}">
                <a16:creationId xmlns:a16="http://schemas.microsoft.com/office/drawing/2014/main" id="{FD837873-9024-463C-BDD9-FA7EE48314E2}"/>
              </a:ext>
            </a:extLst>
          </p:cNvPr>
          <p:cNvCxnSpPr>
            <a:cxnSpLocks/>
            <a:stCxn id="147" idx="0"/>
            <a:endCxn id="176" idx="1"/>
          </p:cNvCxnSpPr>
          <p:nvPr/>
        </p:nvCxnSpPr>
        <p:spPr>
          <a:xfrm rot="5400000" flipH="1" flipV="1">
            <a:off x="10578906" y="4572276"/>
            <a:ext cx="314865" cy="276075"/>
          </a:xfrm>
          <a:prstGeom prst="bentConnector3">
            <a:avLst>
              <a:gd name="adj1" fmla="val 99504"/>
            </a:avLst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54" name="Connector: Elbow 153">
            <a:extLst>
              <a:ext uri="{FF2B5EF4-FFF2-40B4-BE49-F238E27FC236}">
                <a16:creationId xmlns:a16="http://schemas.microsoft.com/office/drawing/2014/main" id="{D8D7FD98-3F8A-4257-81A0-5A1AFE180AB7}"/>
              </a:ext>
            </a:extLst>
          </p:cNvPr>
          <p:cNvCxnSpPr>
            <a:cxnSpLocks/>
            <a:stCxn id="179" idx="7"/>
            <a:endCxn id="170" idx="4"/>
          </p:cNvCxnSpPr>
          <p:nvPr/>
        </p:nvCxnSpPr>
        <p:spPr>
          <a:xfrm rot="16200000" flipV="1">
            <a:off x="9831570" y="3960041"/>
            <a:ext cx="266085" cy="1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55" name="Connector: Elbow 154">
            <a:extLst>
              <a:ext uri="{FF2B5EF4-FFF2-40B4-BE49-F238E27FC236}">
                <a16:creationId xmlns:a16="http://schemas.microsoft.com/office/drawing/2014/main" id="{9FD43BA8-A70B-4536-8532-7530A6991B3A}"/>
              </a:ext>
            </a:extLst>
          </p:cNvPr>
          <p:cNvCxnSpPr>
            <a:cxnSpLocks/>
            <a:stCxn id="176" idx="3"/>
          </p:cNvCxnSpPr>
          <p:nvPr/>
        </p:nvCxnSpPr>
        <p:spPr>
          <a:xfrm rot="16200000" flipH="1">
            <a:off x="11202690" y="4435754"/>
            <a:ext cx="684708" cy="1130148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56" name="Connector: Elbow 155">
            <a:extLst>
              <a:ext uri="{FF2B5EF4-FFF2-40B4-BE49-F238E27FC236}">
                <a16:creationId xmlns:a16="http://schemas.microsoft.com/office/drawing/2014/main" id="{C81CC805-C6CC-4125-8D75-991E709C84BD}"/>
              </a:ext>
            </a:extLst>
          </p:cNvPr>
          <p:cNvCxnSpPr>
            <a:cxnSpLocks/>
            <a:stCxn id="148" idx="0"/>
          </p:cNvCxnSpPr>
          <p:nvPr/>
        </p:nvCxnSpPr>
        <p:spPr>
          <a:xfrm rot="5400000" flipH="1" flipV="1">
            <a:off x="11447698" y="3253680"/>
            <a:ext cx="197379" cy="1132832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57" name="Connector: Elbow 156">
            <a:extLst>
              <a:ext uri="{FF2B5EF4-FFF2-40B4-BE49-F238E27FC236}">
                <a16:creationId xmlns:a16="http://schemas.microsoft.com/office/drawing/2014/main" id="{6C217C2E-6FF6-4691-AF3C-C8FBC50944C4}"/>
              </a:ext>
            </a:extLst>
          </p:cNvPr>
          <p:cNvCxnSpPr>
            <a:stCxn id="141" idx="0"/>
            <a:endCxn id="146" idx="2"/>
          </p:cNvCxnSpPr>
          <p:nvPr/>
        </p:nvCxnSpPr>
        <p:spPr>
          <a:xfrm rot="5400000" flipH="1" flipV="1">
            <a:off x="8476279" y="5464047"/>
            <a:ext cx="601448" cy="114665"/>
          </a:xfrm>
          <a:prstGeom prst="bentConnector3">
            <a:avLst>
              <a:gd name="adj1" fmla="val 79562"/>
            </a:avLst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58" name="Connector: Elbow 157">
            <a:extLst>
              <a:ext uri="{FF2B5EF4-FFF2-40B4-BE49-F238E27FC236}">
                <a16:creationId xmlns:a16="http://schemas.microsoft.com/office/drawing/2014/main" id="{9F3463BC-0DD0-449B-91D6-4749EAFF0783}"/>
              </a:ext>
            </a:extLst>
          </p:cNvPr>
          <p:cNvCxnSpPr>
            <a:cxnSpLocks/>
            <a:stCxn id="141" idx="0"/>
            <a:endCxn id="145" idx="2"/>
          </p:cNvCxnSpPr>
          <p:nvPr/>
        </p:nvCxnSpPr>
        <p:spPr>
          <a:xfrm rot="5400000" flipH="1" flipV="1">
            <a:off x="8722375" y="5217955"/>
            <a:ext cx="601445" cy="606853"/>
          </a:xfrm>
          <a:prstGeom prst="bentConnector3">
            <a:avLst>
              <a:gd name="adj1" fmla="val 79298"/>
            </a:avLst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59" name="Connector: Elbow 158">
            <a:extLst>
              <a:ext uri="{FF2B5EF4-FFF2-40B4-BE49-F238E27FC236}">
                <a16:creationId xmlns:a16="http://schemas.microsoft.com/office/drawing/2014/main" id="{E72F6DE9-DD8C-4F06-A972-88D6F2E4C0B2}"/>
              </a:ext>
            </a:extLst>
          </p:cNvPr>
          <p:cNvCxnSpPr>
            <a:cxnSpLocks/>
            <a:stCxn id="141" idx="0"/>
            <a:endCxn id="143" idx="2"/>
          </p:cNvCxnSpPr>
          <p:nvPr/>
        </p:nvCxnSpPr>
        <p:spPr>
          <a:xfrm rot="5400000" flipH="1" flipV="1">
            <a:off x="9041417" y="4898909"/>
            <a:ext cx="601448" cy="1244941"/>
          </a:xfrm>
          <a:prstGeom prst="bentConnector3">
            <a:avLst>
              <a:gd name="adj1" fmla="val 79298"/>
            </a:avLst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60" name="Connector: Elbow 159">
            <a:extLst>
              <a:ext uri="{FF2B5EF4-FFF2-40B4-BE49-F238E27FC236}">
                <a16:creationId xmlns:a16="http://schemas.microsoft.com/office/drawing/2014/main" id="{A3CB0F00-BB36-4A5D-89F6-34FD14BA0261}"/>
              </a:ext>
            </a:extLst>
          </p:cNvPr>
          <p:cNvCxnSpPr>
            <a:cxnSpLocks/>
            <a:stCxn id="141" idx="0"/>
            <a:endCxn id="147" idx="2"/>
          </p:cNvCxnSpPr>
          <p:nvPr/>
        </p:nvCxnSpPr>
        <p:spPr>
          <a:xfrm rot="5400000" flipH="1" flipV="1">
            <a:off x="9358262" y="4582064"/>
            <a:ext cx="601448" cy="1878630"/>
          </a:xfrm>
          <a:prstGeom prst="bentConnector3">
            <a:avLst>
              <a:gd name="adj1" fmla="val 79298"/>
            </a:avLst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61" name="Connector: Elbow 160">
            <a:extLst>
              <a:ext uri="{FF2B5EF4-FFF2-40B4-BE49-F238E27FC236}">
                <a16:creationId xmlns:a16="http://schemas.microsoft.com/office/drawing/2014/main" id="{4C709BEB-FE42-4EC1-ABD5-01CBF1E1B908}"/>
              </a:ext>
            </a:extLst>
          </p:cNvPr>
          <p:cNvCxnSpPr>
            <a:cxnSpLocks/>
            <a:endCxn id="146" idx="2"/>
          </p:cNvCxnSpPr>
          <p:nvPr/>
        </p:nvCxnSpPr>
        <p:spPr>
          <a:xfrm flipV="1">
            <a:off x="7793031" y="5220655"/>
            <a:ext cx="1041305" cy="121921"/>
          </a:xfrm>
          <a:prstGeom prst="bentConnector2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A9824C9E-89DF-49CF-9FEA-0E0F3209772F}"/>
              </a:ext>
            </a:extLst>
          </p:cNvPr>
          <p:cNvCxnSpPr>
            <a:cxnSpLocks/>
          </p:cNvCxnSpPr>
          <p:nvPr/>
        </p:nvCxnSpPr>
        <p:spPr>
          <a:xfrm>
            <a:off x="7795230" y="3720537"/>
            <a:ext cx="4217257" cy="0"/>
          </a:xfrm>
          <a:prstGeom prst="line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82E9AC24-9942-4FE0-962A-0C14C5E7FD2F}"/>
              </a:ext>
            </a:extLst>
          </p:cNvPr>
          <p:cNvCxnSpPr>
            <a:cxnSpLocks/>
            <a:stCxn id="176" idx="7"/>
            <a:endCxn id="148" idx="2"/>
          </p:cNvCxnSpPr>
          <p:nvPr/>
        </p:nvCxnSpPr>
        <p:spPr>
          <a:xfrm flipV="1">
            <a:off x="10979970" y="4271695"/>
            <a:ext cx="1" cy="175591"/>
          </a:xfrm>
          <a:prstGeom prst="line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33E85AE8-9B92-4ABB-8AE6-8FBD7143628D}"/>
              </a:ext>
            </a:extLst>
          </p:cNvPr>
          <p:cNvCxnSpPr>
            <a:cxnSpLocks/>
            <a:stCxn id="142" idx="4"/>
          </p:cNvCxnSpPr>
          <p:nvPr/>
        </p:nvCxnSpPr>
        <p:spPr>
          <a:xfrm>
            <a:off x="11424970" y="3073155"/>
            <a:ext cx="0" cy="612677"/>
          </a:xfrm>
          <a:prstGeom prst="line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ECF341DB-CAB8-4F71-A858-A8720035C185}"/>
              </a:ext>
            </a:extLst>
          </p:cNvPr>
          <p:cNvCxnSpPr>
            <a:cxnSpLocks/>
          </p:cNvCxnSpPr>
          <p:nvPr/>
        </p:nvCxnSpPr>
        <p:spPr>
          <a:xfrm>
            <a:off x="11424970" y="3756163"/>
            <a:ext cx="0" cy="1581651"/>
          </a:xfrm>
          <a:prstGeom prst="line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6" name="Rectangle 165">
                <a:extLst>
                  <a:ext uri="{FF2B5EF4-FFF2-40B4-BE49-F238E27FC236}">
                    <a16:creationId xmlns:a16="http://schemas.microsoft.com/office/drawing/2014/main" id="{86BA4B19-4743-4090-B42C-BEA8D16BEEDC}"/>
                  </a:ext>
                </a:extLst>
              </p:cNvPr>
              <p:cNvSpPr/>
              <p:nvPr/>
            </p:nvSpPr>
            <p:spPr>
              <a:xfrm>
                <a:off x="11614005" y="4987302"/>
                <a:ext cx="625236" cy="3329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sz="1050" dirty="0">
                    <a:solidFill>
                      <a:schemeClr val="tx1"/>
                    </a:solidFill>
                  </a:rPr>
                  <a:t> </a:t>
                </a:r>
                <a:endParaRPr lang="en-US" sz="1600" dirty="0"/>
              </a:p>
            </p:txBody>
          </p:sp>
        </mc:Choice>
        <mc:Fallback xmlns="">
          <p:sp>
            <p:nvSpPr>
              <p:cNvPr id="166" name="Rectangle 165">
                <a:extLst>
                  <a:ext uri="{FF2B5EF4-FFF2-40B4-BE49-F238E27FC236}">
                    <a16:creationId xmlns:a16="http://schemas.microsoft.com/office/drawing/2014/main" id="{86BA4B19-4743-4090-B42C-BEA8D16BEE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14005" y="4987302"/>
                <a:ext cx="625236" cy="33291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7" name="Group 166">
            <a:extLst>
              <a:ext uri="{FF2B5EF4-FFF2-40B4-BE49-F238E27FC236}">
                <a16:creationId xmlns:a16="http://schemas.microsoft.com/office/drawing/2014/main" id="{B9339345-724C-4A81-9FE6-FEA71C31DA01}"/>
              </a:ext>
            </a:extLst>
          </p:cNvPr>
          <p:cNvGrpSpPr/>
          <p:nvPr/>
        </p:nvGrpSpPr>
        <p:grpSpPr>
          <a:xfrm rot="18900000">
            <a:off x="8728744" y="3614944"/>
            <a:ext cx="211186" cy="211186"/>
            <a:chOff x="9270460" y="1841787"/>
            <a:chExt cx="369332" cy="369332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EB2FB942-CFFB-4D48-80B5-44A97FCC88BD}"/>
                </a:ext>
              </a:extLst>
            </p:cNvPr>
            <p:cNvSpPr/>
            <p:nvPr/>
          </p:nvSpPr>
          <p:spPr>
            <a:xfrm>
              <a:off x="9270460" y="1841787"/>
              <a:ext cx="369332" cy="36933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71618FCF-85E0-4DCB-9E35-822AEA1322E4}"/>
                </a:ext>
              </a:extLst>
            </p:cNvPr>
            <p:cNvCxnSpPr>
              <a:stCxn id="173" idx="0"/>
              <a:endCxn id="173" idx="4"/>
            </p:cNvCxnSpPr>
            <p:nvPr/>
          </p:nvCxnSpPr>
          <p:spPr>
            <a:xfrm>
              <a:off x="9455126" y="1841787"/>
              <a:ext cx="0" cy="369332"/>
            </a:xfrm>
            <a:prstGeom prst="line">
              <a:avLst/>
            </a:prstGeom>
            <a:grpFill/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AD7D63A3-3A21-430C-BC93-DC4269A64355}"/>
                </a:ext>
              </a:extLst>
            </p:cNvPr>
            <p:cNvCxnSpPr>
              <a:cxnSpLocks/>
              <a:stCxn id="173" idx="2"/>
              <a:endCxn id="173" idx="6"/>
            </p:cNvCxnSpPr>
            <p:nvPr/>
          </p:nvCxnSpPr>
          <p:spPr>
            <a:xfrm>
              <a:off x="9270460" y="2026453"/>
              <a:ext cx="369332" cy="0"/>
            </a:xfrm>
            <a:prstGeom prst="line">
              <a:avLst/>
            </a:prstGeom>
            <a:grpFill/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E3200336-4F70-4678-9674-BB215ABA4548}"/>
              </a:ext>
            </a:extLst>
          </p:cNvPr>
          <p:cNvGrpSpPr/>
          <p:nvPr/>
        </p:nvGrpSpPr>
        <p:grpSpPr>
          <a:xfrm>
            <a:off x="9859018" y="3615813"/>
            <a:ext cx="211186" cy="211186"/>
            <a:chOff x="9270460" y="1841787"/>
            <a:chExt cx="369332" cy="369332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EF48A261-33CF-4E68-BF83-3F5009DD5DC3}"/>
                </a:ext>
              </a:extLst>
            </p:cNvPr>
            <p:cNvSpPr/>
            <p:nvPr/>
          </p:nvSpPr>
          <p:spPr>
            <a:xfrm>
              <a:off x="9270460" y="1841787"/>
              <a:ext cx="369332" cy="36933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5448147E-7C11-4DC1-922B-1A6531C8B0FB}"/>
                </a:ext>
              </a:extLst>
            </p:cNvPr>
            <p:cNvCxnSpPr>
              <a:stCxn id="170" idx="0"/>
              <a:endCxn id="170" idx="4"/>
            </p:cNvCxnSpPr>
            <p:nvPr/>
          </p:nvCxnSpPr>
          <p:spPr>
            <a:xfrm>
              <a:off x="9455126" y="1841787"/>
              <a:ext cx="0" cy="369332"/>
            </a:xfrm>
            <a:prstGeom prst="line">
              <a:avLst/>
            </a:prstGeom>
            <a:grpFill/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3951357A-C561-4C2C-8E02-EBF1D2D83E3B}"/>
                </a:ext>
              </a:extLst>
            </p:cNvPr>
            <p:cNvCxnSpPr>
              <a:cxnSpLocks/>
              <a:stCxn id="170" idx="2"/>
              <a:endCxn id="170" idx="6"/>
            </p:cNvCxnSpPr>
            <p:nvPr/>
          </p:nvCxnSpPr>
          <p:spPr>
            <a:xfrm>
              <a:off x="9270460" y="2026453"/>
              <a:ext cx="369332" cy="0"/>
            </a:xfrm>
            <a:prstGeom prst="line">
              <a:avLst/>
            </a:prstGeom>
            <a:grpFill/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cxnSp>
        <p:nvCxnSpPr>
          <p:cNvPr id="169" name="Straight Arrow Connector 168">
            <a:extLst>
              <a:ext uri="{FF2B5EF4-FFF2-40B4-BE49-F238E27FC236}">
                <a16:creationId xmlns:a16="http://schemas.microsoft.com/office/drawing/2014/main" id="{7F746900-9E74-49C6-9CDB-CE81492FD15C}"/>
              </a:ext>
            </a:extLst>
          </p:cNvPr>
          <p:cNvCxnSpPr>
            <a:cxnSpLocks/>
            <a:stCxn id="143" idx="0"/>
            <a:endCxn id="179" idx="3"/>
          </p:cNvCxnSpPr>
          <p:nvPr/>
        </p:nvCxnSpPr>
        <p:spPr>
          <a:xfrm flipV="1">
            <a:off x="9964612" y="4304272"/>
            <a:ext cx="0" cy="563473"/>
          </a:xfrm>
          <a:prstGeom prst="straightConnector1">
            <a:avLst/>
          </a:prstGeom>
          <a:ln w="38100"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4" name="Rectangle 183">
                <a:extLst>
                  <a:ext uri="{FF2B5EF4-FFF2-40B4-BE49-F238E27FC236}">
                    <a16:creationId xmlns:a16="http://schemas.microsoft.com/office/drawing/2014/main" id="{EFEE6E47-D7EA-4D8B-9E0B-80419384426B}"/>
                  </a:ext>
                </a:extLst>
              </p:cNvPr>
              <p:cNvSpPr/>
              <p:nvPr/>
            </p:nvSpPr>
            <p:spPr>
              <a:xfrm>
                <a:off x="50136" y="3385574"/>
                <a:ext cx="602794" cy="3329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050" dirty="0">
                    <a:solidFill>
                      <a:schemeClr val="tx1"/>
                    </a:solidFill>
                  </a:rPr>
                  <a:t> </a:t>
                </a:r>
                <a:endParaRPr lang="en-US" sz="1600" dirty="0"/>
              </a:p>
            </p:txBody>
          </p:sp>
        </mc:Choice>
        <mc:Fallback xmlns="">
          <p:sp>
            <p:nvSpPr>
              <p:cNvPr id="184" name="Rectangle 183">
                <a:extLst>
                  <a:ext uri="{FF2B5EF4-FFF2-40B4-BE49-F238E27FC236}">
                    <a16:creationId xmlns:a16="http://schemas.microsoft.com/office/drawing/2014/main" id="{EFEE6E47-D7EA-4D8B-9E0B-8041938442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36" y="3385574"/>
                <a:ext cx="602794" cy="332912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5" name="Rectangle 184">
                <a:extLst>
                  <a:ext uri="{FF2B5EF4-FFF2-40B4-BE49-F238E27FC236}">
                    <a16:creationId xmlns:a16="http://schemas.microsoft.com/office/drawing/2014/main" id="{E0066684-C96D-4602-AEB8-3C3DD5A5F5F4}"/>
                  </a:ext>
                </a:extLst>
              </p:cNvPr>
              <p:cNvSpPr/>
              <p:nvPr/>
            </p:nvSpPr>
            <p:spPr>
              <a:xfrm>
                <a:off x="38916" y="4987302"/>
                <a:ext cx="625236" cy="3329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</m:sub>
                    </m:sSub>
                  </m:oMath>
                </a14:m>
                <a:r>
                  <a:rPr lang="en-US" sz="1050" dirty="0">
                    <a:solidFill>
                      <a:schemeClr val="tx1"/>
                    </a:solidFill>
                  </a:rPr>
                  <a:t> </a:t>
                </a:r>
                <a:endParaRPr lang="en-US" sz="1600" dirty="0"/>
              </a:p>
            </p:txBody>
          </p:sp>
        </mc:Choice>
        <mc:Fallback xmlns="">
          <p:sp>
            <p:nvSpPr>
              <p:cNvPr id="185" name="Rectangle 184">
                <a:extLst>
                  <a:ext uri="{FF2B5EF4-FFF2-40B4-BE49-F238E27FC236}">
                    <a16:creationId xmlns:a16="http://schemas.microsoft.com/office/drawing/2014/main" id="{E0066684-C96D-4602-AEB8-3C3DD5A5F5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16" y="4987302"/>
                <a:ext cx="625236" cy="332912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F427AFCE-D8C4-4B8D-8A65-0C23C22C9527}"/>
              </a:ext>
            </a:extLst>
          </p:cNvPr>
          <p:cNvCxnSpPr/>
          <p:nvPr/>
        </p:nvCxnSpPr>
        <p:spPr>
          <a:xfrm flipH="1">
            <a:off x="10113944" y="3605077"/>
            <a:ext cx="79136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Arrow Connector 187">
            <a:extLst>
              <a:ext uri="{FF2B5EF4-FFF2-40B4-BE49-F238E27FC236}">
                <a16:creationId xmlns:a16="http://schemas.microsoft.com/office/drawing/2014/main" id="{811D07AB-FC05-4A5C-961E-0FD8DB277B29}"/>
              </a:ext>
            </a:extLst>
          </p:cNvPr>
          <p:cNvCxnSpPr/>
          <p:nvPr/>
        </p:nvCxnSpPr>
        <p:spPr>
          <a:xfrm flipH="1">
            <a:off x="8983669" y="3605077"/>
            <a:ext cx="79136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Arrow Connector 188">
            <a:extLst>
              <a:ext uri="{FF2B5EF4-FFF2-40B4-BE49-F238E27FC236}">
                <a16:creationId xmlns:a16="http://schemas.microsoft.com/office/drawing/2014/main" id="{D94B08D1-ECCE-4075-9500-36AE2D337AA3}"/>
              </a:ext>
            </a:extLst>
          </p:cNvPr>
          <p:cNvCxnSpPr/>
          <p:nvPr/>
        </p:nvCxnSpPr>
        <p:spPr>
          <a:xfrm flipH="1">
            <a:off x="7617661" y="3852300"/>
            <a:ext cx="79136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Arrow Connector 190">
            <a:extLst>
              <a:ext uri="{FF2B5EF4-FFF2-40B4-BE49-F238E27FC236}">
                <a16:creationId xmlns:a16="http://schemas.microsoft.com/office/drawing/2014/main" id="{E818269F-F1C1-4ED4-951A-0266F6908700}"/>
              </a:ext>
            </a:extLst>
          </p:cNvPr>
          <p:cNvCxnSpPr/>
          <p:nvPr/>
        </p:nvCxnSpPr>
        <p:spPr>
          <a:xfrm flipH="1">
            <a:off x="6266793" y="3605077"/>
            <a:ext cx="79136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Arrow Connector 191">
            <a:extLst>
              <a:ext uri="{FF2B5EF4-FFF2-40B4-BE49-F238E27FC236}">
                <a16:creationId xmlns:a16="http://schemas.microsoft.com/office/drawing/2014/main" id="{39F76A7B-4B22-486C-8279-4A3AD7AE9A3E}"/>
              </a:ext>
            </a:extLst>
          </p:cNvPr>
          <p:cNvCxnSpPr/>
          <p:nvPr/>
        </p:nvCxnSpPr>
        <p:spPr>
          <a:xfrm flipH="1">
            <a:off x="5136518" y="3605077"/>
            <a:ext cx="79136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Arrow Connector 192">
            <a:extLst>
              <a:ext uri="{FF2B5EF4-FFF2-40B4-BE49-F238E27FC236}">
                <a16:creationId xmlns:a16="http://schemas.microsoft.com/office/drawing/2014/main" id="{AC7EE895-2664-4A52-96CB-5661951C19FB}"/>
              </a:ext>
            </a:extLst>
          </p:cNvPr>
          <p:cNvCxnSpPr/>
          <p:nvPr/>
        </p:nvCxnSpPr>
        <p:spPr>
          <a:xfrm flipH="1">
            <a:off x="3770510" y="3852300"/>
            <a:ext cx="79136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Arrow Connector 193">
            <a:extLst>
              <a:ext uri="{FF2B5EF4-FFF2-40B4-BE49-F238E27FC236}">
                <a16:creationId xmlns:a16="http://schemas.microsoft.com/office/drawing/2014/main" id="{22797C27-66C1-41F7-8812-6DD1D3ACE3FC}"/>
              </a:ext>
            </a:extLst>
          </p:cNvPr>
          <p:cNvCxnSpPr/>
          <p:nvPr/>
        </p:nvCxnSpPr>
        <p:spPr>
          <a:xfrm flipH="1">
            <a:off x="2402631" y="3605077"/>
            <a:ext cx="79136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Arrow Connector 194">
            <a:extLst>
              <a:ext uri="{FF2B5EF4-FFF2-40B4-BE49-F238E27FC236}">
                <a16:creationId xmlns:a16="http://schemas.microsoft.com/office/drawing/2014/main" id="{03ABF320-6640-4E07-9417-607078E0A691}"/>
              </a:ext>
            </a:extLst>
          </p:cNvPr>
          <p:cNvCxnSpPr/>
          <p:nvPr/>
        </p:nvCxnSpPr>
        <p:spPr>
          <a:xfrm flipH="1">
            <a:off x="1272356" y="3605077"/>
            <a:ext cx="79136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Arrow Connector 196">
            <a:extLst>
              <a:ext uri="{FF2B5EF4-FFF2-40B4-BE49-F238E27FC236}">
                <a16:creationId xmlns:a16="http://schemas.microsoft.com/office/drawing/2014/main" id="{463ABF32-231A-48F0-A7A5-45587A3007EE}"/>
              </a:ext>
            </a:extLst>
          </p:cNvPr>
          <p:cNvCxnSpPr>
            <a:cxnSpLocks/>
          </p:cNvCxnSpPr>
          <p:nvPr/>
        </p:nvCxnSpPr>
        <p:spPr>
          <a:xfrm flipH="1">
            <a:off x="546198" y="2473960"/>
            <a:ext cx="11101119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18858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1CDB4-4429-44DB-9F72-A945210DC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 short term memory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7F2EBB-3C91-4237-8049-B9B5058051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41787"/>
            <a:ext cx="5257800" cy="4274256"/>
          </a:xfrm>
        </p:spPr>
        <p:txBody>
          <a:bodyPr/>
          <a:lstStyle/>
          <a:p>
            <a:r>
              <a:rPr lang="en-US" sz="2000" dirty="0"/>
              <a:t>Maintain a separate cell state from what is outputted</a:t>
            </a:r>
          </a:p>
          <a:p>
            <a:r>
              <a:rPr lang="en-US" sz="2000" dirty="0"/>
              <a:t>Use gates to control the flow of information</a:t>
            </a:r>
          </a:p>
          <a:p>
            <a:pPr lvl="1"/>
            <a:r>
              <a:rPr lang="en-US" sz="1800" dirty="0"/>
              <a:t>Forget gate gets rid of irrelevant information</a:t>
            </a:r>
          </a:p>
          <a:p>
            <a:pPr lvl="1"/>
            <a:r>
              <a:rPr lang="en-US" sz="1800" dirty="0"/>
              <a:t>Store relevant information from current input</a:t>
            </a:r>
          </a:p>
          <a:p>
            <a:pPr lvl="1"/>
            <a:r>
              <a:rPr lang="en-US" sz="1800" dirty="0"/>
              <a:t>Selectively update the cell state</a:t>
            </a:r>
          </a:p>
          <a:p>
            <a:pPr lvl="1"/>
            <a:r>
              <a:rPr lang="en-US" sz="1800" dirty="0"/>
              <a:t>Output gate returns a filtered version of the cell state</a:t>
            </a:r>
          </a:p>
          <a:p>
            <a:r>
              <a:rPr lang="en-US" sz="2000" dirty="0"/>
              <a:t>Backpropagation through time with uninterrupted gradient flow</a:t>
            </a:r>
          </a:p>
          <a:p>
            <a:r>
              <a:rPr lang="en-US" sz="2000" dirty="0"/>
              <a:t>Implementation in </a:t>
            </a:r>
            <a:r>
              <a:rPr lang="en-US" sz="2000" dirty="0" err="1"/>
              <a:t>PyTorch</a:t>
            </a: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4B58AA-494A-4100-BB1C-244637E7AD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44</a:t>
            </a:fld>
            <a:endParaRPr lang="nl-BE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5A282C11-460C-434B-A79F-7BCBC38A54BE}"/>
              </a:ext>
            </a:extLst>
          </p:cNvPr>
          <p:cNvGrpSpPr/>
          <p:nvPr/>
        </p:nvGrpSpPr>
        <p:grpSpPr>
          <a:xfrm>
            <a:off x="6640152" y="1033050"/>
            <a:ext cx="3743286" cy="3093454"/>
            <a:chOff x="3873212" y="2628802"/>
            <a:chExt cx="4402634" cy="3638340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01DFB713-8419-41EF-87F3-D3796457730E}"/>
                </a:ext>
              </a:extLst>
            </p:cNvPr>
            <p:cNvSpPr/>
            <p:nvPr/>
          </p:nvSpPr>
          <p:spPr>
            <a:xfrm>
              <a:off x="4396902" y="3429000"/>
              <a:ext cx="3398196" cy="2037944"/>
            </a:xfrm>
            <a:prstGeom prst="roundRect">
              <a:avLst/>
            </a:prstGeom>
            <a:solidFill>
              <a:schemeClr val="accent4">
                <a:lumMod val="10000"/>
                <a:lumOff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3699471E-EF5D-4E10-9D6B-3801C4EFBD14}"/>
                    </a:ext>
                  </a:extLst>
                </p:cNvPr>
                <p:cNvSpPr/>
                <p:nvPr/>
              </p:nvSpPr>
              <p:spPr>
                <a:xfrm>
                  <a:off x="4628711" y="5822446"/>
                  <a:ext cx="444695" cy="444696"/>
                </a:xfrm>
                <a:prstGeom prst="ellips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rtlCol="0" anchor="ctr"/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a14:m>
                  <a:r>
                    <a:rPr lang="en-US" sz="9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3699471E-EF5D-4E10-9D6B-3801C4EFBD1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28711" y="5822446"/>
                  <a:ext cx="444695" cy="444696"/>
                </a:xfrm>
                <a:prstGeom prst="ellipse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Oval 6">
                  <a:extLst>
                    <a:ext uri="{FF2B5EF4-FFF2-40B4-BE49-F238E27FC236}">
                      <a16:creationId xmlns:a16="http://schemas.microsoft.com/office/drawing/2014/main" id="{FD9EEEAC-84D4-40D8-B57D-DA4E4AD0AE85}"/>
                    </a:ext>
                  </a:extLst>
                </p:cNvPr>
                <p:cNvSpPr/>
                <p:nvPr/>
              </p:nvSpPr>
              <p:spPr>
                <a:xfrm>
                  <a:off x="7334010" y="2628802"/>
                  <a:ext cx="444695" cy="444696"/>
                </a:xfrm>
                <a:prstGeom prst="ellipse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rtlCol="0" anchor="ctr"/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a14:m>
                  <a:r>
                    <a:rPr lang="en-US" sz="12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7" name="Oval 6">
                  <a:extLst>
                    <a:ext uri="{FF2B5EF4-FFF2-40B4-BE49-F238E27FC236}">
                      <a16:creationId xmlns:a16="http://schemas.microsoft.com/office/drawing/2014/main" id="{FD9EEEAC-84D4-40D8-B57D-DA4E4AD0AE8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34010" y="2628802"/>
                  <a:ext cx="444695" cy="444696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322C1A3-B819-4ECD-AE7E-9F3CD4BD0B59}"/>
                </a:ext>
              </a:extLst>
            </p:cNvPr>
            <p:cNvSpPr/>
            <p:nvPr/>
          </p:nvSpPr>
          <p:spPr>
            <a:xfrm>
              <a:off x="5758775" y="4868088"/>
              <a:ext cx="674450" cy="35291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Corbel" panose="020B0503020204020204" pitchFamily="34" charset="0"/>
                </a:rPr>
                <a:t>tanh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100B39C4-A030-4CCD-9CBA-D8D73CA6DE51}"/>
                    </a:ext>
                  </a:extLst>
                </p:cNvPr>
                <p:cNvSpPr/>
                <p:nvPr/>
              </p:nvSpPr>
              <p:spPr>
                <a:xfrm>
                  <a:off x="7852427" y="3385917"/>
                  <a:ext cx="411159" cy="32081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  <m:sub>
                          <m: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a14:m>
                  <a:r>
                    <a:rPr lang="en-US" sz="900" dirty="0">
                      <a:solidFill>
                        <a:schemeClr val="tx1"/>
                      </a:solidFill>
                    </a:rPr>
                    <a:t> </a:t>
                  </a:r>
                  <a:endParaRPr lang="en-US" sz="1200" dirty="0"/>
                </a:p>
              </p:txBody>
            </p:sp>
          </mc:Choice>
          <mc:Fallback xmlns="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100B39C4-A030-4CCD-9CBA-D8D73CA6DE5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52427" y="3385917"/>
                  <a:ext cx="411159" cy="320813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9D9FCE75-2F65-462E-94FF-7A3BE7FA7C35}"/>
                    </a:ext>
                  </a:extLst>
                </p:cNvPr>
                <p:cNvSpPr/>
                <p:nvPr/>
              </p:nvSpPr>
              <p:spPr>
                <a:xfrm>
                  <a:off x="5268918" y="4868091"/>
                  <a:ext cx="377988" cy="352910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</m:oMath>
                  </a14:m>
                  <a:r>
                    <a:rPr lang="en-US" dirty="0">
                      <a:solidFill>
                        <a:schemeClr val="tx1"/>
                      </a:solidFill>
                      <a:latin typeface="Corbel" panose="020B0503020204020204" pitchFamily="34" charset="0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9D9FCE75-2F65-462E-94FF-7A3BE7FA7C3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68918" y="4868091"/>
                  <a:ext cx="377988" cy="35291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095AEFEF-70E3-435D-B3B0-A7B094861A0E}"/>
                    </a:ext>
                  </a:extLst>
                </p:cNvPr>
                <p:cNvSpPr/>
                <p:nvPr/>
              </p:nvSpPr>
              <p:spPr>
                <a:xfrm>
                  <a:off x="4776730" y="4868088"/>
                  <a:ext cx="377988" cy="352910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</m:oMath>
                  </a14:m>
                  <a:r>
                    <a:rPr lang="en-US" dirty="0">
                      <a:solidFill>
                        <a:schemeClr val="tx1"/>
                      </a:solidFill>
                      <a:latin typeface="Corbel" panose="020B0503020204020204" pitchFamily="34" charset="0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095AEFEF-70E3-435D-B3B0-A7B094861A0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76730" y="4868088"/>
                  <a:ext cx="377988" cy="35291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BCC8F90E-BF83-43D6-8324-29E40750A0D7}"/>
                    </a:ext>
                  </a:extLst>
                </p:cNvPr>
                <p:cNvSpPr/>
                <p:nvPr/>
              </p:nvSpPr>
              <p:spPr>
                <a:xfrm>
                  <a:off x="6540695" y="4868088"/>
                  <a:ext cx="377988" cy="352910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</m:oMath>
                  </a14:m>
                  <a:r>
                    <a:rPr lang="en-US" dirty="0">
                      <a:solidFill>
                        <a:schemeClr val="tx1"/>
                      </a:solidFill>
                      <a:latin typeface="Corbel" panose="020B0503020204020204" pitchFamily="34" charset="0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BCC8F90E-BF83-43D6-8324-29E40750A0D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40695" y="4868088"/>
                  <a:ext cx="377988" cy="35291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E043C88-6FFB-4942-9E67-787EB3E870AC}"/>
                </a:ext>
              </a:extLst>
            </p:cNvPr>
            <p:cNvSpPr/>
            <p:nvPr/>
          </p:nvSpPr>
          <p:spPr>
            <a:xfrm>
              <a:off x="6774134" y="3919128"/>
              <a:ext cx="674450" cy="35291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Corbel" panose="020B0503020204020204" pitchFamily="34" charset="0"/>
                </a:rPr>
                <a:t>tanh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FA4FA6AF-F32C-45A0-AA11-6829CA53B224}"/>
                </a:ext>
              </a:extLst>
            </p:cNvPr>
            <p:cNvGrpSpPr/>
            <p:nvPr/>
          </p:nvGrpSpPr>
          <p:grpSpPr>
            <a:xfrm rot="18900000">
              <a:off x="5990407" y="4093428"/>
              <a:ext cx="211186" cy="211186"/>
              <a:chOff x="9270460" y="1841787"/>
              <a:chExt cx="369332" cy="369332"/>
            </a:xfrm>
            <a:solidFill>
              <a:schemeClr val="accent2">
                <a:lumMod val="20000"/>
                <a:lumOff val="80000"/>
              </a:schemeClr>
            </a:solidFill>
          </p:grpSpPr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AF1B3915-A1FC-4C60-8E92-C910DFCDA5F9}"/>
                  </a:ext>
                </a:extLst>
              </p:cNvPr>
              <p:cNvSpPr/>
              <p:nvPr/>
            </p:nvSpPr>
            <p:spPr>
              <a:xfrm>
                <a:off x="9270460" y="1841787"/>
                <a:ext cx="369332" cy="369332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/>
              </a:p>
            </p:txBody>
          </p: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E9D13505-73D4-47E4-B74E-71555A7B01E9}"/>
                  </a:ext>
                </a:extLst>
              </p:cNvPr>
              <p:cNvCxnSpPr>
                <a:stCxn id="15" idx="0"/>
                <a:endCxn id="15" idx="4"/>
              </p:cNvCxnSpPr>
              <p:nvPr/>
            </p:nvCxnSpPr>
            <p:spPr>
              <a:xfrm>
                <a:off x="9455126" y="1841787"/>
                <a:ext cx="0" cy="369332"/>
              </a:xfrm>
              <a:prstGeom prst="line">
                <a:avLst/>
              </a:prstGeom>
              <a:grpFill/>
              <a:ln w="28575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3FEC3939-DF96-4B83-904E-590F1A3E492C}"/>
                  </a:ext>
                </a:extLst>
              </p:cNvPr>
              <p:cNvCxnSpPr>
                <a:cxnSpLocks/>
                <a:stCxn id="15" idx="2"/>
                <a:endCxn id="15" idx="6"/>
              </p:cNvCxnSpPr>
              <p:nvPr/>
            </p:nvCxnSpPr>
            <p:spPr>
              <a:xfrm>
                <a:off x="9270460" y="2026453"/>
                <a:ext cx="369332" cy="0"/>
              </a:xfrm>
              <a:prstGeom prst="line">
                <a:avLst/>
              </a:prstGeom>
              <a:grpFill/>
              <a:ln w="28575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92444032-46F4-4F6F-AA43-5AA4A0B4025D}"/>
                </a:ext>
              </a:extLst>
            </p:cNvPr>
            <p:cNvGrpSpPr/>
            <p:nvPr/>
          </p:nvGrpSpPr>
          <p:grpSpPr>
            <a:xfrm rot="18900000">
              <a:off x="7005765" y="4447630"/>
              <a:ext cx="211186" cy="211186"/>
              <a:chOff x="9270460" y="1841787"/>
              <a:chExt cx="369332" cy="369332"/>
            </a:xfrm>
            <a:solidFill>
              <a:schemeClr val="accent2">
                <a:lumMod val="20000"/>
                <a:lumOff val="80000"/>
              </a:schemeClr>
            </a:solidFill>
          </p:grpSpPr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CA5C5855-5D16-4D86-BAAD-07158012D217}"/>
                  </a:ext>
                </a:extLst>
              </p:cNvPr>
              <p:cNvSpPr/>
              <p:nvPr/>
            </p:nvSpPr>
            <p:spPr>
              <a:xfrm>
                <a:off x="9270460" y="1841787"/>
                <a:ext cx="369332" cy="369332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/>
              </a:p>
            </p:txBody>
          </p: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59A24EB5-B4CF-4DB7-A5E4-38F0651103BD}"/>
                  </a:ext>
                </a:extLst>
              </p:cNvPr>
              <p:cNvCxnSpPr>
                <a:stCxn id="19" idx="0"/>
                <a:endCxn id="19" idx="4"/>
              </p:cNvCxnSpPr>
              <p:nvPr/>
            </p:nvCxnSpPr>
            <p:spPr>
              <a:xfrm>
                <a:off x="9455126" y="1841787"/>
                <a:ext cx="0" cy="369332"/>
              </a:xfrm>
              <a:prstGeom prst="line">
                <a:avLst/>
              </a:prstGeom>
              <a:grpFill/>
              <a:ln w="28575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FBF0C7D5-7BB5-45DA-9354-D2CFC7D062A6}"/>
                  </a:ext>
                </a:extLst>
              </p:cNvPr>
              <p:cNvCxnSpPr>
                <a:cxnSpLocks/>
                <a:stCxn id="19" idx="2"/>
                <a:endCxn id="19" idx="6"/>
              </p:cNvCxnSpPr>
              <p:nvPr/>
            </p:nvCxnSpPr>
            <p:spPr>
              <a:xfrm>
                <a:off x="9270460" y="2026453"/>
                <a:ext cx="369332" cy="0"/>
              </a:xfrm>
              <a:prstGeom prst="line">
                <a:avLst/>
              </a:prstGeom>
              <a:grpFill/>
              <a:ln w="28575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</p:grpSp>
        <p:cxnSp>
          <p:nvCxnSpPr>
            <p:cNvPr id="22" name="Connector: Elbow 21">
              <a:extLst>
                <a:ext uri="{FF2B5EF4-FFF2-40B4-BE49-F238E27FC236}">
                  <a16:creationId xmlns:a16="http://schemas.microsoft.com/office/drawing/2014/main" id="{A2C5403B-AD69-4D8F-829E-CD64D2867D1F}"/>
                </a:ext>
              </a:extLst>
            </p:cNvPr>
            <p:cNvCxnSpPr>
              <a:cxnSpLocks/>
              <a:stCxn id="11" idx="0"/>
              <a:endCxn id="41" idx="3"/>
            </p:cNvCxnSpPr>
            <p:nvPr/>
          </p:nvCxnSpPr>
          <p:spPr>
            <a:xfrm rot="5400000" flipH="1" flipV="1">
              <a:off x="4444917" y="4347281"/>
              <a:ext cx="1041614" cy="1"/>
            </a:xfrm>
            <a:prstGeom prst="bentConnector3">
              <a:avLst>
                <a:gd name="adj1" fmla="val 50000"/>
              </a:avLst>
            </a:prstGeom>
            <a:ln w="38100"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Connector: Elbow 22">
              <a:extLst>
                <a:ext uri="{FF2B5EF4-FFF2-40B4-BE49-F238E27FC236}">
                  <a16:creationId xmlns:a16="http://schemas.microsoft.com/office/drawing/2014/main" id="{62B63642-E7E0-46F0-B883-5F098E5F10EE}"/>
                </a:ext>
              </a:extLst>
            </p:cNvPr>
            <p:cNvCxnSpPr>
              <a:cxnSpLocks/>
              <a:stCxn id="10" idx="0"/>
              <a:endCxn id="15" idx="1"/>
            </p:cNvCxnSpPr>
            <p:nvPr/>
          </p:nvCxnSpPr>
          <p:spPr>
            <a:xfrm rot="5400000" flipH="1" flipV="1">
              <a:off x="5389624" y="4267309"/>
              <a:ext cx="669070" cy="532494"/>
            </a:xfrm>
            <a:prstGeom prst="bentConnector3">
              <a:avLst>
                <a:gd name="adj1" fmla="val 99648"/>
              </a:avLst>
            </a:prstGeom>
            <a:ln w="38100"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4" name="Connector: Elbow 23">
              <a:extLst>
                <a:ext uri="{FF2B5EF4-FFF2-40B4-BE49-F238E27FC236}">
                  <a16:creationId xmlns:a16="http://schemas.microsoft.com/office/drawing/2014/main" id="{F78F4B26-3D0C-42A2-91C3-710EC041CDDF}"/>
                </a:ext>
              </a:extLst>
            </p:cNvPr>
            <p:cNvCxnSpPr>
              <a:cxnSpLocks/>
              <a:stCxn id="12" idx="0"/>
              <a:endCxn id="19" idx="1"/>
            </p:cNvCxnSpPr>
            <p:nvPr/>
          </p:nvCxnSpPr>
          <p:spPr>
            <a:xfrm rot="5400000" flipH="1" flipV="1">
              <a:off x="6710294" y="4572619"/>
              <a:ext cx="314865" cy="276075"/>
            </a:xfrm>
            <a:prstGeom prst="bentConnector3">
              <a:avLst>
                <a:gd name="adj1" fmla="val 99504"/>
              </a:avLst>
            </a:prstGeom>
            <a:ln w="38100"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Connector: Elbow 24">
              <a:extLst>
                <a:ext uri="{FF2B5EF4-FFF2-40B4-BE49-F238E27FC236}">
                  <a16:creationId xmlns:a16="http://schemas.microsoft.com/office/drawing/2014/main" id="{0E07EB87-63C6-415E-9509-B872690156F6}"/>
                </a:ext>
              </a:extLst>
            </p:cNvPr>
            <p:cNvCxnSpPr>
              <a:cxnSpLocks/>
              <a:stCxn id="15" idx="7"/>
              <a:endCxn id="45" idx="4"/>
            </p:cNvCxnSpPr>
            <p:nvPr/>
          </p:nvCxnSpPr>
          <p:spPr>
            <a:xfrm rot="16200000" flipV="1">
              <a:off x="5962958" y="3960384"/>
              <a:ext cx="266085" cy="1"/>
            </a:xfrm>
            <a:prstGeom prst="bentConnector3">
              <a:avLst>
                <a:gd name="adj1" fmla="val 50000"/>
              </a:avLst>
            </a:prstGeom>
            <a:ln w="38100"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Connector: Elbow 25">
              <a:extLst>
                <a:ext uri="{FF2B5EF4-FFF2-40B4-BE49-F238E27FC236}">
                  <a16:creationId xmlns:a16="http://schemas.microsoft.com/office/drawing/2014/main" id="{2F5E375E-03E9-47D7-BCFC-D73F135A12E8}"/>
                </a:ext>
              </a:extLst>
            </p:cNvPr>
            <p:cNvCxnSpPr>
              <a:cxnSpLocks/>
              <a:stCxn id="19" idx="3"/>
            </p:cNvCxnSpPr>
            <p:nvPr/>
          </p:nvCxnSpPr>
          <p:spPr>
            <a:xfrm rot="16200000" flipH="1">
              <a:off x="7334078" y="4436097"/>
              <a:ext cx="684708" cy="1130148"/>
            </a:xfrm>
            <a:prstGeom prst="bentConnector2">
              <a:avLst/>
            </a:prstGeom>
            <a:ln w="38100"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Connector: Elbow 26">
              <a:extLst>
                <a:ext uri="{FF2B5EF4-FFF2-40B4-BE49-F238E27FC236}">
                  <a16:creationId xmlns:a16="http://schemas.microsoft.com/office/drawing/2014/main" id="{88325D4D-92EF-46FB-9B29-0F17CE1C6420}"/>
                </a:ext>
              </a:extLst>
            </p:cNvPr>
            <p:cNvCxnSpPr>
              <a:cxnSpLocks/>
              <a:stCxn id="13" idx="0"/>
            </p:cNvCxnSpPr>
            <p:nvPr/>
          </p:nvCxnSpPr>
          <p:spPr>
            <a:xfrm rot="5400000" flipH="1" flipV="1">
              <a:off x="7579086" y="3254023"/>
              <a:ext cx="197379" cy="1132832"/>
            </a:xfrm>
            <a:prstGeom prst="bentConnector2">
              <a:avLst/>
            </a:prstGeom>
            <a:ln w="38100"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Connector: Elbow 27">
              <a:extLst>
                <a:ext uri="{FF2B5EF4-FFF2-40B4-BE49-F238E27FC236}">
                  <a16:creationId xmlns:a16="http://schemas.microsoft.com/office/drawing/2014/main" id="{BBF8FB16-1F06-4CE5-8B92-1E2CE1C7BFBB}"/>
                </a:ext>
              </a:extLst>
            </p:cNvPr>
            <p:cNvCxnSpPr>
              <a:stCxn id="6" idx="0"/>
              <a:endCxn id="11" idx="2"/>
            </p:cNvCxnSpPr>
            <p:nvPr/>
          </p:nvCxnSpPr>
          <p:spPr>
            <a:xfrm rot="5400000" flipH="1" flipV="1">
              <a:off x="4607667" y="5464390"/>
              <a:ext cx="601448" cy="114665"/>
            </a:xfrm>
            <a:prstGeom prst="bentConnector3">
              <a:avLst>
                <a:gd name="adj1" fmla="val 79562"/>
              </a:avLst>
            </a:prstGeom>
            <a:ln w="38100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Connector: Elbow 28">
              <a:extLst>
                <a:ext uri="{FF2B5EF4-FFF2-40B4-BE49-F238E27FC236}">
                  <a16:creationId xmlns:a16="http://schemas.microsoft.com/office/drawing/2014/main" id="{E19AC5CE-765A-467A-8249-29023CC205F1}"/>
                </a:ext>
              </a:extLst>
            </p:cNvPr>
            <p:cNvCxnSpPr>
              <a:cxnSpLocks/>
              <a:stCxn id="6" idx="0"/>
              <a:endCxn id="10" idx="2"/>
            </p:cNvCxnSpPr>
            <p:nvPr/>
          </p:nvCxnSpPr>
          <p:spPr>
            <a:xfrm rot="5400000" flipH="1" flipV="1">
              <a:off x="4853763" y="5218298"/>
              <a:ext cx="601445" cy="606853"/>
            </a:xfrm>
            <a:prstGeom prst="bentConnector3">
              <a:avLst>
                <a:gd name="adj1" fmla="val 79298"/>
              </a:avLst>
            </a:prstGeom>
            <a:ln w="38100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Connector: Elbow 29">
              <a:extLst>
                <a:ext uri="{FF2B5EF4-FFF2-40B4-BE49-F238E27FC236}">
                  <a16:creationId xmlns:a16="http://schemas.microsoft.com/office/drawing/2014/main" id="{C987C50A-A6C7-46B3-B10A-F90A9842B7C2}"/>
                </a:ext>
              </a:extLst>
            </p:cNvPr>
            <p:cNvCxnSpPr>
              <a:cxnSpLocks/>
              <a:stCxn id="6" idx="0"/>
              <a:endCxn id="8" idx="2"/>
            </p:cNvCxnSpPr>
            <p:nvPr/>
          </p:nvCxnSpPr>
          <p:spPr>
            <a:xfrm rot="5400000" flipH="1" flipV="1">
              <a:off x="5172805" y="4899252"/>
              <a:ext cx="601448" cy="1244941"/>
            </a:xfrm>
            <a:prstGeom prst="bentConnector3">
              <a:avLst>
                <a:gd name="adj1" fmla="val 79298"/>
              </a:avLst>
            </a:prstGeom>
            <a:ln w="38100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1" name="Connector: Elbow 30">
              <a:extLst>
                <a:ext uri="{FF2B5EF4-FFF2-40B4-BE49-F238E27FC236}">
                  <a16:creationId xmlns:a16="http://schemas.microsoft.com/office/drawing/2014/main" id="{EC967F4B-4B09-4A2F-B42E-E740BC7EB4ED}"/>
                </a:ext>
              </a:extLst>
            </p:cNvPr>
            <p:cNvCxnSpPr>
              <a:cxnSpLocks/>
              <a:stCxn id="6" idx="0"/>
              <a:endCxn id="12" idx="2"/>
            </p:cNvCxnSpPr>
            <p:nvPr/>
          </p:nvCxnSpPr>
          <p:spPr>
            <a:xfrm rot="5400000" flipH="1" flipV="1">
              <a:off x="5489650" y="4582407"/>
              <a:ext cx="601448" cy="1878630"/>
            </a:xfrm>
            <a:prstGeom prst="bentConnector3">
              <a:avLst>
                <a:gd name="adj1" fmla="val 79298"/>
              </a:avLst>
            </a:prstGeom>
            <a:ln w="38100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Connector: Elbow 31">
              <a:extLst>
                <a:ext uri="{FF2B5EF4-FFF2-40B4-BE49-F238E27FC236}">
                  <a16:creationId xmlns:a16="http://schemas.microsoft.com/office/drawing/2014/main" id="{6F8924D5-F25E-42F8-9651-ECC4A7AB6032}"/>
                </a:ext>
              </a:extLst>
            </p:cNvPr>
            <p:cNvCxnSpPr>
              <a:cxnSpLocks/>
              <a:endCxn id="11" idx="2"/>
            </p:cNvCxnSpPr>
            <p:nvPr/>
          </p:nvCxnSpPr>
          <p:spPr>
            <a:xfrm flipV="1">
              <a:off x="3924419" y="5220998"/>
              <a:ext cx="1041305" cy="121921"/>
            </a:xfrm>
            <a:prstGeom prst="bentConnector2">
              <a:avLst/>
            </a:prstGeom>
            <a:ln w="38100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6BC07249-0141-4E22-8533-80D08FE5CB31}"/>
                </a:ext>
              </a:extLst>
            </p:cNvPr>
            <p:cNvCxnSpPr>
              <a:cxnSpLocks/>
            </p:cNvCxnSpPr>
            <p:nvPr/>
          </p:nvCxnSpPr>
          <p:spPr>
            <a:xfrm>
              <a:off x="3926618" y="3720880"/>
              <a:ext cx="4217257" cy="0"/>
            </a:xfrm>
            <a:prstGeom prst="line">
              <a:avLst/>
            </a:prstGeom>
            <a:ln w="38100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A1A0274B-B205-497E-BC6F-FA2384D7DA20}"/>
                </a:ext>
              </a:extLst>
            </p:cNvPr>
            <p:cNvCxnSpPr>
              <a:cxnSpLocks/>
              <a:stCxn id="19" idx="7"/>
              <a:endCxn id="13" idx="2"/>
            </p:cNvCxnSpPr>
            <p:nvPr/>
          </p:nvCxnSpPr>
          <p:spPr>
            <a:xfrm flipV="1">
              <a:off x="7111358" y="4272038"/>
              <a:ext cx="1" cy="175591"/>
            </a:xfrm>
            <a:prstGeom prst="line">
              <a:avLst/>
            </a:prstGeom>
            <a:ln w="38100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32220465-82A9-4250-A06E-FA3A17B1538F}"/>
                </a:ext>
              </a:extLst>
            </p:cNvPr>
            <p:cNvCxnSpPr>
              <a:cxnSpLocks/>
              <a:stCxn id="7" idx="4"/>
            </p:cNvCxnSpPr>
            <p:nvPr/>
          </p:nvCxnSpPr>
          <p:spPr>
            <a:xfrm>
              <a:off x="7556358" y="3073498"/>
              <a:ext cx="0" cy="612677"/>
            </a:xfrm>
            <a:prstGeom prst="line">
              <a:avLst/>
            </a:prstGeom>
            <a:ln w="38100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F10A1BCD-03FB-465B-B1BD-DCA6191552D5}"/>
                </a:ext>
              </a:extLst>
            </p:cNvPr>
            <p:cNvCxnSpPr>
              <a:cxnSpLocks/>
            </p:cNvCxnSpPr>
            <p:nvPr/>
          </p:nvCxnSpPr>
          <p:spPr>
            <a:xfrm>
              <a:off x="7556358" y="3756506"/>
              <a:ext cx="0" cy="1581651"/>
            </a:xfrm>
            <a:prstGeom prst="line">
              <a:avLst/>
            </a:prstGeom>
            <a:ln w="38100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7E04381C-638D-49E7-A25A-BD77F2D965B3}"/>
                    </a:ext>
                  </a:extLst>
                </p:cNvPr>
                <p:cNvSpPr/>
                <p:nvPr/>
              </p:nvSpPr>
              <p:spPr>
                <a:xfrm>
                  <a:off x="3877077" y="3385575"/>
                  <a:ext cx="584612" cy="32081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  <m:sub>
                          <m: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a14:m>
                  <a:r>
                    <a:rPr lang="en-US" sz="900" dirty="0">
                      <a:solidFill>
                        <a:schemeClr val="tx1"/>
                      </a:solidFill>
                    </a:rPr>
                    <a:t> </a:t>
                  </a:r>
                  <a:endParaRPr lang="en-US" sz="1200" dirty="0"/>
                </a:p>
              </p:txBody>
            </p:sp>
          </mc:Choice>
          <mc:Fallback xmlns=""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7E04381C-638D-49E7-A25A-BD77F2D965B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77077" y="3385575"/>
                  <a:ext cx="584612" cy="320813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B6AF40D9-C73F-4658-817A-6AAE0C54212A}"/>
                    </a:ext>
                  </a:extLst>
                </p:cNvPr>
                <p:cNvSpPr/>
                <p:nvPr/>
              </p:nvSpPr>
              <p:spPr>
                <a:xfrm>
                  <a:off x="7840177" y="4987646"/>
                  <a:ext cx="435669" cy="32081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a14:m>
                  <a:r>
                    <a:rPr lang="en-US" sz="900" dirty="0">
                      <a:solidFill>
                        <a:schemeClr val="tx1"/>
                      </a:solidFill>
                    </a:rPr>
                    <a:t> </a:t>
                  </a:r>
                  <a:endParaRPr lang="en-US" sz="1200" dirty="0"/>
                </a:p>
              </p:txBody>
            </p:sp>
          </mc:Choice>
          <mc:Fallback xmlns=""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B6AF40D9-C73F-4658-817A-6AAE0C54212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40177" y="4987646"/>
                  <a:ext cx="435669" cy="320813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30314D0B-4CD0-4652-B455-51387BCDF66A}"/>
                    </a:ext>
                  </a:extLst>
                </p:cNvPr>
                <p:cNvSpPr/>
                <p:nvPr/>
              </p:nvSpPr>
              <p:spPr>
                <a:xfrm>
                  <a:off x="3873212" y="4987302"/>
                  <a:ext cx="609122" cy="32081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a14:m>
                  <a:r>
                    <a:rPr lang="en-US" sz="900" dirty="0">
                      <a:solidFill>
                        <a:schemeClr val="tx1"/>
                      </a:solidFill>
                    </a:rPr>
                    <a:t> </a:t>
                  </a:r>
                  <a:endParaRPr lang="en-US" sz="1200" dirty="0"/>
                </a:p>
              </p:txBody>
            </p:sp>
          </mc:Choice>
          <mc:Fallback xmlns=""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30314D0B-4CD0-4652-B455-51387BCDF66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73212" y="4987302"/>
                  <a:ext cx="609122" cy="320813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42F20858-2E02-4ABB-99F6-18139F3ECEB6}"/>
                </a:ext>
              </a:extLst>
            </p:cNvPr>
            <p:cNvGrpSpPr/>
            <p:nvPr/>
          </p:nvGrpSpPr>
          <p:grpSpPr>
            <a:xfrm rot="18900000">
              <a:off x="4860132" y="3615287"/>
              <a:ext cx="211186" cy="211186"/>
              <a:chOff x="9270460" y="1841787"/>
              <a:chExt cx="369332" cy="369332"/>
            </a:xfrm>
            <a:solidFill>
              <a:schemeClr val="accent2">
                <a:lumMod val="20000"/>
                <a:lumOff val="80000"/>
              </a:schemeClr>
            </a:solidFill>
          </p:grpSpPr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4C0EA85E-1D8B-4FAF-947A-4F80CAF667C4}"/>
                  </a:ext>
                </a:extLst>
              </p:cNvPr>
              <p:cNvSpPr/>
              <p:nvPr/>
            </p:nvSpPr>
            <p:spPr>
              <a:xfrm>
                <a:off x="9270460" y="1841787"/>
                <a:ext cx="369332" cy="369332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/>
              </a:p>
            </p:txBody>
          </p: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034B3A14-D651-48DA-973D-5038E236EB60}"/>
                  </a:ext>
                </a:extLst>
              </p:cNvPr>
              <p:cNvCxnSpPr>
                <a:stCxn id="41" idx="0"/>
                <a:endCxn id="41" idx="4"/>
              </p:cNvCxnSpPr>
              <p:nvPr/>
            </p:nvCxnSpPr>
            <p:spPr>
              <a:xfrm>
                <a:off x="9455126" y="1841787"/>
                <a:ext cx="0" cy="369332"/>
              </a:xfrm>
              <a:prstGeom prst="line">
                <a:avLst/>
              </a:prstGeom>
              <a:grpFill/>
              <a:ln w="28575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71B3AA24-4074-4283-88F0-46FA185C72BF}"/>
                  </a:ext>
                </a:extLst>
              </p:cNvPr>
              <p:cNvCxnSpPr>
                <a:cxnSpLocks/>
                <a:stCxn id="41" idx="2"/>
                <a:endCxn id="41" idx="6"/>
              </p:cNvCxnSpPr>
              <p:nvPr/>
            </p:nvCxnSpPr>
            <p:spPr>
              <a:xfrm>
                <a:off x="9270460" y="2026453"/>
                <a:ext cx="369332" cy="0"/>
              </a:xfrm>
              <a:prstGeom prst="line">
                <a:avLst/>
              </a:prstGeom>
              <a:grpFill/>
              <a:ln w="28575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C4D23FBA-62EE-4E6D-B459-18550B8D8E54}"/>
                </a:ext>
              </a:extLst>
            </p:cNvPr>
            <p:cNvGrpSpPr/>
            <p:nvPr/>
          </p:nvGrpSpPr>
          <p:grpSpPr>
            <a:xfrm>
              <a:off x="5990406" y="3616156"/>
              <a:ext cx="211186" cy="211186"/>
              <a:chOff x="9270460" y="1841787"/>
              <a:chExt cx="369332" cy="369332"/>
            </a:xfrm>
            <a:solidFill>
              <a:schemeClr val="accent2">
                <a:lumMod val="20000"/>
                <a:lumOff val="80000"/>
              </a:schemeClr>
            </a:solidFill>
          </p:grpSpPr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F0F86701-D104-4BC4-9D13-C945C7CCF62E}"/>
                  </a:ext>
                </a:extLst>
              </p:cNvPr>
              <p:cNvSpPr/>
              <p:nvPr/>
            </p:nvSpPr>
            <p:spPr>
              <a:xfrm>
                <a:off x="9270460" y="1841787"/>
                <a:ext cx="369332" cy="369332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/>
              </a:p>
            </p:txBody>
          </p: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A4EDE5F7-C58C-4CBE-8FB5-63E65686A6F5}"/>
                  </a:ext>
                </a:extLst>
              </p:cNvPr>
              <p:cNvCxnSpPr>
                <a:stCxn id="45" idx="0"/>
                <a:endCxn id="45" idx="4"/>
              </p:cNvCxnSpPr>
              <p:nvPr/>
            </p:nvCxnSpPr>
            <p:spPr>
              <a:xfrm>
                <a:off x="9455126" y="1841787"/>
                <a:ext cx="0" cy="369332"/>
              </a:xfrm>
              <a:prstGeom prst="line">
                <a:avLst/>
              </a:prstGeom>
              <a:grpFill/>
              <a:ln w="28575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3900DA3F-D404-4916-AB73-DCE47A0D41FD}"/>
                  </a:ext>
                </a:extLst>
              </p:cNvPr>
              <p:cNvCxnSpPr>
                <a:cxnSpLocks/>
                <a:stCxn id="45" idx="2"/>
                <a:endCxn id="45" idx="6"/>
              </p:cNvCxnSpPr>
              <p:nvPr/>
            </p:nvCxnSpPr>
            <p:spPr>
              <a:xfrm>
                <a:off x="9270460" y="2026453"/>
                <a:ext cx="369332" cy="0"/>
              </a:xfrm>
              <a:prstGeom prst="line">
                <a:avLst/>
              </a:prstGeom>
              <a:grpFill/>
              <a:ln w="28575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</p:grp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C8BA6DA8-5036-4087-81BA-97F2917705B5}"/>
                </a:ext>
              </a:extLst>
            </p:cNvPr>
            <p:cNvCxnSpPr>
              <a:cxnSpLocks/>
              <a:stCxn id="8" idx="0"/>
              <a:endCxn id="15" idx="3"/>
            </p:cNvCxnSpPr>
            <p:nvPr/>
          </p:nvCxnSpPr>
          <p:spPr>
            <a:xfrm flipV="1">
              <a:off x="6096000" y="4304615"/>
              <a:ext cx="0" cy="563473"/>
            </a:xfrm>
            <a:prstGeom prst="straightConnector1">
              <a:avLst/>
            </a:prstGeom>
            <a:ln w="38100"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pic>
        <p:nvPicPr>
          <p:cNvPr id="51" name="Picture 50">
            <a:extLst>
              <a:ext uri="{FF2B5EF4-FFF2-40B4-BE49-F238E27FC236}">
                <a16:creationId xmlns:a16="http://schemas.microsoft.com/office/drawing/2014/main" id="{7C6D4E93-92FD-404C-85DD-610C05724C0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48214" y="3785415"/>
            <a:ext cx="2770484" cy="2718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990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4"/>
          <p:cNvSpPr txBox="1">
            <a:spLocks noGrp="1"/>
          </p:cNvSpPr>
          <p:nvPr>
            <p:ph type="ctrTitle"/>
          </p:nvPr>
        </p:nvSpPr>
        <p:spPr>
          <a:xfrm>
            <a:off x="437702" y="1276473"/>
            <a:ext cx="9026400" cy="2387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dirty="0" err="1"/>
              <a:t>Variants</a:t>
            </a:r>
            <a:r>
              <a:rPr lang="nl-BE" dirty="0"/>
              <a:t> of </a:t>
            </a:r>
            <a:r>
              <a:rPr lang="nl-BE" dirty="0" err="1"/>
              <a:t>RNNs</a:t>
            </a:r>
            <a:endParaRPr dirty="0"/>
          </a:p>
        </p:txBody>
      </p:sp>
      <p:sp>
        <p:nvSpPr>
          <p:cNvPr id="130" name="Google Shape;130;p14"/>
          <p:cNvSpPr txBox="1">
            <a:spLocks noGrp="1"/>
          </p:cNvSpPr>
          <p:nvPr>
            <p:ph type="subTitle" idx="1"/>
          </p:nvPr>
        </p:nvSpPr>
        <p:spPr>
          <a:xfrm>
            <a:off x="424301" y="3756148"/>
            <a:ext cx="9039300" cy="822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14"/>
          <p:cNvSpPr txBox="1">
            <a:spLocks noGrp="1"/>
          </p:cNvSpPr>
          <p:nvPr>
            <p:ph type="body" idx="2"/>
          </p:nvPr>
        </p:nvSpPr>
        <p:spPr>
          <a:xfrm>
            <a:off x="7887644" y="6343466"/>
            <a:ext cx="3617400" cy="222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14"/>
          <p:cNvSpPr txBox="1">
            <a:spLocks noGrp="1"/>
          </p:cNvSpPr>
          <p:nvPr>
            <p:ph type="body" idx="3"/>
          </p:nvPr>
        </p:nvSpPr>
        <p:spPr>
          <a:xfrm>
            <a:off x="10030852" y="6050735"/>
            <a:ext cx="1474200" cy="216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9435970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5D61823-71A4-45C6-AC61-C438F09516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Bi-directional RNNs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CBB421D-870A-4A17-8A8A-EB5FC578EF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41787"/>
            <a:ext cx="5257800" cy="4274256"/>
          </a:xfrm>
        </p:spPr>
        <p:txBody>
          <a:bodyPr/>
          <a:lstStyle/>
          <a:p>
            <a:r>
              <a:rPr lang="en-US" sz="1600" dirty="0"/>
              <a:t>In many applications, the ‘time’ dimension is also meaningful in the other direction (e.g. sequencing)</a:t>
            </a:r>
          </a:p>
          <a:p>
            <a:r>
              <a:rPr lang="en-US" sz="1600" dirty="0"/>
              <a:t>Exploiting this structure can improve an RNN significantly</a:t>
            </a:r>
          </a:p>
          <a:p>
            <a:endParaRPr lang="en-US" sz="1600" dirty="0"/>
          </a:p>
          <a:p>
            <a:r>
              <a:rPr lang="en-US" sz="1600" dirty="0"/>
              <a:t>Bi-directional RNNs (Schuster et.al., 1997) are simply two RNNs working together</a:t>
            </a:r>
          </a:p>
          <a:p>
            <a:pPr lvl="1"/>
            <a:r>
              <a:rPr lang="en-US" sz="1400" dirty="0"/>
              <a:t>The first RNN is a “vanilla” RNN</a:t>
            </a:r>
          </a:p>
          <a:p>
            <a:pPr lvl="1"/>
            <a:r>
              <a:rPr lang="en-US" sz="1400" dirty="0"/>
              <a:t>The second RNN uses reversed inputs</a:t>
            </a:r>
          </a:p>
          <a:p>
            <a:endParaRPr lang="en-US" sz="1600" dirty="0"/>
          </a:p>
          <a:p>
            <a:r>
              <a:rPr lang="en-US" sz="1600" dirty="0"/>
              <a:t>Also possible with LSTMs</a:t>
            </a:r>
          </a:p>
          <a:p>
            <a:endParaRPr lang="en-US" sz="1600" dirty="0"/>
          </a:p>
          <a:p>
            <a:r>
              <a:rPr lang="en-US" sz="1600" dirty="0"/>
              <a:t>Implementation in </a:t>
            </a:r>
            <a:r>
              <a:rPr lang="en-US" sz="1600" dirty="0" err="1"/>
              <a:t>PyTorch</a:t>
            </a:r>
            <a:endParaRPr lang="en-US" sz="16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E3F041B-1644-41F4-8E3F-FA6BA8B7FD49}"/>
              </a:ext>
            </a:extLst>
          </p:cNvPr>
          <p:cNvGrpSpPr/>
          <p:nvPr/>
        </p:nvGrpSpPr>
        <p:grpSpPr>
          <a:xfrm>
            <a:off x="6620299" y="1514217"/>
            <a:ext cx="1708594" cy="3567354"/>
            <a:chOff x="6620299" y="1514217"/>
            <a:chExt cx="1708594" cy="3567354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5B9332C3-9BEB-48B2-A719-CA1A89BAB3AE}"/>
                </a:ext>
              </a:extLst>
            </p:cNvPr>
            <p:cNvSpPr/>
            <p:nvPr/>
          </p:nvSpPr>
          <p:spPr>
            <a:xfrm>
              <a:off x="6980631" y="3189657"/>
              <a:ext cx="943576" cy="873282"/>
            </a:xfrm>
            <a:prstGeom prst="roundRect">
              <a:avLst/>
            </a:prstGeom>
            <a:solidFill>
              <a:schemeClr val="accent4">
                <a:lumMod val="10000"/>
                <a:lumOff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RNN</a:t>
              </a:r>
            </a:p>
          </p:txBody>
        </p:sp>
        <p:cxnSp>
          <p:nvCxnSpPr>
            <p:cNvPr id="9" name="Connector: Elbow 8">
              <a:extLst>
                <a:ext uri="{FF2B5EF4-FFF2-40B4-BE49-F238E27FC236}">
                  <a16:creationId xmlns:a16="http://schemas.microsoft.com/office/drawing/2014/main" id="{9AEEA87C-A869-4772-BB20-17DA197EC914}"/>
                </a:ext>
              </a:extLst>
            </p:cNvPr>
            <p:cNvCxnSpPr>
              <a:cxnSpLocks/>
              <a:stCxn id="8" idx="3"/>
              <a:endCxn id="8" idx="1"/>
            </p:cNvCxnSpPr>
            <p:nvPr/>
          </p:nvCxnSpPr>
          <p:spPr>
            <a:xfrm flipH="1">
              <a:off x="6980631" y="3626298"/>
              <a:ext cx="943576" cy="12700"/>
            </a:xfrm>
            <a:prstGeom prst="bentConnector5">
              <a:avLst>
                <a:gd name="adj1" fmla="val -24227"/>
                <a:gd name="adj2" fmla="val -5025709"/>
                <a:gd name="adj3" fmla="val 124227"/>
              </a:avLst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" name="Oval 9">
                  <a:extLst>
                    <a:ext uri="{FF2B5EF4-FFF2-40B4-BE49-F238E27FC236}">
                      <a16:creationId xmlns:a16="http://schemas.microsoft.com/office/drawing/2014/main" id="{DC2EBB44-2BDC-4009-A37B-E3AE6D95555C}"/>
                    </a:ext>
                  </a:extLst>
                </p:cNvPr>
                <p:cNvSpPr/>
                <p:nvPr/>
              </p:nvSpPr>
              <p:spPr>
                <a:xfrm>
                  <a:off x="7168093" y="2167639"/>
                  <a:ext cx="568650" cy="568651"/>
                </a:xfrm>
                <a:prstGeom prst="ellipse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rtlCol="0" anchor="ctr"/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a14:m>
                  <a:r>
                    <a:rPr lang="en-US" sz="20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>
            <p:sp>
              <p:nvSpPr>
                <p:cNvPr id="10" name="Oval 9">
                  <a:extLst>
                    <a:ext uri="{FF2B5EF4-FFF2-40B4-BE49-F238E27FC236}">
                      <a16:creationId xmlns:a16="http://schemas.microsoft.com/office/drawing/2014/main" id="{DC2EBB44-2BDC-4009-A37B-E3AE6D95555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68093" y="2167639"/>
                  <a:ext cx="568650" cy="568651"/>
                </a:xfrm>
                <a:prstGeom prst="ellipse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" name="Oval 10">
                  <a:extLst>
                    <a:ext uri="{FF2B5EF4-FFF2-40B4-BE49-F238E27FC236}">
                      <a16:creationId xmlns:a16="http://schemas.microsoft.com/office/drawing/2014/main" id="{C50BC566-3F33-4E3B-9BD9-9192F0C6EC7B}"/>
                    </a:ext>
                  </a:extLst>
                </p:cNvPr>
                <p:cNvSpPr/>
                <p:nvPr/>
              </p:nvSpPr>
              <p:spPr>
                <a:xfrm>
                  <a:off x="7168093" y="4512920"/>
                  <a:ext cx="568650" cy="568651"/>
                </a:xfrm>
                <a:prstGeom prst="ellips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rtlCol="0" anchor="ctr"/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a14:m>
                  <a:r>
                    <a:rPr lang="en-US" sz="12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>
            <p:sp>
              <p:nvSpPr>
                <p:cNvPr id="11" name="Oval 10">
                  <a:extLst>
                    <a:ext uri="{FF2B5EF4-FFF2-40B4-BE49-F238E27FC236}">
                      <a16:creationId xmlns:a16="http://schemas.microsoft.com/office/drawing/2014/main" id="{C50BC566-3F33-4E3B-9BD9-9192F0C6EC7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68093" y="4512920"/>
                  <a:ext cx="568650" cy="568651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52A24B74-E1AB-4C71-A2A9-5B538905FDA8}"/>
                </a:ext>
              </a:extLst>
            </p:cNvPr>
            <p:cNvCxnSpPr>
              <a:cxnSpLocks/>
              <a:stCxn id="11" idx="0"/>
              <a:endCxn id="8" idx="2"/>
            </p:cNvCxnSpPr>
            <p:nvPr/>
          </p:nvCxnSpPr>
          <p:spPr>
            <a:xfrm flipV="1">
              <a:off x="7452418" y="4062939"/>
              <a:ext cx="1" cy="44998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4075133B-0AC5-4CA4-9848-3DCDBDE32CCE}"/>
                </a:ext>
              </a:extLst>
            </p:cNvPr>
            <p:cNvCxnSpPr>
              <a:cxnSpLocks/>
              <a:stCxn id="8" idx="0"/>
              <a:endCxn id="10" idx="4"/>
            </p:cNvCxnSpPr>
            <p:nvPr/>
          </p:nvCxnSpPr>
          <p:spPr>
            <a:xfrm flipH="1" flipV="1">
              <a:off x="7452418" y="2736290"/>
              <a:ext cx="1" cy="45336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8EEC6BBD-BF1C-4E97-87D4-EA9E2C2E2CDC}"/>
                    </a:ext>
                  </a:extLst>
                </p:cNvPr>
                <p:cNvSpPr/>
                <p:nvPr/>
              </p:nvSpPr>
              <p:spPr>
                <a:xfrm>
                  <a:off x="7899224" y="3655642"/>
                  <a:ext cx="429669" cy="33291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a14:m>
                  <a:r>
                    <a:rPr lang="en-US" sz="1050" dirty="0">
                      <a:solidFill>
                        <a:schemeClr val="tx1"/>
                      </a:solidFill>
                    </a:rPr>
                    <a:t> </a:t>
                  </a:r>
                  <a:endParaRPr lang="en-US" sz="1600" dirty="0"/>
                </a:p>
              </p:txBody>
            </p:sp>
          </mc:Choice>
          <mc:Fallback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8EEC6BBD-BF1C-4E97-87D4-EA9E2C2E2CD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99224" y="3655642"/>
                  <a:ext cx="429669" cy="33291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EB34BE6-CBB7-4F6B-A4FB-F0A1AE108A2B}"/>
                </a:ext>
              </a:extLst>
            </p:cNvPr>
            <p:cNvSpPr txBox="1"/>
            <p:nvPr/>
          </p:nvSpPr>
          <p:spPr>
            <a:xfrm>
              <a:off x="6620299" y="1514217"/>
              <a:ext cx="166423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Corbel" panose="020B0503020204020204" pitchFamily="34" charset="0"/>
                </a:rPr>
                <a:t>“Vanilla” RNN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23FFF17E-DD32-4C7C-A975-1C33FF86792C}"/>
              </a:ext>
            </a:extLst>
          </p:cNvPr>
          <p:cNvGrpSpPr/>
          <p:nvPr/>
        </p:nvGrpSpPr>
        <p:grpSpPr>
          <a:xfrm>
            <a:off x="8999372" y="1130877"/>
            <a:ext cx="2632700" cy="4235019"/>
            <a:chOff x="8999372" y="1130877"/>
            <a:chExt cx="2632700" cy="4235019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0A13ED13-96FC-40F3-A153-3774AFFB12FF}"/>
                </a:ext>
              </a:extLst>
            </p:cNvPr>
            <p:cNvSpPr/>
            <p:nvPr/>
          </p:nvSpPr>
          <p:spPr>
            <a:xfrm>
              <a:off x="8999372" y="3189657"/>
              <a:ext cx="943576" cy="873282"/>
            </a:xfrm>
            <a:prstGeom prst="roundRect">
              <a:avLst/>
            </a:prstGeom>
            <a:solidFill>
              <a:schemeClr val="accent4">
                <a:lumMod val="10000"/>
                <a:lumOff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RNN</a:t>
              </a:r>
            </a:p>
          </p:txBody>
        </p:sp>
        <p:cxnSp>
          <p:nvCxnSpPr>
            <p:cNvPr id="17" name="Connector: Elbow 16">
              <a:extLst>
                <a:ext uri="{FF2B5EF4-FFF2-40B4-BE49-F238E27FC236}">
                  <a16:creationId xmlns:a16="http://schemas.microsoft.com/office/drawing/2014/main" id="{FCCB3A82-ECE6-4A0C-8768-EFB1AD1758C0}"/>
                </a:ext>
              </a:extLst>
            </p:cNvPr>
            <p:cNvCxnSpPr>
              <a:cxnSpLocks/>
              <a:stCxn id="16" idx="3"/>
              <a:endCxn id="16" idx="1"/>
            </p:cNvCxnSpPr>
            <p:nvPr/>
          </p:nvCxnSpPr>
          <p:spPr>
            <a:xfrm flipH="1">
              <a:off x="8999372" y="3626298"/>
              <a:ext cx="943576" cy="12700"/>
            </a:xfrm>
            <a:prstGeom prst="bentConnector5">
              <a:avLst>
                <a:gd name="adj1" fmla="val -24227"/>
                <a:gd name="adj2" fmla="val 5238118"/>
                <a:gd name="adj3" fmla="val 124227"/>
              </a:avLst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8" name="Oval 17">
                  <a:extLst>
                    <a:ext uri="{FF2B5EF4-FFF2-40B4-BE49-F238E27FC236}">
                      <a16:creationId xmlns:a16="http://schemas.microsoft.com/office/drawing/2014/main" id="{B794574B-A4FE-409F-A3C4-2FD0D2F73A5B}"/>
                    </a:ext>
                  </a:extLst>
                </p:cNvPr>
                <p:cNvSpPr/>
                <p:nvPr/>
              </p:nvSpPr>
              <p:spPr>
                <a:xfrm>
                  <a:off x="9942948" y="1883313"/>
                  <a:ext cx="568650" cy="568651"/>
                </a:xfrm>
                <a:prstGeom prst="ellipse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rtlCol="0" anchor="ctr"/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a14:m>
                  <a:r>
                    <a:rPr lang="en-US" sz="20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>
            <p:sp>
              <p:nvSpPr>
                <p:cNvPr id="18" name="Oval 17">
                  <a:extLst>
                    <a:ext uri="{FF2B5EF4-FFF2-40B4-BE49-F238E27FC236}">
                      <a16:creationId xmlns:a16="http://schemas.microsoft.com/office/drawing/2014/main" id="{B794574B-A4FE-409F-A3C4-2FD0D2F73A5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42948" y="1883313"/>
                  <a:ext cx="568650" cy="568651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9" name="Oval 18">
                  <a:extLst>
                    <a:ext uri="{FF2B5EF4-FFF2-40B4-BE49-F238E27FC236}">
                      <a16:creationId xmlns:a16="http://schemas.microsoft.com/office/drawing/2014/main" id="{F0B9BE22-101A-4628-81E0-73D1BA379295}"/>
                    </a:ext>
                  </a:extLst>
                </p:cNvPr>
                <p:cNvSpPr/>
                <p:nvPr/>
              </p:nvSpPr>
              <p:spPr>
                <a:xfrm>
                  <a:off x="9942948" y="4797245"/>
                  <a:ext cx="568650" cy="568651"/>
                </a:xfrm>
                <a:prstGeom prst="ellips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rtlCol="0" anchor="ctr"/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a14:m>
                  <a:r>
                    <a:rPr lang="en-US" sz="12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>
            <p:sp>
              <p:nvSpPr>
                <p:cNvPr id="19" name="Oval 18">
                  <a:extLst>
                    <a:ext uri="{FF2B5EF4-FFF2-40B4-BE49-F238E27FC236}">
                      <a16:creationId xmlns:a16="http://schemas.microsoft.com/office/drawing/2014/main" id="{F0B9BE22-101A-4628-81E0-73D1BA37929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42948" y="4797245"/>
                  <a:ext cx="568650" cy="568651"/>
                </a:xfrm>
                <a:prstGeom prst="ellipse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D1C5E081-2789-4C12-AD77-84A02B699C9B}"/>
                </a:ext>
              </a:extLst>
            </p:cNvPr>
            <p:cNvCxnSpPr>
              <a:cxnSpLocks/>
              <a:stCxn id="19" idx="1"/>
              <a:endCxn id="16" idx="2"/>
            </p:cNvCxnSpPr>
            <p:nvPr/>
          </p:nvCxnSpPr>
          <p:spPr>
            <a:xfrm flipH="1" flipV="1">
              <a:off x="9471160" y="4062939"/>
              <a:ext cx="555065" cy="81758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95E5F3B7-A957-4A7D-B8F8-4149E78146DE}"/>
                </a:ext>
              </a:extLst>
            </p:cNvPr>
            <p:cNvCxnSpPr>
              <a:cxnSpLocks/>
              <a:stCxn id="16" idx="0"/>
              <a:endCxn id="18" idx="3"/>
            </p:cNvCxnSpPr>
            <p:nvPr/>
          </p:nvCxnSpPr>
          <p:spPr>
            <a:xfrm flipV="1">
              <a:off x="9471160" y="2368687"/>
              <a:ext cx="555065" cy="82097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16949348-F2CF-492A-9673-24A01B68128C}"/>
                    </a:ext>
                  </a:extLst>
                </p:cNvPr>
                <p:cNvSpPr/>
                <p:nvPr/>
              </p:nvSpPr>
              <p:spPr>
                <a:xfrm>
                  <a:off x="9896768" y="3299368"/>
                  <a:ext cx="429669" cy="33291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a14:m>
                  <a:r>
                    <a:rPr lang="en-US" sz="1050" dirty="0">
                      <a:solidFill>
                        <a:schemeClr val="tx1"/>
                      </a:solidFill>
                    </a:rPr>
                    <a:t> </a:t>
                  </a:r>
                  <a:endParaRPr lang="en-US" sz="1600" dirty="0"/>
                </a:p>
              </p:txBody>
            </p:sp>
          </mc:Choice>
          <mc:Fallback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16949348-F2CF-492A-9673-24A01B68128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96768" y="3299368"/>
                  <a:ext cx="429669" cy="33291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08B272ED-0933-4315-AC5F-229287646B48}"/>
                </a:ext>
              </a:extLst>
            </p:cNvPr>
            <p:cNvSpPr/>
            <p:nvPr/>
          </p:nvSpPr>
          <p:spPr>
            <a:xfrm>
              <a:off x="10511598" y="3173907"/>
              <a:ext cx="943576" cy="873282"/>
            </a:xfrm>
            <a:prstGeom prst="roundRect">
              <a:avLst/>
            </a:prstGeom>
            <a:solidFill>
              <a:schemeClr val="accent4">
                <a:lumMod val="10000"/>
                <a:lumOff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RNN</a:t>
              </a:r>
            </a:p>
          </p:txBody>
        </p:sp>
        <p:cxnSp>
          <p:nvCxnSpPr>
            <p:cNvPr id="37" name="Connector: Elbow 36">
              <a:extLst>
                <a:ext uri="{FF2B5EF4-FFF2-40B4-BE49-F238E27FC236}">
                  <a16:creationId xmlns:a16="http://schemas.microsoft.com/office/drawing/2014/main" id="{180DE3DF-CE70-4D71-BBEE-2D5A65B06AB7}"/>
                </a:ext>
              </a:extLst>
            </p:cNvPr>
            <p:cNvCxnSpPr>
              <a:cxnSpLocks/>
              <a:stCxn id="31" idx="1"/>
              <a:endCxn id="31" idx="3"/>
            </p:cNvCxnSpPr>
            <p:nvPr/>
          </p:nvCxnSpPr>
          <p:spPr>
            <a:xfrm rot="10800000" flipH="1">
              <a:off x="10511598" y="3610548"/>
              <a:ext cx="943576" cy="12700"/>
            </a:xfrm>
            <a:prstGeom prst="bentConnector5">
              <a:avLst>
                <a:gd name="adj1" fmla="val -24227"/>
                <a:gd name="adj2" fmla="val 5238118"/>
                <a:gd name="adj3" fmla="val 124227"/>
              </a:avLst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DD56022E-5F4A-49D8-874A-369726CC8598}"/>
                    </a:ext>
                  </a:extLst>
                </p:cNvPr>
                <p:cNvSpPr/>
                <p:nvPr/>
              </p:nvSpPr>
              <p:spPr>
                <a:xfrm>
                  <a:off x="10204183" y="3593035"/>
                  <a:ext cx="429668" cy="33291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a14:m>
                  <a:r>
                    <a:rPr lang="en-US" sz="1050" dirty="0">
                      <a:solidFill>
                        <a:schemeClr val="tx1"/>
                      </a:solidFill>
                    </a:rPr>
                    <a:t> </a:t>
                  </a:r>
                  <a:endParaRPr lang="en-US" sz="1600" dirty="0"/>
                </a:p>
              </p:txBody>
            </p:sp>
          </mc:Choice>
          <mc:Fallback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DD56022E-5F4A-49D8-874A-369726CC859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04183" y="3593035"/>
                  <a:ext cx="429668" cy="332912"/>
                </a:xfrm>
                <a:prstGeom prst="rect">
                  <a:avLst/>
                </a:prstGeom>
                <a:blipFill>
                  <a:blip r:embed="rId8"/>
                  <a:stretch>
                    <a:fillRect b="-181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AF90202E-DB8C-4859-95CC-67CC32680166}"/>
                </a:ext>
              </a:extLst>
            </p:cNvPr>
            <p:cNvCxnSpPr>
              <a:cxnSpLocks/>
              <a:stCxn id="19" idx="7"/>
              <a:endCxn id="31" idx="2"/>
            </p:cNvCxnSpPr>
            <p:nvPr/>
          </p:nvCxnSpPr>
          <p:spPr>
            <a:xfrm flipV="1">
              <a:off x="10428321" y="4047189"/>
              <a:ext cx="555065" cy="83333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897E015B-E578-4F3D-8185-482F6448C491}"/>
                </a:ext>
              </a:extLst>
            </p:cNvPr>
            <p:cNvCxnSpPr>
              <a:cxnSpLocks/>
              <a:stCxn id="31" idx="0"/>
              <a:endCxn id="18" idx="5"/>
            </p:cNvCxnSpPr>
            <p:nvPr/>
          </p:nvCxnSpPr>
          <p:spPr>
            <a:xfrm flipH="1" flipV="1">
              <a:off x="10428321" y="2368687"/>
              <a:ext cx="555065" cy="80522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53F72D0F-3032-4DBA-AD0C-F4B98AF9B7F0}"/>
                </a:ext>
              </a:extLst>
            </p:cNvPr>
            <p:cNvSpPr txBox="1"/>
            <p:nvPr/>
          </p:nvSpPr>
          <p:spPr>
            <a:xfrm>
              <a:off x="10607433" y="4458691"/>
              <a:ext cx="102463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latin typeface="Corbel" panose="020B0503020204020204" pitchFamily="34" charset="0"/>
                </a:rPr>
                <a:t>Reversion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ABA416A-48FE-4DFD-94F1-444416394F45}"/>
                </a:ext>
              </a:extLst>
            </p:cNvPr>
            <p:cNvSpPr txBox="1"/>
            <p:nvPr/>
          </p:nvSpPr>
          <p:spPr>
            <a:xfrm>
              <a:off x="9141018" y="1130877"/>
              <a:ext cx="216918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Corbel" panose="020B0503020204020204" pitchFamily="34" charset="0"/>
                </a:rPr>
                <a:t>Bi-directional RNN</a:t>
              </a:r>
            </a:p>
          </p:txBody>
        </p:sp>
      </p:grpSp>
      <p:pic>
        <p:nvPicPr>
          <p:cNvPr id="50" name="Picture 49">
            <a:extLst>
              <a:ext uri="{FF2B5EF4-FFF2-40B4-BE49-F238E27FC236}">
                <a16:creationId xmlns:a16="http://schemas.microsoft.com/office/drawing/2014/main" id="{7723B6CD-33EA-4A97-B487-A520D59F874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08906" y="5531552"/>
            <a:ext cx="4743450" cy="504825"/>
          </a:xfrm>
          <a:prstGeom prst="rect">
            <a:avLst/>
          </a:prstGeom>
        </p:spPr>
      </p:pic>
      <p:sp>
        <p:nvSpPr>
          <p:cNvPr id="52" name="Slide Number Placeholder 51">
            <a:extLst>
              <a:ext uri="{FF2B5EF4-FFF2-40B4-BE49-F238E27FC236}">
                <a16:creationId xmlns:a16="http://schemas.microsoft.com/office/drawing/2014/main" id="{4A508896-62A4-4DEA-9C73-DFBE6F97432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46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12270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0C1B78-ABA2-45F1-9C1C-3E510922DD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Multi-layer RNNs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2B6755-4A13-4EBB-B708-A0D28A5434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41787"/>
            <a:ext cx="5257794" cy="4274256"/>
          </a:xfrm>
        </p:spPr>
        <p:txBody>
          <a:bodyPr/>
          <a:lstStyle/>
          <a:p>
            <a:r>
              <a:rPr lang="en-US" sz="2000" dirty="0"/>
              <a:t>RNNs can consist of multiple layers</a:t>
            </a:r>
          </a:p>
          <a:p>
            <a:r>
              <a:rPr lang="en-US" sz="2000" dirty="0"/>
              <a:t>This is done by simply stacking the recurrent cells on top of each other</a:t>
            </a:r>
          </a:p>
          <a:p>
            <a:endParaRPr lang="en-US" sz="2000" dirty="0"/>
          </a:p>
          <a:p>
            <a:r>
              <a:rPr lang="en-US" sz="2000" dirty="0"/>
              <a:t>Amount of parameters scales with the amount of layers</a:t>
            </a:r>
          </a:p>
          <a:p>
            <a:r>
              <a:rPr lang="en-US" sz="2000" dirty="0"/>
              <a:t>Increases the capacity of the RNN</a:t>
            </a:r>
          </a:p>
          <a:p>
            <a:endParaRPr lang="en-US" sz="2000" dirty="0"/>
          </a:p>
          <a:p>
            <a:r>
              <a:rPr lang="en-US" sz="2000" dirty="0"/>
              <a:t>Also possible with LSTMs</a:t>
            </a:r>
          </a:p>
          <a:p>
            <a:endParaRPr lang="en-US" sz="2000" dirty="0"/>
          </a:p>
          <a:p>
            <a:r>
              <a:rPr lang="en-US" sz="2000" dirty="0"/>
              <a:t>Implementation in </a:t>
            </a:r>
            <a:r>
              <a:rPr lang="en-US" sz="2000" dirty="0" err="1"/>
              <a:t>PyTorch</a:t>
            </a:r>
            <a:endParaRPr lang="en-US" sz="2000" dirty="0"/>
          </a:p>
          <a:p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A46A06-C8C3-4BA7-8452-74ED46D6906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47</a:t>
            </a:fld>
            <a:endParaRPr lang="nl-BE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8AFFC23-3EE3-4B39-AD06-8AF7BD90BE62}"/>
              </a:ext>
            </a:extLst>
          </p:cNvPr>
          <p:cNvGrpSpPr/>
          <p:nvPr/>
        </p:nvGrpSpPr>
        <p:grpSpPr>
          <a:xfrm>
            <a:off x="6620299" y="1435891"/>
            <a:ext cx="1708594" cy="3567354"/>
            <a:chOff x="6620299" y="1435891"/>
            <a:chExt cx="1708594" cy="3567354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9907EE38-4E63-402D-A6DA-788FDBA179A0}"/>
                </a:ext>
              </a:extLst>
            </p:cNvPr>
            <p:cNvSpPr/>
            <p:nvPr/>
          </p:nvSpPr>
          <p:spPr>
            <a:xfrm>
              <a:off x="6980631" y="3111331"/>
              <a:ext cx="943576" cy="873282"/>
            </a:xfrm>
            <a:prstGeom prst="roundRect">
              <a:avLst/>
            </a:prstGeom>
            <a:solidFill>
              <a:schemeClr val="accent4">
                <a:lumMod val="10000"/>
                <a:lumOff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RNN</a:t>
              </a:r>
            </a:p>
          </p:txBody>
        </p:sp>
        <p:cxnSp>
          <p:nvCxnSpPr>
            <p:cNvPr id="6" name="Connector: Elbow 5">
              <a:extLst>
                <a:ext uri="{FF2B5EF4-FFF2-40B4-BE49-F238E27FC236}">
                  <a16:creationId xmlns:a16="http://schemas.microsoft.com/office/drawing/2014/main" id="{382DBD67-4558-4CA3-8AD2-8D9FC3DB1CAB}"/>
                </a:ext>
              </a:extLst>
            </p:cNvPr>
            <p:cNvCxnSpPr>
              <a:cxnSpLocks/>
              <a:stCxn id="5" idx="3"/>
              <a:endCxn id="5" idx="1"/>
            </p:cNvCxnSpPr>
            <p:nvPr/>
          </p:nvCxnSpPr>
          <p:spPr>
            <a:xfrm flipH="1">
              <a:off x="6980631" y="3547972"/>
              <a:ext cx="943576" cy="12700"/>
            </a:xfrm>
            <a:prstGeom prst="bentConnector5">
              <a:avLst>
                <a:gd name="adj1" fmla="val -24227"/>
                <a:gd name="adj2" fmla="val -5025709"/>
                <a:gd name="adj3" fmla="val 124227"/>
              </a:avLst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" name="Oval 6">
                  <a:extLst>
                    <a:ext uri="{FF2B5EF4-FFF2-40B4-BE49-F238E27FC236}">
                      <a16:creationId xmlns:a16="http://schemas.microsoft.com/office/drawing/2014/main" id="{89E00CB4-64C7-4786-BD0D-57E119031AA2}"/>
                    </a:ext>
                  </a:extLst>
                </p:cNvPr>
                <p:cNvSpPr/>
                <p:nvPr/>
              </p:nvSpPr>
              <p:spPr>
                <a:xfrm>
                  <a:off x="7168093" y="2089313"/>
                  <a:ext cx="568650" cy="568651"/>
                </a:xfrm>
                <a:prstGeom prst="ellipse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rtlCol="0" anchor="ctr"/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a14:m>
                  <a:r>
                    <a:rPr lang="en-US" sz="20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>
            <p:sp>
              <p:nvSpPr>
                <p:cNvPr id="7" name="Oval 6">
                  <a:extLst>
                    <a:ext uri="{FF2B5EF4-FFF2-40B4-BE49-F238E27FC236}">
                      <a16:creationId xmlns:a16="http://schemas.microsoft.com/office/drawing/2014/main" id="{89E00CB4-64C7-4786-BD0D-57E119031AA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68093" y="2089313"/>
                  <a:ext cx="568650" cy="568651"/>
                </a:xfrm>
                <a:prstGeom prst="ellipse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64430289-0CDA-4CB7-990B-F6594BA79B7D}"/>
                    </a:ext>
                  </a:extLst>
                </p:cNvPr>
                <p:cNvSpPr/>
                <p:nvPr/>
              </p:nvSpPr>
              <p:spPr>
                <a:xfrm>
                  <a:off x="7168093" y="4434594"/>
                  <a:ext cx="568650" cy="568651"/>
                </a:xfrm>
                <a:prstGeom prst="ellips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rtlCol="0" anchor="ctr"/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a14:m>
                  <a:r>
                    <a:rPr lang="en-US" sz="12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64430289-0CDA-4CB7-990B-F6594BA79B7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68093" y="4434594"/>
                  <a:ext cx="568650" cy="568651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B96FF69D-B287-4853-860A-2F78B270D610}"/>
                </a:ext>
              </a:extLst>
            </p:cNvPr>
            <p:cNvCxnSpPr>
              <a:cxnSpLocks/>
              <a:stCxn id="8" idx="0"/>
              <a:endCxn id="5" idx="2"/>
            </p:cNvCxnSpPr>
            <p:nvPr/>
          </p:nvCxnSpPr>
          <p:spPr>
            <a:xfrm flipV="1">
              <a:off x="7452418" y="3984613"/>
              <a:ext cx="1" cy="44998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062DC575-510D-441A-B7C6-4FE871BDFC22}"/>
                </a:ext>
              </a:extLst>
            </p:cNvPr>
            <p:cNvCxnSpPr>
              <a:cxnSpLocks/>
              <a:stCxn id="5" idx="0"/>
              <a:endCxn id="7" idx="4"/>
            </p:cNvCxnSpPr>
            <p:nvPr/>
          </p:nvCxnSpPr>
          <p:spPr>
            <a:xfrm flipH="1" flipV="1">
              <a:off x="7452418" y="2657964"/>
              <a:ext cx="1" cy="45336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F10D1A4-1E02-4895-A814-1F9DC0F50290}"/>
                </a:ext>
              </a:extLst>
            </p:cNvPr>
            <p:cNvSpPr txBox="1"/>
            <p:nvPr/>
          </p:nvSpPr>
          <p:spPr>
            <a:xfrm>
              <a:off x="6620299" y="1435891"/>
              <a:ext cx="166423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Corbel" panose="020B0503020204020204" pitchFamily="34" charset="0"/>
                </a:rPr>
                <a:t>“Vanilla” RNN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DD32A2F7-D0D7-471E-B785-24CF42FB51F2}"/>
                    </a:ext>
                  </a:extLst>
                </p:cNvPr>
                <p:cNvSpPr/>
                <p:nvPr/>
              </p:nvSpPr>
              <p:spPr>
                <a:xfrm>
                  <a:off x="7899224" y="3577316"/>
                  <a:ext cx="429669" cy="33291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a14:m>
                  <a:r>
                    <a:rPr lang="en-US" sz="1050" dirty="0">
                      <a:solidFill>
                        <a:schemeClr val="tx1"/>
                      </a:solidFill>
                    </a:rPr>
                    <a:t> </a:t>
                  </a:r>
                  <a:endParaRPr lang="en-US" sz="1600" dirty="0"/>
                </a:p>
              </p:txBody>
            </p:sp>
          </mc:Choice>
          <mc:Fallback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DD32A2F7-D0D7-471E-B785-24CF42FB51F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99224" y="3577316"/>
                  <a:ext cx="429669" cy="33291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0271455-FB2F-485F-9D5E-AD398E6FA7B0}"/>
              </a:ext>
            </a:extLst>
          </p:cNvPr>
          <p:cNvGrpSpPr/>
          <p:nvPr/>
        </p:nvGrpSpPr>
        <p:grpSpPr>
          <a:xfrm>
            <a:off x="8826076" y="864687"/>
            <a:ext cx="1906420" cy="5011840"/>
            <a:chOff x="8826076" y="864687"/>
            <a:chExt cx="1906420" cy="5011840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1D2F5C8B-C680-4E45-8B57-21C0BB70508B}"/>
                </a:ext>
              </a:extLst>
            </p:cNvPr>
            <p:cNvSpPr/>
            <p:nvPr/>
          </p:nvSpPr>
          <p:spPr>
            <a:xfrm>
              <a:off x="9260947" y="3984613"/>
              <a:ext cx="943576" cy="873282"/>
            </a:xfrm>
            <a:prstGeom prst="roundRect">
              <a:avLst/>
            </a:prstGeom>
            <a:solidFill>
              <a:schemeClr val="accent4">
                <a:lumMod val="10000"/>
                <a:lumOff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RNN</a:t>
              </a:r>
            </a:p>
          </p:txBody>
        </p:sp>
        <p:cxnSp>
          <p:nvCxnSpPr>
            <p:cNvPr id="12" name="Connector: Elbow 11">
              <a:extLst>
                <a:ext uri="{FF2B5EF4-FFF2-40B4-BE49-F238E27FC236}">
                  <a16:creationId xmlns:a16="http://schemas.microsoft.com/office/drawing/2014/main" id="{DD63EF09-6B1B-4824-8096-DF1D261B7BAD}"/>
                </a:ext>
              </a:extLst>
            </p:cNvPr>
            <p:cNvCxnSpPr>
              <a:cxnSpLocks/>
              <a:stCxn id="11" idx="3"/>
              <a:endCxn id="11" idx="1"/>
            </p:cNvCxnSpPr>
            <p:nvPr/>
          </p:nvCxnSpPr>
          <p:spPr>
            <a:xfrm flipH="1">
              <a:off x="9260947" y="4421254"/>
              <a:ext cx="943576" cy="12700"/>
            </a:xfrm>
            <a:prstGeom prst="bentConnector5">
              <a:avLst>
                <a:gd name="adj1" fmla="val -24227"/>
                <a:gd name="adj2" fmla="val 5238118"/>
                <a:gd name="adj3" fmla="val 124227"/>
              </a:avLst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3" name="Oval 12">
                  <a:extLst>
                    <a:ext uri="{FF2B5EF4-FFF2-40B4-BE49-F238E27FC236}">
                      <a16:creationId xmlns:a16="http://schemas.microsoft.com/office/drawing/2014/main" id="{8A3B34F8-0109-4E30-BB62-E09954648F76}"/>
                    </a:ext>
                  </a:extLst>
                </p:cNvPr>
                <p:cNvSpPr/>
                <p:nvPr/>
              </p:nvSpPr>
              <p:spPr>
                <a:xfrm>
                  <a:off x="9448409" y="1517599"/>
                  <a:ext cx="568650" cy="568651"/>
                </a:xfrm>
                <a:prstGeom prst="ellipse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rtlCol="0" anchor="ctr"/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a14:m>
                  <a:r>
                    <a:rPr lang="en-US" sz="20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>
            <p:sp>
              <p:nvSpPr>
                <p:cNvPr id="13" name="Oval 12">
                  <a:extLst>
                    <a:ext uri="{FF2B5EF4-FFF2-40B4-BE49-F238E27FC236}">
                      <a16:creationId xmlns:a16="http://schemas.microsoft.com/office/drawing/2014/main" id="{8A3B34F8-0109-4E30-BB62-E09954648F7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48409" y="1517599"/>
                  <a:ext cx="568650" cy="568651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" name="Oval 13">
                  <a:extLst>
                    <a:ext uri="{FF2B5EF4-FFF2-40B4-BE49-F238E27FC236}">
                      <a16:creationId xmlns:a16="http://schemas.microsoft.com/office/drawing/2014/main" id="{4FA33258-075A-4E8D-A25D-5BD4E8909E51}"/>
                    </a:ext>
                  </a:extLst>
                </p:cNvPr>
                <p:cNvSpPr/>
                <p:nvPr/>
              </p:nvSpPr>
              <p:spPr>
                <a:xfrm>
                  <a:off x="9448409" y="5307876"/>
                  <a:ext cx="568650" cy="568651"/>
                </a:xfrm>
                <a:prstGeom prst="ellips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rtlCol="0" anchor="ctr"/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a14:m>
                  <a:r>
                    <a:rPr lang="en-US" sz="12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>
            <p:sp>
              <p:nvSpPr>
                <p:cNvPr id="14" name="Oval 13">
                  <a:extLst>
                    <a:ext uri="{FF2B5EF4-FFF2-40B4-BE49-F238E27FC236}">
                      <a16:creationId xmlns:a16="http://schemas.microsoft.com/office/drawing/2014/main" id="{4FA33258-075A-4E8D-A25D-5BD4E8909E5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48409" y="5307876"/>
                  <a:ext cx="568650" cy="568651"/>
                </a:xfrm>
                <a:prstGeom prst="ellipse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D9827D66-F45B-4E29-9E05-1D2987C1E72F}"/>
                </a:ext>
              </a:extLst>
            </p:cNvPr>
            <p:cNvCxnSpPr>
              <a:cxnSpLocks/>
              <a:stCxn id="14" idx="0"/>
              <a:endCxn id="11" idx="2"/>
            </p:cNvCxnSpPr>
            <p:nvPr/>
          </p:nvCxnSpPr>
          <p:spPr>
            <a:xfrm flipV="1">
              <a:off x="9732734" y="4857895"/>
              <a:ext cx="1" cy="44998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B94762AD-424D-4E05-8CEC-302AC959DED0}"/>
                </a:ext>
              </a:extLst>
            </p:cNvPr>
            <p:cNvCxnSpPr>
              <a:cxnSpLocks/>
              <a:stCxn id="19" idx="0"/>
              <a:endCxn id="13" idx="4"/>
            </p:cNvCxnSpPr>
            <p:nvPr/>
          </p:nvCxnSpPr>
          <p:spPr>
            <a:xfrm flipV="1">
              <a:off x="9732734" y="2086250"/>
              <a:ext cx="0" cy="57222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92660873-7E2D-41C5-BACE-F87A86366E60}"/>
                </a:ext>
              </a:extLst>
            </p:cNvPr>
            <p:cNvSpPr/>
            <p:nvPr/>
          </p:nvSpPr>
          <p:spPr>
            <a:xfrm>
              <a:off x="9260946" y="2658474"/>
              <a:ext cx="943576" cy="873282"/>
            </a:xfrm>
            <a:prstGeom prst="roundRect">
              <a:avLst/>
            </a:prstGeom>
            <a:solidFill>
              <a:schemeClr val="accent4">
                <a:lumMod val="10000"/>
                <a:lumOff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RNN</a:t>
              </a:r>
            </a:p>
          </p:txBody>
        </p:sp>
        <p:cxnSp>
          <p:nvCxnSpPr>
            <p:cNvPr id="22" name="Connector: Elbow 21">
              <a:extLst>
                <a:ext uri="{FF2B5EF4-FFF2-40B4-BE49-F238E27FC236}">
                  <a16:creationId xmlns:a16="http://schemas.microsoft.com/office/drawing/2014/main" id="{011159B6-9B14-4571-A312-A326CE69FCD0}"/>
                </a:ext>
              </a:extLst>
            </p:cNvPr>
            <p:cNvCxnSpPr>
              <a:cxnSpLocks/>
              <a:stCxn id="19" idx="3"/>
              <a:endCxn id="19" idx="1"/>
            </p:cNvCxnSpPr>
            <p:nvPr/>
          </p:nvCxnSpPr>
          <p:spPr>
            <a:xfrm flipH="1">
              <a:off x="9260946" y="3095115"/>
              <a:ext cx="943576" cy="12700"/>
            </a:xfrm>
            <a:prstGeom prst="bentConnector5">
              <a:avLst>
                <a:gd name="adj1" fmla="val -24227"/>
                <a:gd name="adj2" fmla="val -5234614"/>
                <a:gd name="adj3" fmla="val 124227"/>
              </a:avLst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DE96E7C8-C446-41AE-B8DC-BCE367AE928A}"/>
                </a:ext>
              </a:extLst>
            </p:cNvPr>
            <p:cNvCxnSpPr>
              <a:cxnSpLocks/>
              <a:stCxn id="11" idx="0"/>
              <a:endCxn id="19" idx="2"/>
            </p:cNvCxnSpPr>
            <p:nvPr/>
          </p:nvCxnSpPr>
          <p:spPr>
            <a:xfrm flipH="1" flipV="1">
              <a:off x="9732734" y="3531756"/>
              <a:ext cx="1" cy="45285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BBFEA48-D7B7-4D97-8604-D00BCDC45F44}"/>
                </a:ext>
              </a:extLst>
            </p:cNvPr>
            <p:cNvSpPr txBox="1"/>
            <p:nvPr/>
          </p:nvSpPr>
          <p:spPr>
            <a:xfrm>
              <a:off x="8826076" y="864687"/>
              <a:ext cx="181331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Corbel" panose="020B0503020204020204" pitchFamily="34" charset="0"/>
                </a:rPr>
                <a:t>Two-layer RNN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6530EC62-2A76-444A-863B-27DAA80A32FF}"/>
                    </a:ext>
                  </a:extLst>
                </p:cNvPr>
                <p:cNvSpPr/>
                <p:nvPr/>
              </p:nvSpPr>
              <p:spPr>
                <a:xfrm>
                  <a:off x="10161634" y="4021522"/>
                  <a:ext cx="570862" cy="39671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d>
                            <m:dPr>
                              <m:ctrlP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</m:oMath>
                  </a14:m>
                  <a:r>
                    <a:rPr lang="en-US" sz="1050" dirty="0">
                      <a:solidFill>
                        <a:schemeClr val="tx1"/>
                      </a:solidFill>
                    </a:rPr>
                    <a:t> </a:t>
                  </a:r>
                  <a:endParaRPr lang="en-US" sz="1600" dirty="0"/>
                </a:p>
              </p:txBody>
            </p:sp>
          </mc:Choice>
          <mc:Fallback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6530EC62-2A76-444A-863B-27DAA80A32F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61634" y="4021522"/>
                  <a:ext cx="570862" cy="39671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0F37E57B-3B0D-4D66-8DE8-B64E5BFB5BC4}"/>
                    </a:ext>
                  </a:extLst>
                </p:cNvPr>
                <p:cNvSpPr/>
                <p:nvPr/>
              </p:nvSpPr>
              <p:spPr>
                <a:xfrm>
                  <a:off x="10161634" y="3089402"/>
                  <a:ext cx="570862" cy="39671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d>
                            <m:dPr>
                              <m:ctrlP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</m:oMath>
                  </a14:m>
                  <a:r>
                    <a:rPr lang="en-US" sz="1050" dirty="0">
                      <a:solidFill>
                        <a:schemeClr val="tx1"/>
                      </a:solidFill>
                    </a:rPr>
                    <a:t> </a:t>
                  </a:r>
                  <a:endParaRPr lang="en-US" sz="1600" dirty="0"/>
                </a:p>
              </p:txBody>
            </p:sp>
          </mc:Choice>
          <mc:Fallback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0F37E57B-3B0D-4D66-8DE8-B64E5BFB5BC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61634" y="3089402"/>
                  <a:ext cx="570862" cy="39671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36" name="Picture 35">
            <a:extLst>
              <a:ext uri="{FF2B5EF4-FFF2-40B4-BE49-F238E27FC236}">
                <a16:creationId xmlns:a16="http://schemas.microsoft.com/office/drawing/2014/main" id="{1ACACD2F-D453-4997-BC4E-AD47488B09E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07272" y="5541077"/>
            <a:ext cx="4333875" cy="49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616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5D61823-71A4-45C6-AC61-C438F09516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Gated recurrent unit (GRU)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CBB421D-870A-4A17-8A8A-EB5FC578EF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41787"/>
            <a:ext cx="5257800" cy="4274256"/>
          </a:xfrm>
        </p:spPr>
        <p:txBody>
          <a:bodyPr/>
          <a:lstStyle/>
          <a:p>
            <a:r>
              <a:rPr lang="en-US" sz="2400" dirty="0"/>
              <a:t>GRUs (Cho et.al., 2014) are a gating alternative to LSTMs</a:t>
            </a:r>
          </a:p>
          <a:p>
            <a:pPr lvl="1"/>
            <a:r>
              <a:rPr lang="en-US" sz="2000" dirty="0"/>
              <a:t>Also have a forget gate</a:t>
            </a:r>
          </a:p>
          <a:p>
            <a:pPr lvl="1"/>
            <a:r>
              <a:rPr lang="en-US" sz="2000" dirty="0"/>
              <a:t>No output gate</a:t>
            </a:r>
          </a:p>
          <a:p>
            <a:pPr lvl="1"/>
            <a:r>
              <a:rPr lang="en-US" sz="2000" dirty="0"/>
              <a:t>Fewer parameters than LSTM</a:t>
            </a:r>
          </a:p>
          <a:p>
            <a:endParaRPr lang="en-US" sz="2400" dirty="0"/>
          </a:p>
          <a:p>
            <a:r>
              <a:rPr lang="en-US" sz="2400" dirty="0"/>
              <a:t>Has shown to outperform LSTMs on some datasets, but not consistently</a:t>
            </a:r>
          </a:p>
          <a:p>
            <a:endParaRPr lang="en-US" sz="2400" dirty="0"/>
          </a:p>
          <a:p>
            <a:r>
              <a:rPr lang="en-US" sz="2400" dirty="0"/>
              <a:t>Implementation in </a:t>
            </a:r>
            <a:r>
              <a:rPr lang="en-US" sz="2400" dirty="0" err="1"/>
              <a:t>PyTorch</a:t>
            </a:r>
            <a:endParaRPr lang="en-US" sz="2400" dirty="0"/>
          </a:p>
        </p:txBody>
      </p: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B93FCA75-0EFC-4048-AC03-2252728E2A30}"/>
              </a:ext>
            </a:extLst>
          </p:cNvPr>
          <p:cNvGrpSpPr/>
          <p:nvPr/>
        </p:nvGrpSpPr>
        <p:grpSpPr>
          <a:xfrm>
            <a:off x="6651655" y="1492729"/>
            <a:ext cx="4429044" cy="3638340"/>
            <a:chOff x="6651655" y="2028438"/>
            <a:chExt cx="4429044" cy="3638340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ECF5C172-E915-4593-A496-E26C0DFA159E}"/>
                </a:ext>
              </a:extLst>
            </p:cNvPr>
            <p:cNvSpPr/>
            <p:nvPr/>
          </p:nvSpPr>
          <p:spPr>
            <a:xfrm>
              <a:off x="7204756" y="2861977"/>
              <a:ext cx="3398196" cy="2037944"/>
            </a:xfrm>
            <a:prstGeom prst="roundRect">
              <a:avLst/>
            </a:prstGeom>
            <a:solidFill>
              <a:schemeClr val="accent4">
                <a:lumMod val="10000"/>
                <a:lumOff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Oval 4">
                  <a:extLst>
                    <a:ext uri="{FF2B5EF4-FFF2-40B4-BE49-F238E27FC236}">
                      <a16:creationId xmlns:a16="http://schemas.microsoft.com/office/drawing/2014/main" id="{575754B9-080E-416E-AAC8-F2DA24B156D6}"/>
                    </a:ext>
                  </a:extLst>
                </p:cNvPr>
                <p:cNvSpPr/>
                <p:nvPr/>
              </p:nvSpPr>
              <p:spPr>
                <a:xfrm>
                  <a:off x="7436565" y="5222082"/>
                  <a:ext cx="444695" cy="444696"/>
                </a:xfrm>
                <a:prstGeom prst="ellips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rtlCol="0" anchor="ctr"/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a14:m>
                  <a:r>
                    <a:rPr lang="en-US" sz="105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5" name="Oval 4">
                  <a:extLst>
                    <a:ext uri="{FF2B5EF4-FFF2-40B4-BE49-F238E27FC236}">
                      <a16:creationId xmlns:a16="http://schemas.microsoft.com/office/drawing/2014/main" id="{575754B9-080E-416E-AAC8-F2DA24B156D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36565" y="5222082"/>
                  <a:ext cx="444695" cy="444696"/>
                </a:xfrm>
                <a:prstGeom prst="ellipse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271C788C-70C2-4B1D-82F8-E306EB83DDE2}"/>
                    </a:ext>
                  </a:extLst>
                </p:cNvPr>
                <p:cNvSpPr/>
                <p:nvPr/>
              </p:nvSpPr>
              <p:spPr>
                <a:xfrm>
                  <a:off x="10141864" y="2028438"/>
                  <a:ext cx="444695" cy="444696"/>
                </a:xfrm>
                <a:prstGeom prst="ellipse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rtlCol="0" anchor="ctr"/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16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a14:m>
                  <a:r>
                    <a:rPr lang="en-US" sz="16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271C788C-70C2-4B1D-82F8-E306EB83DDE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41864" y="2028438"/>
                  <a:ext cx="444695" cy="444696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158CDCEE-DD82-4AED-8203-5CFE19E1C433}"/>
                    </a:ext>
                  </a:extLst>
                </p:cNvPr>
                <p:cNvSpPr/>
                <p:nvPr/>
              </p:nvSpPr>
              <p:spPr>
                <a:xfrm>
                  <a:off x="8173221" y="4051566"/>
                  <a:ext cx="377988" cy="352910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</m:oMath>
                  </a14:m>
                  <a:r>
                    <a:rPr lang="en-US" sz="1800" dirty="0">
                      <a:solidFill>
                        <a:schemeClr val="tx1"/>
                      </a:solidFill>
                      <a:latin typeface="Corbel" panose="020B0503020204020204" pitchFamily="34" charset="0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158CDCEE-DD82-4AED-8203-5CFE19E1C43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73221" y="4051566"/>
                  <a:ext cx="377988" cy="35291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3" name="Connector: Elbow 22">
              <a:extLst>
                <a:ext uri="{FF2B5EF4-FFF2-40B4-BE49-F238E27FC236}">
                  <a16:creationId xmlns:a16="http://schemas.microsoft.com/office/drawing/2014/main" id="{A13232B0-CDD2-4A71-83A4-B8D027B68775}"/>
                </a:ext>
              </a:extLst>
            </p:cNvPr>
            <p:cNvCxnSpPr>
              <a:cxnSpLocks/>
              <a:stCxn id="12" idx="0"/>
              <a:endCxn id="42" idx="5"/>
            </p:cNvCxnSpPr>
            <p:nvPr/>
          </p:nvCxnSpPr>
          <p:spPr>
            <a:xfrm rot="16200000" flipV="1">
              <a:off x="8052197" y="3741547"/>
              <a:ext cx="306187" cy="313851"/>
            </a:xfrm>
            <a:prstGeom prst="bentConnector3">
              <a:avLst>
                <a:gd name="adj1" fmla="val 99774"/>
              </a:avLst>
            </a:prstGeom>
            <a:ln w="38100"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92D5DB5F-3DCA-4043-A3C4-01AEACF61099}"/>
                    </a:ext>
                  </a:extLst>
                </p:cNvPr>
                <p:cNvSpPr/>
                <p:nvPr/>
              </p:nvSpPr>
              <p:spPr>
                <a:xfrm>
                  <a:off x="10651030" y="3090243"/>
                  <a:ext cx="429669" cy="33291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a14:m>
                  <a:r>
                    <a:rPr lang="en-US" sz="1050" dirty="0">
                      <a:solidFill>
                        <a:schemeClr val="tx1"/>
                      </a:solidFill>
                    </a:rPr>
                    <a:t> </a:t>
                  </a:r>
                  <a:endParaRPr lang="en-US" sz="1600" dirty="0"/>
                </a:p>
              </p:txBody>
            </p:sp>
          </mc:Choice>
          <mc:Fallback xmlns=""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92D5DB5F-3DCA-4043-A3C4-01AEACF6109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51030" y="3090243"/>
                  <a:ext cx="429669" cy="33291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66B60526-794F-472D-8B54-F0BCBFF5DAAE}"/>
                    </a:ext>
                  </a:extLst>
                </p:cNvPr>
                <p:cNvSpPr/>
                <p:nvPr/>
              </p:nvSpPr>
              <p:spPr>
                <a:xfrm>
                  <a:off x="6673011" y="3100555"/>
                  <a:ext cx="625236" cy="33291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a14:m>
                  <a:r>
                    <a:rPr lang="en-US" sz="1050" dirty="0">
                      <a:solidFill>
                        <a:schemeClr val="tx1"/>
                      </a:solidFill>
                    </a:rPr>
                    <a:t> </a:t>
                  </a:r>
                  <a:endParaRPr lang="en-US" sz="1600" dirty="0"/>
                </a:p>
              </p:txBody>
            </p:sp>
          </mc:Choice>
          <mc:Fallback xmlns=""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66B60526-794F-472D-8B54-F0BCBFF5DAA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73011" y="3100555"/>
                  <a:ext cx="625236" cy="33291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5D81A20F-CF00-420F-9A10-1C2F3DFAA0DC}"/>
                </a:ext>
              </a:extLst>
            </p:cNvPr>
            <p:cNvGrpSpPr/>
            <p:nvPr/>
          </p:nvGrpSpPr>
          <p:grpSpPr>
            <a:xfrm rot="18900000">
              <a:off x="7837177" y="3639786"/>
              <a:ext cx="211186" cy="211186"/>
              <a:chOff x="9270460" y="1841787"/>
              <a:chExt cx="369332" cy="369332"/>
            </a:xfrm>
            <a:solidFill>
              <a:schemeClr val="accent2">
                <a:lumMod val="20000"/>
                <a:lumOff val="80000"/>
              </a:schemeClr>
            </a:solidFill>
          </p:grpSpPr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CDA17D05-E470-4F43-8A22-10DD21C5243D}"/>
                  </a:ext>
                </a:extLst>
              </p:cNvPr>
              <p:cNvSpPr/>
              <p:nvPr/>
            </p:nvSpPr>
            <p:spPr>
              <a:xfrm>
                <a:off x="9270460" y="1841787"/>
                <a:ext cx="369332" cy="369332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D72DBB1D-C9FE-4204-A98C-D32E86B4A668}"/>
                  </a:ext>
                </a:extLst>
              </p:cNvPr>
              <p:cNvCxnSpPr>
                <a:stCxn id="42" idx="0"/>
                <a:endCxn id="42" idx="4"/>
              </p:cNvCxnSpPr>
              <p:nvPr/>
            </p:nvCxnSpPr>
            <p:spPr>
              <a:xfrm>
                <a:off x="9455126" y="1841787"/>
                <a:ext cx="0" cy="369332"/>
              </a:xfrm>
              <a:prstGeom prst="line">
                <a:avLst/>
              </a:prstGeom>
              <a:grpFill/>
              <a:ln w="28575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478B0D54-D6DC-4CDC-AAE4-32A37046C057}"/>
                  </a:ext>
                </a:extLst>
              </p:cNvPr>
              <p:cNvCxnSpPr>
                <a:cxnSpLocks/>
                <a:stCxn id="42" idx="2"/>
                <a:endCxn id="42" idx="6"/>
              </p:cNvCxnSpPr>
              <p:nvPr/>
            </p:nvCxnSpPr>
            <p:spPr>
              <a:xfrm>
                <a:off x="9270460" y="2026453"/>
                <a:ext cx="369332" cy="0"/>
              </a:xfrm>
              <a:prstGeom prst="line">
                <a:avLst/>
              </a:prstGeom>
              <a:grpFill/>
              <a:ln w="28575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</p:grpSp>
        <p:cxnSp>
          <p:nvCxnSpPr>
            <p:cNvPr id="50" name="Connector: Elbow 49">
              <a:extLst>
                <a:ext uri="{FF2B5EF4-FFF2-40B4-BE49-F238E27FC236}">
                  <a16:creationId xmlns:a16="http://schemas.microsoft.com/office/drawing/2014/main" id="{8AD6DD17-8587-4BB6-90C3-C51ACC869F9D}"/>
                </a:ext>
              </a:extLst>
            </p:cNvPr>
            <p:cNvCxnSpPr>
              <a:cxnSpLocks/>
            </p:cNvCxnSpPr>
            <p:nvPr/>
          </p:nvCxnSpPr>
          <p:spPr>
            <a:xfrm>
              <a:off x="6651655" y="3108363"/>
              <a:ext cx="1006445" cy="1482687"/>
            </a:xfrm>
            <a:prstGeom prst="bentConnector2">
              <a:avLst/>
            </a:prstGeom>
            <a:ln w="38100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1" name="Connector: Elbow 50">
              <a:extLst>
                <a:ext uri="{FF2B5EF4-FFF2-40B4-BE49-F238E27FC236}">
                  <a16:creationId xmlns:a16="http://schemas.microsoft.com/office/drawing/2014/main" id="{633B5638-77B1-43CC-B67A-42A876DA2803}"/>
                </a:ext>
              </a:extLst>
            </p:cNvPr>
            <p:cNvCxnSpPr>
              <a:cxnSpLocks/>
              <a:stCxn id="11" idx="0"/>
              <a:endCxn id="16" idx="1"/>
            </p:cNvCxnSpPr>
            <p:nvPr/>
          </p:nvCxnSpPr>
          <p:spPr>
            <a:xfrm rot="5400000" flipH="1" flipV="1">
              <a:off x="9350149" y="3443654"/>
              <a:ext cx="304085" cy="911740"/>
            </a:xfrm>
            <a:prstGeom prst="bentConnector3">
              <a:avLst>
                <a:gd name="adj1" fmla="val 99485"/>
              </a:avLst>
            </a:prstGeom>
            <a:ln w="38100"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69" name="Connector: Elbow 68">
              <a:extLst>
                <a:ext uri="{FF2B5EF4-FFF2-40B4-BE49-F238E27FC236}">
                  <a16:creationId xmlns:a16="http://schemas.microsoft.com/office/drawing/2014/main" id="{B39E3D8C-3263-424D-8195-688F79365CF2}"/>
                </a:ext>
              </a:extLst>
            </p:cNvPr>
            <p:cNvCxnSpPr>
              <a:cxnSpLocks/>
              <a:stCxn id="5" idx="0"/>
              <a:endCxn id="46" idx="4"/>
            </p:cNvCxnSpPr>
            <p:nvPr/>
          </p:nvCxnSpPr>
          <p:spPr>
            <a:xfrm rot="5400000" flipH="1" flipV="1">
              <a:off x="7858626" y="3013247"/>
              <a:ext cx="2009122" cy="2408549"/>
            </a:xfrm>
            <a:prstGeom prst="bentConnector3">
              <a:avLst>
                <a:gd name="adj1" fmla="val 23688"/>
              </a:avLst>
            </a:prstGeom>
            <a:ln w="38100"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3" name="Connector: Elbow 72">
              <a:extLst>
                <a:ext uri="{FF2B5EF4-FFF2-40B4-BE49-F238E27FC236}">
                  <a16:creationId xmlns:a16="http://schemas.microsoft.com/office/drawing/2014/main" id="{1ED8685F-6863-4A94-A6C7-B43309BCDFB0}"/>
                </a:ext>
              </a:extLst>
            </p:cNvPr>
            <p:cNvCxnSpPr>
              <a:cxnSpLocks/>
              <a:stCxn id="5" idx="0"/>
              <a:endCxn id="20" idx="3"/>
            </p:cNvCxnSpPr>
            <p:nvPr/>
          </p:nvCxnSpPr>
          <p:spPr>
            <a:xfrm rot="5400000" flipH="1" flipV="1">
              <a:off x="7348056" y="3523819"/>
              <a:ext cx="2009121" cy="1387407"/>
            </a:xfrm>
            <a:prstGeom prst="bentConnector3">
              <a:avLst>
                <a:gd name="adj1" fmla="val 32459"/>
              </a:avLst>
            </a:prstGeom>
            <a:ln w="38100"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BDA8F249-2531-4600-A47D-0DA7ED8959C2}"/>
                    </a:ext>
                  </a:extLst>
                </p:cNvPr>
                <p:cNvSpPr/>
                <p:nvPr/>
              </p:nvSpPr>
              <p:spPr>
                <a:xfrm>
                  <a:off x="8857327" y="4051566"/>
                  <a:ext cx="377988" cy="352910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</m:oMath>
                  </a14:m>
                  <a:r>
                    <a:rPr lang="en-US" sz="1800" dirty="0">
                      <a:solidFill>
                        <a:schemeClr val="tx1"/>
                      </a:solidFill>
                      <a:latin typeface="Corbel" panose="020B0503020204020204" pitchFamily="34" charset="0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BDA8F249-2531-4600-A47D-0DA7ED8959C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57327" y="4051566"/>
                  <a:ext cx="377988" cy="35291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180524CE-7E0C-41B4-9342-A24CD008C649}"/>
                </a:ext>
              </a:extLst>
            </p:cNvPr>
            <p:cNvGrpSpPr/>
            <p:nvPr/>
          </p:nvGrpSpPr>
          <p:grpSpPr>
            <a:xfrm>
              <a:off x="8903854" y="3368272"/>
              <a:ext cx="309700" cy="261610"/>
              <a:chOff x="9200413" y="1580986"/>
              <a:chExt cx="309700" cy="261610"/>
            </a:xfrm>
          </p:grpSpPr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EF4A860B-BCE2-4247-9D1B-2D4C1BA8D882}"/>
                  </a:ext>
                </a:extLst>
              </p:cNvPr>
              <p:cNvSpPr/>
              <p:nvPr/>
            </p:nvSpPr>
            <p:spPr>
              <a:xfrm rot="18900000">
                <a:off x="9239390" y="1617718"/>
                <a:ext cx="211186" cy="21118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CE31ECC-37B3-4EAF-A27B-79B34F936543}"/>
                  </a:ext>
                </a:extLst>
              </p:cNvPr>
              <p:cNvSpPr txBox="1"/>
              <p:nvPr/>
            </p:nvSpPr>
            <p:spPr>
              <a:xfrm>
                <a:off x="9200413" y="1580986"/>
                <a:ext cx="309700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b="1" dirty="0">
                    <a:solidFill>
                      <a:schemeClr val="tx1"/>
                    </a:solidFill>
                    <a:latin typeface="Corbel" panose="020B0503020204020204" pitchFamily="34" charset="0"/>
                  </a:rPr>
                  <a:t>1-</a:t>
                </a:r>
              </a:p>
            </p:txBody>
          </p:sp>
        </p:grp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5CEFA988-15AD-4A0E-8168-288EA1B1210F}"/>
                </a:ext>
              </a:extLst>
            </p:cNvPr>
            <p:cNvCxnSpPr>
              <a:cxnSpLocks/>
            </p:cNvCxnSpPr>
            <p:nvPr/>
          </p:nvCxnSpPr>
          <p:spPr>
            <a:xfrm>
              <a:off x="6660728" y="3108243"/>
              <a:ext cx="4419971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4F0269BE-AC7C-4B20-8DED-1E3D3D69D41C}"/>
                </a:ext>
              </a:extLst>
            </p:cNvPr>
            <p:cNvCxnSpPr>
              <a:cxnSpLocks/>
              <a:stCxn id="42" idx="7"/>
            </p:cNvCxnSpPr>
            <p:nvPr/>
          </p:nvCxnSpPr>
          <p:spPr>
            <a:xfrm flipV="1">
              <a:off x="7942770" y="3108124"/>
              <a:ext cx="0" cy="531661"/>
            </a:xfrm>
            <a:prstGeom prst="line">
              <a:avLst/>
            </a:prstGeom>
            <a:ln w="38100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8A9D1713-A21E-4B3C-BFBC-4A34FA502841}"/>
                </a:ext>
              </a:extLst>
            </p:cNvPr>
            <p:cNvCxnSpPr>
              <a:cxnSpLocks/>
              <a:endCxn id="42" idx="3"/>
            </p:cNvCxnSpPr>
            <p:nvPr/>
          </p:nvCxnSpPr>
          <p:spPr>
            <a:xfrm flipV="1">
              <a:off x="7942770" y="3850973"/>
              <a:ext cx="0" cy="685308"/>
            </a:xfrm>
            <a:prstGeom prst="line">
              <a:avLst/>
            </a:prstGeom>
            <a:ln w="38100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9491FDFA-8F94-4D38-8FD6-F23CAAE74A3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42770" y="4600574"/>
              <a:ext cx="0" cy="145257"/>
            </a:xfrm>
            <a:prstGeom prst="line">
              <a:avLst/>
            </a:prstGeom>
            <a:ln w="38100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BCB62CE3-D3F2-4EA5-80F9-25AF363CA63B}"/>
                </a:ext>
              </a:extLst>
            </p:cNvPr>
            <p:cNvGrpSpPr/>
            <p:nvPr/>
          </p:nvGrpSpPr>
          <p:grpSpPr>
            <a:xfrm rot="18900000">
              <a:off x="8940727" y="3001774"/>
              <a:ext cx="211186" cy="211186"/>
              <a:chOff x="9270460" y="1841787"/>
              <a:chExt cx="369332" cy="369332"/>
            </a:xfrm>
            <a:solidFill>
              <a:schemeClr val="accent2">
                <a:lumMod val="20000"/>
                <a:lumOff val="80000"/>
              </a:schemeClr>
            </a:solidFill>
          </p:grpSpPr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07938C92-330C-4FA0-A5C0-7581F733F40B}"/>
                  </a:ext>
                </a:extLst>
              </p:cNvPr>
              <p:cNvSpPr/>
              <p:nvPr/>
            </p:nvSpPr>
            <p:spPr>
              <a:xfrm>
                <a:off x="9270460" y="1841787"/>
                <a:ext cx="369332" cy="369332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0569E860-57C5-4D4E-9284-CCE4F011B14F}"/>
                  </a:ext>
                </a:extLst>
              </p:cNvPr>
              <p:cNvCxnSpPr>
                <a:stCxn id="20" idx="0"/>
                <a:endCxn id="20" idx="4"/>
              </p:cNvCxnSpPr>
              <p:nvPr/>
            </p:nvCxnSpPr>
            <p:spPr>
              <a:xfrm>
                <a:off x="9455126" y="1841787"/>
                <a:ext cx="0" cy="369332"/>
              </a:xfrm>
              <a:prstGeom prst="line">
                <a:avLst/>
              </a:prstGeom>
              <a:grpFill/>
              <a:ln w="28575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3E25CDB2-B63B-4D0B-8A14-D58867BF3E7A}"/>
                  </a:ext>
                </a:extLst>
              </p:cNvPr>
              <p:cNvCxnSpPr>
                <a:cxnSpLocks/>
                <a:stCxn id="20" idx="2"/>
                <a:endCxn id="20" idx="6"/>
              </p:cNvCxnSpPr>
              <p:nvPr/>
            </p:nvCxnSpPr>
            <p:spPr>
              <a:xfrm>
                <a:off x="9270460" y="2026453"/>
                <a:ext cx="369332" cy="0"/>
              </a:xfrm>
              <a:prstGeom prst="line">
                <a:avLst/>
              </a:prstGeom>
              <a:grpFill/>
              <a:ln w="28575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46F1B163-DD2C-43F0-9F5C-901DB8651839}"/>
                </a:ext>
              </a:extLst>
            </p:cNvPr>
            <p:cNvGrpSpPr/>
            <p:nvPr/>
          </p:nvGrpSpPr>
          <p:grpSpPr>
            <a:xfrm>
              <a:off x="9961869" y="3001774"/>
              <a:ext cx="211186" cy="211186"/>
              <a:chOff x="9270460" y="1841787"/>
              <a:chExt cx="369332" cy="369332"/>
            </a:xfrm>
            <a:solidFill>
              <a:schemeClr val="accent2">
                <a:lumMod val="20000"/>
                <a:lumOff val="80000"/>
              </a:schemeClr>
            </a:solidFill>
          </p:grpSpPr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3F34F57D-49CC-40CA-880D-FE324A71B898}"/>
                  </a:ext>
                </a:extLst>
              </p:cNvPr>
              <p:cNvSpPr/>
              <p:nvPr/>
            </p:nvSpPr>
            <p:spPr>
              <a:xfrm>
                <a:off x="9270460" y="1841787"/>
                <a:ext cx="369332" cy="369332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F1D2F904-FC64-4482-A89F-C216917D4E5C}"/>
                  </a:ext>
                </a:extLst>
              </p:cNvPr>
              <p:cNvCxnSpPr>
                <a:stCxn id="46" idx="0"/>
                <a:endCxn id="46" idx="4"/>
              </p:cNvCxnSpPr>
              <p:nvPr/>
            </p:nvCxnSpPr>
            <p:spPr>
              <a:xfrm>
                <a:off x="9455126" y="1841787"/>
                <a:ext cx="0" cy="369332"/>
              </a:xfrm>
              <a:prstGeom prst="line">
                <a:avLst/>
              </a:prstGeom>
              <a:grpFill/>
              <a:ln w="28575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2B9231D9-B0BB-4A83-ABAA-6C342AE6950F}"/>
                  </a:ext>
                </a:extLst>
              </p:cNvPr>
              <p:cNvCxnSpPr>
                <a:cxnSpLocks/>
                <a:stCxn id="46" idx="2"/>
                <a:endCxn id="46" idx="6"/>
              </p:cNvCxnSpPr>
              <p:nvPr/>
            </p:nvCxnSpPr>
            <p:spPr>
              <a:xfrm>
                <a:off x="9270460" y="2026453"/>
                <a:ext cx="369332" cy="0"/>
              </a:xfrm>
              <a:prstGeom prst="line">
                <a:avLst/>
              </a:prstGeom>
              <a:grpFill/>
              <a:ln w="28575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53522FFC-7C14-402A-A88C-E5206B88B442}"/>
                </a:ext>
              </a:extLst>
            </p:cNvPr>
            <p:cNvGrpSpPr/>
            <p:nvPr/>
          </p:nvGrpSpPr>
          <p:grpSpPr>
            <a:xfrm rot="18900000">
              <a:off x="9958062" y="3641888"/>
              <a:ext cx="211186" cy="211186"/>
              <a:chOff x="9270460" y="1841787"/>
              <a:chExt cx="369332" cy="369332"/>
            </a:xfrm>
            <a:solidFill>
              <a:schemeClr val="accent2">
                <a:lumMod val="20000"/>
                <a:lumOff val="80000"/>
              </a:schemeClr>
            </a:solidFill>
          </p:grpSpPr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9CC69F00-A3A2-4306-ACCA-AEFB95539162}"/>
                  </a:ext>
                </a:extLst>
              </p:cNvPr>
              <p:cNvSpPr/>
              <p:nvPr/>
            </p:nvSpPr>
            <p:spPr>
              <a:xfrm>
                <a:off x="9270460" y="1841787"/>
                <a:ext cx="369332" cy="369332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30A625B2-06A9-4C0A-8E4A-1A037E143064}"/>
                  </a:ext>
                </a:extLst>
              </p:cNvPr>
              <p:cNvCxnSpPr>
                <a:stCxn id="16" idx="0"/>
                <a:endCxn id="16" idx="4"/>
              </p:cNvCxnSpPr>
              <p:nvPr/>
            </p:nvCxnSpPr>
            <p:spPr>
              <a:xfrm>
                <a:off x="9455126" y="1841787"/>
                <a:ext cx="0" cy="369332"/>
              </a:xfrm>
              <a:prstGeom prst="line">
                <a:avLst/>
              </a:prstGeom>
              <a:grpFill/>
              <a:ln w="28575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03EDB34F-3DAD-4EC2-BBC1-5E17A2E549F2}"/>
                  </a:ext>
                </a:extLst>
              </p:cNvPr>
              <p:cNvCxnSpPr>
                <a:cxnSpLocks/>
                <a:stCxn id="16" idx="2"/>
                <a:endCxn id="16" idx="6"/>
              </p:cNvCxnSpPr>
              <p:nvPr/>
            </p:nvCxnSpPr>
            <p:spPr>
              <a:xfrm>
                <a:off x="9270460" y="2026453"/>
                <a:ext cx="369332" cy="0"/>
              </a:xfrm>
              <a:prstGeom prst="line">
                <a:avLst/>
              </a:prstGeom>
              <a:grpFill/>
              <a:ln w="28575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</p:grp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A074732-44E3-469A-9B4C-9676BFB665B4}"/>
                </a:ext>
              </a:extLst>
            </p:cNvPr>
            <p:cNvSpPr/>
            <p:nvPr/>
          </p:nvSpPr>
          <p:spPr>
            <a:xfrm>
              <a:off x="9726429" y="4051566"/>
              <a:ext cx="674450" cy="35291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>
                  <a:solidFill>
                    <a:schemeClr val="tx1"/>
                  </a:solidFill>
                  <a:latin typeface="Corbel" panose="020B0503020204020204" pitchFamily="34" charset="0"/>
                </a:rPr>
                <a:t>tanh</a:t>
              </a:r>
            </a:p>
          </p:txBody>
        </p: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BF438CF5-9B09-4251-9235-02493B254E99}"/>
                </a:ext>
              </a:extLst>
            </p:cNvPr>
            <p:cNvCxnSpPr>
              <a:stCxn id="12" idx="2"/>
            </p:cNvCxnSpPr>
            <p:nvPr/>
          </p:nvCxnSpPr>
          <p:spPr>
            <a:xfrm>
              <a:off x="8362215" y="4404476"/>
              <a:ext cx="0" cy="149261"/>
            </a:xfrm>
            <a:prstGeom prst="line">
              <a:avLst/>
            </a:prstGeom>
            <a:ln w="38100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15" name="Straight Arrow Connector 114">
              <a:extLst>
                <a:ext uri="{FF2B5EF4-FFF2-40B4-BE49-F238E27FC236}">
                  <a16:creationId xmlns:a16="http://schemas.microsoft.com/office/drawing/2014/main" id="{48EB772C-E9D4-455D-929E-6BDD55792D00}"/>
                </a:ext>
              </a:extLst>
            </p:cNvPr>
            <p:cNvCxnSpPr>
              <a:stCxn id="8" idx="4"/>
            </p:cNvCxnSpPr>
            <p:nvPr/>
          </p:nvCxnSpPr>
          <p:spPr>
            <a:xfrm flipH="1">
              <a:off x="10364211" y="2473134"/>
              <a:ext cx="1" cy="634233"/>
            </a:xfrm>
            <a:prstGeom prst="straightConnector1">
              <a:avLst/>
            </a:prstGeom>
            <a:ln w="38100">
              <a:headEnd type="triangle" w="med" len="med"/>
              <a:tailEnd type="none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pic>
        <p:nvPicPr>
          <p:cNvPr id="119" name="Picture 118">
            <a:extLst>
              <a:ext uri="{FF2B5EF4-FFF2-40B4-BE49-F238E27FC236}">
                <a16:creationId xmlns:a16="http://schemas.microsoft.com/office/drawing/2014/main" id="{83980940-F63E-4A2F-A77B-CA5EDB56C52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99704" y="5419527"/>
            <a:ext cx="3371850" cy="485775"/>
          </a:xfrm>
          <a:prstGeom prst="rect">
            <a:avLst/>
          </a:prstGeom>
        </p:spPr>
      </p:pic>
      <p:sp>
        <p:nvSpPr>
          <p:cNvPr id="120" name="Slide Number Placeholder 119">
            <a:extLst>
              <a:ext uri="{FF2B5EF4-FFF2-40B4-BE49-F238E27FC236}">
                <a16:creationId xmlns:a16="http://schemas.microsoft.com/office/drawing/2014/main" id="{585470F2-B63B-44BB-884C-438A844D95C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48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34857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71E691-5B45-4C4D-8BA2-43FC3DA25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RNN applications in biology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CDCF55-C84E-4437-9F8A-5AB983C9DD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0800" indent="0">
              <a:buNone/>
            </a:pPr>
            <a:r>
              <a:rPr lang="en-US" dirty="0"/>
              <a:t>Protein secondary structure prediction (</a:t>
            </a:r>
            <a:r>
              <a:rPr lang="en-US" dirty="0" err="1"/>
              <a:t>AlphaFold</a:t>
            </a:r>
            <a:r>
              <a:rPr lang="en-US" dirty="0"/>
              <a:t>, Google DeepMind)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0D3C9C-B634-457A-8CAD-B4CE20F875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49</a:t>
            </a:fld>
            <a:endParaRPr lang="nl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01FF2C4-29FB-414F-BB7C-E8E131B459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875" y="2581738"/>
            <a:ext cx="9620250" cy="3774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5979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CBA4CB-2C9F-410F-B6F1-37088FE98C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057AE9-261D-4EB4-8374-C9D9D851C6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0800" indent="0">
              <a:buNone/>
            </a:pPr>
            <a:r>
              <a:rPr lang="en-US" b="1" dirty="0"/>
              <a:t>Example</a:t>
            </a:r>
            <a:r>
              <a:rPr lang="en-US" dirty="0"/>
              <a:t>: predict the future location of a ball</a:t>
            </a:r>
          </a:p>
          <a:p>
            <a:pPr marL="50800" indent="0">
              <a:buNone/>
            </a:pPr>
            <a:r>
              <a:rPr lang="en-US" dirty="0">
                <a:sym typeface="Wingdings" panose="05000000000000000000" pitchFamily="2" charset="2"/>
              </a:rPr>
              <a:t> Without prior knowledge</a:t>
            </a:r>
            <a:r>
              <a:rPr lang="en-US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59BD40-C3B1-47A9-85E4-EDC3D26901D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5</a:t>
            </a:fld>
            <a:endParaRPr lang="nl-BE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9362DFB-BB7C-42E6-8BF2-C1987D09E497}"/>
              </a:ext>
            </a:extLst>
          </p:cNvPr>
          <p:cNvGrpSpPr/>
          <p:nvPr/>
        </p:nvGrpSpPr>
        <p:grpSpPr>
          <a:xfrm>
            <a:off x="4128117" y="3429000"/>
            <a:ext cx="2929631" cy="2246050"/>
            <a:chOff x="4749554" y="3045041"/>
            <a:chExt cx="2929631" cy="2246050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70501163-8E10-4277-A436-049D2DFF6687}"/>
                </a:ext>
              </a:extLst>
            </p:cNvPr>
            <p:cNvSpPr/>
            <p:nvPr/>
          </p:nvSpPr>
          <p:spPr>
            <a:xfrm>
              <a:off x="5517472" y="3693111"/>
              <a:ext cx="949910" cy="9499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B4E71AEE-8B10-4A7A-9139-770240117433}"/>
                </a:ext>
              </a:extLst>
            </p:cNvPr>
            <p:cNvCxnSpPr/>
            <p:nvPr/>
          </p:nvCxnSpPr>
          <p:spPr>
            <a:xfrm flipV="1">
              <a:off x="6365289" y="3045041"/>
              <a:ext cx="443884" cy="64807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F9DCB584-BA2F-4F34-89F2-6BF9AAD24CD8}"/>
                </a:ext>
              </a:extLst>
            </p:cNvPr>
            <p:cNvCxnSpPr>
              <a:cxnSpLocks/>
            </p:cNvCxnSpPr>
            <p:nvPr/>
          </p:nvCxnSpPr>
          <p:spPr>
            <a:xfrm>
              <a:off x="6587231" y="4492101"/>
              <a:ext cx="976544" cy="404264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423C48B4-D940-4D5D-97B1-5D56F7782F4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749554" y="3369076"/>
              <a:ext cx="767918" cy="430567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212F047B-73CC-40FD-9867-5480E2E6064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97623" y="4702312"/>
              <a:ext cx="248576" cy="588779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23D9824-EEF1-460E-89BD-42143D7DF849}"/>
                </a:ext>
              </a:extLst>
            </p:cNvPr>
            <p:cNvSpPr txBox="1"/>
            <p:nvPr/>
          </p:nvSpPr>
          <p:spPr>
            <a:xfrm>
              <a:off x="7235300" y="3723274"/>
              <a:ext cx="4438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b="1" dirty="0">
                  <a:solidFill>
                    <a:schemeClr val="tx1"/>
                  </a:solidFill>
                  <a:latin typeface="Corbel" panose="020B0503020204020204" pitchFamily="34" charset="0"/>
                </a:rPr>
                <a:t>??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4854547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71E691-5B45-4C4D-8BA2-43FC3DA25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RNN applications in biology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CDCF55-C84E-4437-9F8A-5AB983C9DD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41787"/>
            <a:ext cx="5257800" cy="4274256"/>
          </a:xfrm>
        </p:spPr>
        <p:txBody>
          <a:bodyPr/>
          <a:lstStyle/>
          <a:p>
            <a:pPr marL="50800" indent="0">
              <a:buNone/>
            </a:pPr>
            <a:r>
              <a:rPr lang="en-US" dirty="0"/>
              <a:t>Transcription factor binding sites prediction (Shen et.al., 2018)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0D3C9C-B634-457A-8CAD-B4CE20F875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50</a:t>
            </a:fld>
            <a:endParaRPr lang="nl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976519-8E03-4D4C-963B-F822F97213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562" t="17257" r="72969" b="38201"/>
          <a:stretch/>
        </p:blipFill>
        <p:spPr>
          <a:xfrm>
            <a:off x="6714075" y="1961941"/>
            <a:ext cx="3793049" cy="4274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61276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758689-756E-4B8A-927D-4962C9FB66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FC819A-2B28-4F26-B0A6-BFE7307D63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41787"/>
            <a:ext cx="5257800" cy="4274256"/>
          </a:xfrm>
        </p:spPr>
        <p:txBody>
          <a:bodyPr/>
          <a:lstStyle/>
          <a:p>
            <a:r>
              <a:rPr lang="en-US" sz="2000" dirty="0"/>
              <a:t>Sequence modelling inefficient with MLPs and requires a completely different architecture</a:t>
            </a:r>
          </a:p>
          <a:p>
            <a:pPr lvl="1"/>
            <a:r>
              <a:rPr lang="en-US" sz="1800" dirty="0"/>
              <a:t>Variable length</a:t>
            </a:r>
          </a:p>
          <a:p>
            <a:pPr lvl="1"/>
            <a:r>
              <a:rPr lang="en-US" sz="1800" dirty="0"/>
              <a:t>Long-term dependencies</a:t>
            </a:r>
          </a:p>
          <a:p>
            <a:pPr lvl="1"/>
            <a:r>
              <a:rPr lang="en-US" sz="1800" dirty="0"/>
              <a:t>Maintain ordering</a:t>
            </a:r>
          </a:p>
          <a:p>
            <a:pPr lvl="1"/>
            <a:r>
              <a:rPr lang="en-US" sz="1800" dirty="0"/>
              <a:t>Share parameters</a:t>
            </a:r>
          </a:p>
          <a:p>
            <a:r>
              <a:rPr lang="en-US" sz="2000" dirty="0"/>
              <a:t>Recurrent neural networks (RNNs) can solve this to an extent (vanishing gradient)</a:t>
            </a:r>
          </a:p>
          <a:p>
            <a:r>
              <a:rPr lang="en-US" sz="2000" dirty="0"/>
              <a:t>Long-short term memory (LSTM) networks use gates to mitigate the vanishing gradient problem</a:t>
            </a:r>
          </a:p>
          <a:p>
            <a:pPr lvl="1"/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D70E05-44F0-40B5-B32B-C3B027CBA51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51</a:t>
            </a:fld>
            <a:endParaRPr lang="nl-BE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A7FABA4-1AC2-41A6-B094-2A3BC4046458}"/>
              </a:ext>
            </a:extLst>
          </p:cNvPr>
          <p:cNvGrpSpPr/>
          <p:nvPr/>
        </p:nvGrpSpPr>
        <p:grpSpPr>
          <a:xfrm>
            <a:off x="6976085" y="506168"/>
            <a:ext cx="3676361" cy="3040800"/>
            <a:chOff x="3884661" y="2628802"/>
            <a:chExt cx="4398793" cy="3638340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16FAC87A-9A74-423A-8FC4-AE80D4384668}"/>
                </a:ext>
              </a:extLst>
            </p:cNvPr>
            <p:cNvSpPr/>
            <p:nvPr/>
          </p:nvSpPr>
          <p:spPr>
            <a:xfrm>
              <a:off x="4396902" y="3429000"/>
              <a:ext cx="3398196" cy="2037944"/>
            </a:xfrm>
            <a:prstGeom prst="roundRect">
              <a:avLst/>
            </a:prstGeom>
            <a:solidFill>
              <a:schemeClr val="accent4">
                <a:lumMod val="10000"/>
                <a:lumOff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838A4211-9CFB-4CEC-B041-FE196CACA1FE}"/>
                    </a:ext>
                  </a:extLst>
                </p:cNvPr>
                <p:cNvSpPr/>
                <p:nvPr/>
              </p:nvSpPr>
              <p:spPr>
                <a:xfrm>
                  <a:off x="4628711" y="5822446"/>
                  <a:ext cx="444695" cy="444696"/>
                </a:xfrm>
                <a:prstGeom prst="ellips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rtlCol="0" anchor="ctr"/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a14:m>
                  <a:r>
                    <a:rPr lang="en-US" sz="9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838A4211-9CFB-4CEC-B041-FE196CACA1F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28711" y="5822446"/>
                  <a:ext cx="444695" cy="444696"/>
                </a:xfrm>
                <a:prstGeom prst="ellipse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Oval 6">
                  <a:extLst>
                    <a:ext uri="{FF2B5EF4-FFF2-40B4-BE49-F238E27FC236}">
                      <a16:creationId xmlns:a16="http://schemas.microsoft.com/office/drawing/2014/main" id="{2ACDE604-06BE-4160-A18C-D54ADB890C97}"/>
                    </a:ext>
                  </a:extLst>
                </p:cNvPr>
                <p:cNvSpPr/>
                <p:nvPr/>
              </p:nvSpPr>
              <p:spPr>
                <a:xfrm>
                  <a:off x="7093414" y="2628802"/>
                  <a:ext cx="444695" cy="444696"/>
                </a:xfrm>
                <a:prstGeom prst="ellipse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rtlCol="0" anchor="ctr"/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a14:m>
                  <a:r>
                    <a:rPr lang="en-US" sz="12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7" name="Oval 6">
                  <a:extLst>
                    <a:ext uri="{FF2B5EF4-FFF2-40B4-BE49-F238E27FC236}">
                      <a16:creationId xmlns:a16="http://schemas.microsoft.com/office/drawing/2014/main" id="{2ACDE604-06BE-4160-A18C-D54ADB890C9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93414" y="2628802"/>
                  <a:ext cx="444695" cy="444696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B4AF0DA-FFB9-4ED4-BD67-E7801EDA60F0}"/>
                </a:ext>
              </a:extLst>
            </p:cNvPr>
            <p:cNvSpPr/>
            <p:nvPr/>
          </p:nvSpPr>
          <p:spPr>
            <a:xfrm>
              <a:off x="5758775" y="4272875"/>
              <a:ext cx="674450" cy="35291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Corbel" panose="020B0503020204020204" pitchFamily="34" charset="0"/>
                </a:rPr>
                <a:t>tanh</a:t>
              </a:r>
            </a:p>
          </p:txBody>
        </p:sp>
        <p:cxnSp>
          <p:nvCxnSpPr>
            <p:cNvPr id="9" name="Connector: Elbow 8">
              <a:extLst>
                <a:ext uri="{FF2B5EF4-FFF2-40B4-BE49-F238E27FC236}">
                  <a16:creationId xmlns:a16="http://schemas.microsoft.com/office/drawing/2014/main" id="{F9E79D2D-1A1A-484E-B3B9-CDF3DEEB82CD}"/>
                </a:ext>
              </a:extLst>
            </p:cNvPr>
            <p:cNvCxnSpPr>
              <a:cxnSpLocks/>
              <a:endCxn id="8" idx="2"/>
            </p:cNvCxnSpPr>
            <p:nvPr/>
          </p:nvCxnSpPr>
          <p:spPr>
            <a:xfrm>
              <a:off x="3938313" y="4050527"/>
              <a:ext cx="2157687" cy="575258"/>
            </a:xfrm>
            <a:prstGeom prst="bentConnector4">
              <a:avLst>
                <a:gd name="adj1" fmla="val 42295"/>
                <a:gd name="adj2" fmla="val 157125"/>
              </a:avLst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ctor: Elbow 9">
              <a:extLst>
                <a:ext uri="{FF2B5EF4-FFF2-40B4-BE49-F238E27FC236}">
                  <a16:creationId xmlns:a16="http://schemas.microsoft.com/office/drawing/2014/main" id="{40CAED9C-0EFC-41B5-A836-B921B2E4BE18}"/>
                </a:ext>
              </a:extLst>
            </p:cNvPr>
            <p:cNvCxnSpPr>
              <a:cxnSpLocks/>
              <a:stCxn id="6" idx="0"/>
              <a:endCxn id="8" idx="2"/>
            </p:cNvCxnSpPr>
            <p:nvPr/>
          </p:nvCxnSpPr>
          <p:spPr>
            <a:xfrm rot="5400000" flipH="1" flipV="1">
              <a:off x="4875199" y="4601646"/>
              <a:ext cx="1196661" cy="1244941"/>
            </a:xfrm>
            <a:prstGeom prst="bentConnector3">
              <a:avLst>
                <a:gd name="adj1" fmla="val 72486"/>
              </a:avLst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nector: Elbow 10">
              <a:extLst>
                <a:ext uri="{FF2B5EF4-FFF2-40B4-BE49-F238E27FC236}">
                  <a16:creationId xmlns:a16="http://schemas.microsoft.com/office/drawing/2014/main" id="{A11EEF06-7610-48CA-8645-6BC530C61BD5}"/>
                </a:ext>
              </a:extLst>
            </p:cNvPr>
            <p:cNvCxnSpPr>
              <a:cxnSpLocks/>
              <a:stCxn id="8" idx="0"/>
            </p:cNvCxnSpPr>
            <p:nvPr/>
          </p:nvCxnSpPr>
          <p:spPr>
            <a:xfrm rot="5400000" flipH="1" flipV="1">
              <a:off x="7063669" y="3082858"/>
              <a:ext cx="222348" cy="2157687"/>
            </a:xfrm>
            <a:prstGeom prst="bentConnector2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ctor: Elbow 11">
              <a:extLst>
                <a:ext uri="{FF2B5EF4-FFF2-40B4-BE49-F238E27FC236}">
                  <a16:creationId xmlns:a16="http://schemas.microsoft.com/office/drawing/2014/main" id="{10FFD3CD-28D3-4291-8D8A-34FA133B6596}"/>
                </a:ext>
              </a:extLst>
            </p:cNvPr>
            <p:cNvCxnSpPr>
              <a:cxnSpLocks/>
              <a:stCxn id="8" idx="0"/>
              <a:endCxn id="7" idx="4"/>
            </p:cNvCxnSpPr>
            <p:nvPr/>
          </p:nvCxnSpPr>
          <p:spPr>
            <a:xfrm rot="5400000" flipH="1" flipV="1">
              <a:off x="6106193" y="3063306"/>
              <a:ext cx="1199377" cy="1219762"/>
            </a:xfrm>
            <a:prstGeom prst="bentConnector3">
              <a:avLst>
                <a:gd name="adj1" fmla="val 18498"/>
              </a:avLst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E41D3815-261B-4A61-A9BE-6AAFCD045483}"/>
                    </a:ext>
                  </a:extLst>
                </p:cNvPr>
                <p:cNvSpPr/>
                <p:nvPr/>
              </p:nvSpPr>
              <p:spPr>
                <a:xfrm>
                  <a:off x="3884661" y="3667408"/>
                  <a:ext cx="625236" cy="33291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a14:m>
                  <a:r>
                    <a:rPr lang="en-US" sz="900" dirty="0">
                      <a:solidFill>
                        <a:schemeClr val="tx1"/>
                      </a:solidFill>
                    </a:rPr>
                    <a:t> </a:t>
                  </a:r>
                  <a:endParaRPr lang="en-US" sz="1200" dirty="0"/>
                </a:p>
              </p:txBody>
            </p:sp>
          </mc:Choice>
          <mc:Fallback xmlns="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E41D3815-261B-4A61-A9BE-6AAFCD04548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84661" y="3667408"/>
                  <a:ext cx="625236" cy="33291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713AAFDD-1E54-4098-A3F2-E020AA11D821}"/>
                    </a:ext>
                  </a:extLst>
                </p:cNvPr>
                <p:cNvSpPr/>
                <p:nvPr/>
              </p:nvSpPr>
              <p:spPr>
                <a:xfrm>
                  <a:off x="7832569" y="3661843"/>
                  <a:ext cx="450885" cy="32636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a14:m>
                  <a:r>
                    <a:rPr lang="en-US" sz="900" dirty="0">
                      <a:solidFill>
                        <a:schemeClr val="tx1"/>
                      </a:solidFill>
                    </a:rPr>
                    <a:t> </a:t>
                  </a:r>
                  <a:endParaRPr lang="en-US" sz="1200" dirty="0"/>
                </a:p>
              </p:txBody>
            </p:sp>
          </mc:Choice>
          <mc:Fallback xmlns=""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713AAFDD-1E54-4098-A3F2-E020AA11D82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32569" y="3661843"/>
                  <a:ext cx="450885" cy="326368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9B2738C-A201-4DC6-BC0D-D407FEA17795}"/>
              </a:ext>
            </a:extLst>
          </p:cNvPr>
          <p:cNvGrpSpPr/>
          <p:nvPr/>
        </p:nvGrpSpPr>
        <p:grpSpPr>
          <a:xfrm>
            <a:off x="6960683" y="3391543"/>
            <a:ext cx="3688188" cy="3047922"/>
            <a:chOff x="3873212" y="2628802"/>
            <a:chExt cx="4402634" cy="3638340"/>
          </a:xfrm>
        </p:grpSpPr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FE814205-CAA6-4144-A264-AAB26F3F7AA7}"/>
                </a:ext>
              </a:extLst>
            </p:cNvPr>
            <p:cNvSpPr/>
            <p:nvPr/>
          </p:nvSpPr>
          <p:spPr>
            <a:xfrm>
              <a:off x="4396902" y="3429000"/>
              <a:ext cx="3398196" cy="2037944"/>
            </a:xfrm>
            <a:prstGeom prst="roundRect">
              <a:avLst/>
            </a:prstGeom>
            <a:solidFill>
              <a:schemeClr val="accent4">
                <a:lumMod val="10000"/>
                <a:lumOff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Oval 17">
                  <a:extLst>
                    <a:ext uri="{FF2B5EF4-FFF2-40B4-BE49-F238E27FC236}">
                      <a16:creationId xmlns:a16="http://schemas.microsoft.com/office/drawing/2014/main" id="{54BD7037-4005-4B43-A34C-54F07099A828}"/>
                    </a:ext>
                  </a:extLst>
                </p:cNvPr>
                <p:cNvSpPr/>
                <p:nvPr/>
              </p:nvSpPr>
              <p:spPr>
                <a:xfrm>
                  <a:off x="4628711" y="5822446"/>
                  <a:ext cx="444695" cy="444696"/>
                </a:xfrm>
                <a:prstGeom prst="ellips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rtlCol="0" anchor="ctr"/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a14:m>
                  <a:r>
                    <a:rPr lang="en-US" sz="9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18" name="Oval 17">
                  <a:extLst>
                    <a:ext uri="{FF2B5EF4-FFF2-40B4-BE49-F238E27FC236}">
                      <a16:creationId xmlns:a16="http://schemas.microsoft.com/office/drawing/2014/main" id="{54BD7037-4005-4B43-A34C-54F07099A82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28711" y="5822446"/>
                  <a:ext cx="444695" cy="444696"/>
                </a:xfrm>
                <a:prstGeom prst="ellipse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Oval 18">
                  <a:extLst>
                    <a:ext uri="{FF2B5EF4-FFF2-40B4-BE49-F238E27FC236}">
                      <a16:creationId xmlns:a16="http://schemas.microsoft.com/office/drawing/2014/main" id="{E156BD50-BD9D-41E7-857D-12608ACB4372}"/>
                    </a:ext>
                  </a:extLst>
                </p:cNvPr>
                <p:cNvSpPr/>
                <p:nvPr/>
              </p:nvSpPr>
              <p:spPr>
                <a:xfrm>
                  <a:off x="7334010" y="2628802"/>
                  <a:ext cx="444695" cy="444696"/>
                </a:xfrm>
                <a:prstGeom prst="ellipse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rtlCol="0" anchor="ctr"/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a14:m>
                  <a:r>
                    <a:rPr lang="en-US" sz="12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19" name="Oval 18">
                  <a:extLst>
                    <a:ext uri="{FF2B5EF4-FFF2-40B4-BE49-F238E27FC236}">
                      <a16:creationId xmlns:a16="http://schemas.microsoft.com/office/drawing/2014/main" id="{E156BD50-BD9D-41E7-857D-12608ACB437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34010" y="2628802"/>
                  <a:ext cx="444695" cy="444696"/>
                </a:xfrm>
                <a:prstGeom prst="ellipse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86A868D-BE7E-4620-AEFE-C098DF9860E6}"/>
                </a:ext>
              </a:extLst>
            </p:cNvPr>
            <p:cNvSpPr/>
            <p:nvPr/>
          </p:nvSpPr>
          <p:spPr>
            <a:xfrm>
              <a:off x="5758775" y="4868088"/>
              <a:ext cx="674450" cy="35291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Corbel" panose="020B0503020204020204" pitchFamily="34" charset="0"/>
                </a:rPr>
                <a:t>tanh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F26CB96B-5F08-4339-9F77-1F375AE815B7}"/>
                    </a:ext>
                  </a:extLst>
                </p:cNvPr>
                <p:cNvSpPr/>
                <p:nvPr/>
              </p:nvSpPr>
              <p:spPr>
                <a:xfrm>
                  <a:off x="7852427" y="3385917"/>
                  <a:ext cx="411159" cy="32081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  <m:sub>
                          <m: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a14:m>
                  <a:r>
                    <a:rPr lang="en-US" sz="900" dirty="0">
                      <a:solidFill>
                        <a:schemeClr val="tx1"/>
                      </a:solidFill>
                    </a:rPr>
                    <a:t> </a:t>
                  </a:r>
                  <a:endParaRPr lang="en-US" sz="1200" dirty="0"/>
                </a:p>
              </p:txBody>
            </p:sp>
          </mc:Choice>
          <mc:Fallback xmlns=""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F26CB96B-5F08-4339-9F77-1F375AE815B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52427" y="3385917"/>
                  <a:ext cx="411159" cy="320813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4EBBEB39-5FB7-421C-8755-8F89B3A25825}"/>
                    </a:ext>
                  </a:extLst>
                </p:cNvPr>
                <p:cNvSpPr/>
                <p:nvPr/>
              </p:nvSpPr>
              <p:spPr>
                <a:xfrm>
                  <a:off x="5268918" y="4868091"/>
                  <a:ext cx="377988" cy="352910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</m:oMath>
                  </a14:m>
                  <a:r>
                    <a:rPr lang="en-US" dirty="0">
                      <a:solidFill>
                        <a:schemeClr val="tx1"/>
                      </a:solidFill>
                      <a:latin typeface="Corbel" panose="020B0503020204020204" pitchFamily="34" charset="0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4EBBEB39-5FB7-421C-8755-8F89B3A2582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68918" y="4868091"/>
                  <a:ext cx="377988" cy="35291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14EFC450-0440-4D48-B12E-FAA8605286DC}"/>
                    </a:ext>
                  </a:extLst>
                </p:cNvPr>
                <p:cNvSpPr/>
                <p:nvPr/>
              </p:nvSpPr>
              <p:spPr>
                <a:xfrm>
                  <a:off x="4776730" y="4868088"/>
                  <a:ext cx="377988" cy="352910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</m:oMath>
                  </a14:m>
                  <a:r>
                    <a:rPr lang="en-US" dirty="0">
                      <a:solidFill>
                        <a:schemeClr val="tx1"/>
                      </a:solidFill>
                      <a:latin typeface="Corbel" panose="020B0503020204020204" pitchFamily="34" charset="0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14EFC450-0440-4D48-B12E-FAA8605286D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76730" y="4868088"/>
                  <a:ext cx="377988" cy="35291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0A34CA0F-FA13-4777-A714-8A6F45EE0D79}"/>
                    </a:ext>
                  </a:extLst>
                </p:cNvPr>
                <p:cNvSpPr/>
                <p:nvPr/>
              </p:nvSpPr>
              <p:spPr>
                <a:xfrm>
                  <a:off x="6540695" y="4868088"/>
                  <a:ext cx="377988" cy="352910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</m:oMath>
                  </a14:m>
                  <a:r>
                    <a:rPr lang="en-US" dirty="0">
                      <a:solidFill>
                        <a:schemeClr val="tx1"/>
                      </a:solidFill>
                      <a:latin typeface="Corbel" panose="020B0503020204020204" pitchFamily="34" charset="0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0A34CA0F-FA13-4777-A714-8A6F45EE0D7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40695" y="4868088"/>
                  <a:ext cx="377988" cy="35291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9F5708D-42D7-40F1-91DF-2F70C55375A1}"/>
                </a:ext>
              </a:extLst>
            </p:cNvPr>
            <p:cNvSpPr/>
            <p:nvPr/>
          </p:nvSpPr>
          <p:spPr>
            <a:xfrm>
              <a:off x="6774134" y="3919128"/>
              <a:ext cx="674450" cy="35291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Corbel" panose="020B0503020204020204" pitchFamily="34" charset="0"/>
                </a:rPr>
                <a:t>tanh</a:t>
              </a:r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7D62BE00-1C5F-46D3-8D6B-F087C84E7C3C}"/>
                </a:ext>
              </a:extLst>
            </p:cNvPr>
            <p:cNvGrpSpPr/>
            <p:nvPr/>
          </p:nvGrpSpPr>
          <p:grpSpPr>
            <a:xfrm rot="18900000">
              <a:off x="5990407" y="4093428"/>
              <a:ext cx="211186" cy="211186"/>
              <a:chOff x="9270460" y="1841787"/>
              <a:chExt cx="369332" cy="369332"/>
            </a:xfrm>
            <a:solidFill>
              <a:schemeClr val="accent2">
                <a:lumMod val="20000"/>
                <a:lumOff val="80000"/>
              </a:schemeClr>
            </a:solidFill>
          </p:grpSpPr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08BA36B0-2294-4EA9-BE80-44B8BEC0D064}"/>
                  </a:ext>
                </a:extLst>
              </p:cNvPr>
              <p:cNvSpPr/>
              <p:nvPr/>
            </p:nvSpPr>
            <p:spPr>
              <a:xfrm>
                <a:off x="9270460" y="1841787"/>
                <a:ext cx="369332" cy="369332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/>
              </a:p>
            </p:txBody>
          </p: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2140DE9B-97C6-4771-B210-B0525CD218EA}"/>
                  </a:ext>
                </a:extLst>
              </p:cNvPr>
              <p:cNvCxnSpPr>
                <a:stCxn id="58" idx="0"/>
                <a:endCxn id="58" idx="4"/>
              </p:cNvCxnSpPr>
              <p:nvPr/>
            </p:nvCxnSpPr>
            <p:spPr>
              <a:xfrm>
                <a:off x="9455126" y="1841787"/>
                <a:ext cx="0" cy="369332"/>
              </a:xfrm>
              <a:prstGeom prst="line">
                <a:avLst/>
              </a:prstGeom>
              <a:grpFill/>
              <a:ln w="28575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7E1EB0EA-2D2C-4F80-80BA-83060CD23A25}"/>
                  </a:ext>
                </a:extLst>
              </p:cNvPr>
              <p:cNvCxnSpPr>
                <a:cxnSpLocks/>
                <a:stCxn id="58" idx="2"/>
                <a:endCxn id="58" idx="6"/>
              </p:cNvCxnSpPr>
              <p:nvPr/>
            </p:nvCxnSpPr>
            <p:spPr>
              <a:xfrm>
                <a:off x="9270460" y="2026453"/>
                <a:ext cx="369332" cy="0"/>
              </a:xfrm>
              <a:prstGeom prst="line">
                <a:avLst/>
              </a:prstGeom>
              <a:grpFill/>
              <a:ln w="28575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07F8177A-6173-41ED-B0AE-5E0CBF4487D2}"/>
                </a:ext>
              </a:extLst>
            </p:cNvPr>
            <p:cNvGrpSpPr/>
            <p:nvPr/>
          </p:nvGrpSpPr>
          <p:grpSpPr>
            <a:xfrm rot="18900000">
              <a:off x="7005765" y="4447630"/>
              <a:ext cx="211186" cy="211186"/>
              <a:chOff x="9270460" y="1841787"/>
              <a:chExt cx="369332" cy="369332"/>
            </a:xfrm>
            <a:solidFill>
              <a:schemeClr val="accent2">
                <a:lumMod val="20000"/>
                <a:lumOff val="80000"/>
              </a:schemeClr>
            </a:solidFill>
          </p:grpSpPr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1B233475-4593-48D9-BB1B-FBA2CAC027BE}"/>
                  </a:ext>
                </a:extLst>
              </p:cNvPr>
              <p:cNvSpPr/>
              <p:nvPr/>
            </p:nvSpPr>
            <p:spPr>
              <a:xfrm>
                <a:off x="9270460" y="1841787"/>
                <a:ext cx="369332" cy="369332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/>
              </a:p>
            </p:txBody>
          </p: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FE40D60C-0A5D-4965-A84A-07D8C80ED876}"/>
                  </a:ext>
                </a:extLst>
              </p:cNvPr>
              <p:cNvCxnSpPr>
                <a:stCxn id="55" idx="0"/>
                <a:endCxn id="55" idx="4"/>
              </p:cNvCxnSpPr>
              <p:nvPr/>
            </p:nvCxnSpPr>
            <p:spPr>
              <a:xfrm>
                <a:off x="9455126" y="1841787"/>
                <a:ext cx="0" cy="369332"/>
              </a:xfrm>
              <a:prstGeom prst="line">
                <a:avLst/>
              </a:prstGeom>
              <a:grpFill/>
              <a:ln w="28575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9C3C9ED9-DD2B-4552-88F8-99BE6F54D833}"/>
                  </a:ext>
                </a:extLst>
              </p:cNvPr>
              <p:cNvCxnSpPr>
                <a:cxnSpLocks/>
                <a:stCxn id="55" idx="2"/>
                <a:endCxn id="55" idx="6"/>
              </p:cNvCxnSpPr>
              <p:nvPr/>
            </p:nvCxnSpPr>
            <p:spPr>
              <a:xfrm>
                <a:off x="9270460" y="2026453"/>
                <a:ext cx="369332" cy="0"/>
              </a:xfrm>
              <a:prstGeom prst="line">
                <a:avLst/>
              </a:prstGeom>
              <a:grpFill/>
              <a:ln w="28575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</p:grpSp>
        <p:cxnSp>
          <p:nvCxnSpPr>
            <p:cNvPr id="28" name="Connector: Elbow 27">
              <a:extLst>
                <a:ext uri="{FF2B5EF4-FFF2-40B4-BE49-F238E27FC236}">
                  <a16:creationId xmlns:a16="http://schemas.microsoft.com/office/drawing/2014/main" id="{2D5656B9-5C44-4E92-BF3F-CB33F7D3DABA}"/>
                </a:ext>
              </a:extLst>
            </p:cNvPr>
            <p:cNvCxnSpPr>
              <a:cxnSpLocks/>
              <a:stCxn id="23" idx="0"/>
              <a:endCxn id="52" idx="3"/>
            </p:cNvCxnSpPr>
            <p:nvPr/>
          </p:nvCxnSpPr>
          <p:spPr>
            <a:xfrm rot="5400000" flipH="1" flipV="1">
              <a:off x="4444917" y="4347281"/>
              <a:ext cx="1041614" cy="1"/>
            </a:xfrm>
            <a:prstGeom prst="bentConnector3">
              <a:avLst>
                <a:gd name="adj1" fmla="val 50000"/>
              </a:avLst>
            </a:prstGeom>
            <a:ln w="38100"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Connector: Elbow 28">
              <a:extLst>
                <a:ext uri="{FF2B5EF4-FFF2-40B4-BE49-F238E27FC236}">
                  <a16:creationId xmlns:a16="http://schemas.microsoft.com/office/drawing/2014/main" id="{BF5954CC-4F05-4612-BFDE-B534FCF5AADD}"/>
                </a:ext>
              </a:extLst>
            </p:cNvPr>
            <p:cNvCxnSpPr>
              <a:cxnSpLocks/>
              <a:stCxn id="22" idx="0"/>
              <a:endCxn id="58" idx="1"/>
            </p:cNvCxnSpPr>
            <p:nvPr/>
          </p:nvCxnSpPr>
          <p:spPr>
            <a:xfrm rot="5400000" flipH="1" flipV="1">
              <a:off x="5389624" y="4267309"/>
              <a:ext cx="669070" cy="532494"/>
            </a:xfrm>
            <a:prstGeom prst="bentConnector3">
              <a:avLst>
                <a:gd name="adj1" fmla="val 99648"/>
              </a:avLst>
            </a:prstGeom>
            <a:ln w="38100"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Connector: Elbow 29">
              <a:extLst>
                <a:ext uri="{FF2B5EF4-FFF2-40B4-BE49-F238E27FC236}">
                  <a16:creationId xmlns:a16="http://schemas.microsoft.com/office/drawing/2014/main" id="{8509DB5A-E114-48AB-A466-0662EA710B7F}"/>
                </a:ext>
              </a:extLst>
            </p:cNvPr>
            <p:cNvCxnSpPr>
              <a:cxnSpLocks/>
              <a:stCxn id="24" idx="0"/>
              <a:endCxn id="55" idx="1"/>
            </p:cNvCxnSpPr>
            <p:nvPr/>
          </p:nvCxnSpPr>
          <p:spPr>
            <a:xfrm rot="5400000" flipH="1" flipV="1">
              <a:off x="6710294" y="4572619"/>
              <a:ext cx="314865" cy="276075"/>
            </a:xfrm>
            <a:prstGeom prst="bentConnector3">
              <a:avLst>
                <a:gd name="adj1" fmla="val 99504"/>
              </a:avLst>
            </a:prstGeom>
            <a:ln w="38100"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1" name="Connector: Elbow 30">
              <a:extLst>
                <a:ext uri="{FF2B5EF4-FFF2-40B4-BE49-F238E27FC236}">
                  <a16:creationId xmlns:a16="http://schemas.microsoft.com/office/drawing/2014/main" id="{28B6089E-D977-4960-A4D1-E98E84E47128}"/>
                </a:ext>
              </a:extLst>
            </p:cNvPr>
            <p:cNvCxnSpPr>
              <a:cxnSpLocks/>
              <a:stCxn id="58" idx="7"/>
              <a:endCxn id="49" idx="4"/>
            </p:cNvCxnSpPr>
            <p:nvPr/>
          </p:nvCxnSpPr>
          <p:spPr>
            <a:xfrm rot="16200000" flipV="1">
              <a:off x="5962958" y="3960384"/>
              <a:ext cx="266085" cy="1"/>
            </a:xfrm>
            <a:prstGeom prst="bentConnector3">
              <a:avLst>
                <a:gd name="adj1" fmla="val 50000"/>
              </a:avLst>
            </a:prstGeom>
            <a:ln w="38100"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Connector: Elbow 31">
              <a:extLst>
                <a:ext uri="{FF2B5EF4-FFF2-40B4-BE49-F238E27FC236}">
                  <a16:creationId xmlns:a16="http://schemas.microsoft.com/office/drawing/2014/main" id="{E47E5CE0-E4E9-46D3-BCBD-F007032DF785}"/>
                </a:ext>
              </a:extLst>
            </p:cNvPr>
            <p:cNvCxnSpPr>
              <a:cxnSpLocks/>
              <a:stCxn id="55" idx="3"/>
            </p:cNvCxnSpPr>
            <p:nvPr/>
          </p:nvCxnSpPr>
          <p:spPr>
            <a:xfrm rot="16200000" flipH="1">
              <a:off x="7334078" y="4436097"/>
              <a:ext cx="684708" cy="1130148"/>
            </a:xfrm>
            <a:prstGeom prst="bentConnector2">
              <a:avLst/>
            </a:prstGeom>
            <a:ln w="38100"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Connector: Elbow 32">
              <a:extLst>
                <a:ext uri="{FF2B5EF4-FFF2-40B4-BE49-F238E27FC236}">
                  <a16:creationId xmlns:a16="http://schemas.microsoft.com/office/drawing/2014/main" id="{F2732C5F-3F66-466C-AE9C-2DAE5693DD56}"/>
                </a:ext>
              </a:extLst>
            </p:cNvPr>
            <p:cNvCxnSpPr>
              <a:cxnSpLocks/>
              <a:stCxn id="25" idx="0"/>
            </p:cNvCxnSpPr>
            <p:nvPr/>
          </p:nvCxnSpPr>
          <p:spPr>
            <a:xfrm rot="5400000" flipH="1" flipV="1">
              <a:off x="7579086" y="3254023"/>
              <a:ext cx="197379" cy="1132832"/>
            </a:xfrm>
            <a:prstGeom prst="bentConnector2">
              <a:avLst/>
            </a:prstGeom>
            <a:ln w="38100"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Connector: Elbow 33">
              <a:extLst>
                <a:ext uri="{FF2B5EF4-FFF2-40B4-BE49-F238E27FC236}">
                  <a16:creationId xmlns:a16="http://schemas.microsoft.com/office/drawing/2014/main" id="{F937BA2C-BF5C-4B6D-A8E8-627C7D8A6E47}"/>
                </a:ext>
              </a:extLst>
            </p:cNvPr>
            <p:cNvCxnSpPr>
              <a:stCxn id="18" idx="0"/>
              <a:endCxn id="23" idx="2"/>
            </p:cNvCxnSpPr>
            <p:nvPr/>
          </p:nvCxnSpPr>
          <p:spPr>
            <a:xfrm rot="5400000" flipH="1" flipV="1">
              <a:off x="4607667" y="5464390"/>
              <a:ext cx="601448" cy="114665"/>
            </a:xfrm>
            <a:prstGeom prst="bentConnector3">
              <a:avLst>
                <a:gd name="adj1" fmla="val 79562"/>
              </a:avLst>
            </a:prstGeom>
            <a:ln w="38100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5" name="Connector: Elbow 34">
              <a:extLst>
                <a:ext uri="{FF2B5EF4-FFF2-40B4-BE49-F238E27FC236}">
                  <a16:creationId xmlns:a16="http://schemas.microsoft.com/office/drawing/2014/main" id="{390477DA-DC54-46D1-A41F-194BA70E935F}"/>
                </a:ext>
              </a:extLst>
            </p:cNvPr>
            <p:cNvCxnSpPr>
              <a:cxnSpLocks/>
              <a:stCxn id="18" idx="0"/>
              <a:endCxn id="22" idx="2"/>
            </p:cNvCxnSpPr>
            <p:nvPr/>
          </p:nvCxnSpPr>
          <p:spPr>
            <a:xfrm rot="5400000" flipH="1" flipV="1">
              <a:off x="4853763" y="5218298"/>
              <a:ext cx="601445" cy="606853"/>
            </a:xfrm>
            <a:prstGeom prst="bentConnector3">
              <a:avLst>
                <a:gd name="adj1" fmla="val 79298"/>
              </a:avLst>
            </a:prstGeom>
            <a:ln w="38100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6" name="Connector: Elbow 35">
              <a:extLst>
                <a:ext uri="{FF2B5EF4-FFF2-40B4-BE49-F238E27FC236}">
                  <a16:creationId xmlns:a16="http://schemas.microsoft.com/office/drawing/2014/main" id="{99841BC4-C24A-470D-80F8-D9357E0DF2A8}"/>
                </a:ext>
              </a:extLst>
            </p:cNvPr>
            <p:cNvCxnSpPr>
              <a:cxnSpLocks/>
              <a:stCxn id="18" idx="0"/>
              <a:endCxn id="20" idx="2"/>
            </p:cNvCxnSpPr>
            <p:nvPr/>
          </p:nvCxnSpPr>
          <p:spPr>
            <a:xfrm rot="5400000" flipH="1" flipV="1">
              <a:off x="5172805" y="4899252"/>
              <a:ext cx="601448" cy="1244941"/>
            </a:xfrm>
            <a:prstGeom prst="bentConnector3">
              <a:avLst>
                <a:gd name="adj1" fmla="val 79298"/>
              </a:avLst>
            </a:prstGeom>
            <a:ln w="38100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7" name="Connector: Elbow 36">
              <a:extLst>
                <a:ext uri="{FF2B5EF4-FFF2-40B4-BE49-F238E27FC236}">
                  <a16:creationId xmlns:a16="http://schemas.microsoft.com/office/drawing/2014/main" id="{A78A6A42-E7B4-4C28-8F14-9D753D078D77}"/>
                </a:ext>
              </a:extLst>
            </p:cNvPr>
            <p:cNvCxnSpPr>
              <a:cxnSpLocks/>
              <a:stCxn id="18" idx="0"/>
              <a:endCxn id="24" idx="2"/>
            </p:cNvCxnSpPr>
            <p:nvPr/>
          </p:nvCxnSpPr>
          <p:spPr>
            <a:xfrm rot="5400000" flipH="1" flipV="1">
              <a:off x="5489650" y="4582407"/>
              <a:ext cx="601448" cy="1878630"/>
            </a:xfrm>
            <a:prstGeom prst="bentConnector3">
              <a:avLst>
                <a:gd name="adj1" fmla="val 79298"/>
              </a:avLst>
            </a:prstGeom>
            <a:ln w="38100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8" name="Connector: Elbow 37">
              <a:extLst>
                <a:ext uri="{FF2B5EF4-FFF2-40B4-BE49-F238E27FC236}">
                  <a16:creationId xmlns:a16="http://schemas.microsoft.com/office/drawing/2014/main" id="{7E9FE381-CD09-4B79-9098-CA81B9664BDB}"/>
                </a:ext>
              </a:extLst>
            </p:cNvPr>
            <p:cNvCxnSpPr>
              <a:cxnSpLocks/>
              <a:endCxn id="23" idx="2"/>
            </p:cNvCxnSpPr>
            <p:nvPr/>
          </p:nvCxnSpPr>
          <p:spPr>
            <a:xfrm flipV="1">
              <a:off x="3924419" y="5220998"/>
              <a:ext cx="1041305" cy="121921"/>
            </a:xfrm>
            <a:prstGeom prst="bentConnector2">
              <a:avLst/>
            </a:prstGeom>
            <a:ln w="38100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499ABF49-8B96-405D-A70F-AC928F3CE5D1}"/>
                </a:ext>
              </a:extLst>
            </p:cNvPr>
            <p:cNvCxnSpPr>
              <a:cxnSpLocks/>
            </p:cNvCxnSpPr>
            <p:nvPr/>
          </p:nvCxnSpPr>
          <p:spPr>
            <a:xfrm>
              <a:off x="3926618" y="3720880"/>
              <a:ext cx="4217257" cy="0"/>
            </a:xfrm>
            <a:prstGeom prst="line">
              <a:avLst/>
            </a:prstGeom>
            <a:ln w="38100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F6990FBB-1172-467A-A9AE-E87B3734CC7E}"/>
                </a:ext>
              </a:extLst>
            </p:cNvPr>
            <p:cNvCxnSpPr>
              <a:cxnSpLocks/>
              <a:stCxn id="55" idx="7"/>
              <a:endCxn id="25" idx="2"/>
            </p:cNvCxnSpPr>
            <p:nvPr/>
          </p:nvCxnSpPr>
          <p:spPr>
            <a:xfrm flipV="1">
              <a:off x="7111358" y="4272038"/>
              <a:ext cx="1" cy="175591"/>
            </a:xfrm>
            <a:prstGeom prst="line">
              <a:avLst/>
            </a:prstGeom>
            <a:ln w="38100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33F04A20-C6E9-4356-8E42-F943781DC192}"/>
                </a:ext>
              </a:extLst>
            </p:cNvPr>
            <p:cNvCxnSpPr>
              <a:cxnSpLocks/>
              <a:stCxn id="19" idx="4"/>
            </p:cNvCxnSpPr>
            <p:nvPr/>
          </p:nvCxnSpPr>
          <p:spPr>
            <a:xfrm>
              <a:off x="7556358" y="3073498"/>
              <a:ext cx="0" cy="612677"/>
            </a:xfrm>
            <a:prstGeom prst="line">
              <a:avLst/>
            </a:prstGeom>
            <a:ln w="38100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C3575712-3B25-4214-B315-9DCD4EA44016}"/>
                </a:ext>
              </a:extLst>
            </p:cNvPr>
            <p:cNvCxnSpPr>
              <a:cxnSpLocks/>
            </p:cNvCxnSpPr>
            <p:nvPr/>
          </p:nvCxnSpPr>
          <p:spPr>
            <a:xfrm>
              <a:off x="7556358" y="3756506"/>
              <a:ext cx="0" cy="1581651"/>
            </a:xfrm>
            <a:prstGeom prst="line">
              <a:avLst/>
            </a:prstGeom>
            <a:ln w="38100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25111CBB-39EE-44A7-89E4-37AAFDD11D81}"/>
                    </a:ext>
                  </a:extLst>
                </p:cNvPr>
                <p:cNvSpPr/>
                <p:nvPr/>
              </p:nvSpPr>
              <p:spPr>
                <a:xfrm>
                  <a:off x="3877077" y="3385575"/>
                  <a:ext cx="584612" cy="32081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  <m:sub>
                          <m: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a14:m>
                  <a:r>
                    <a:rPr lang="en-US" sz="900" dirty="0">
                      <a:solidFill>
                        <a:schemeClr val="tx1"/>
                      </a:solidFill>
                    </a:rPr>
                    <a:t> </a:t>
                  </a:r>
                  <a:endParaRPr lang="en-US" sz="1200" dirty="0"/>
                </a:p>
              </p:txBody>
            </p:sp>
          </mc:Choice>
          <mc:Fallback xmlns=""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25111CBB-39EE-44A7-89E4-37AAFDD11D8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77077" y="3385575"/>
                  <a:ext cx="584612" cy="320813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C07F94C7-9A60-46F1-8FBC-29F04D4A38D3}"/>
                    </a:ext>
                  </a:extLst>
                </p:cNvPr>
                <p:cNvSpPr/>
                <p:nvPr/>
              </p:nvSpPr>
              <p:spPr>
                <a:xfrm>
                  <a:off x="7840177" y="4987646"/>
                  <a:ext cx="435669" cy="32081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a14:m>
                  <a:r>
                    <a:rPr lang="en-US" sz="900" dirty="0">
                      <a:solidFill>
                        <a:schemeClr val="tx1"/>
                      </a:solidFill>
                    </a:rPr>
                    <a:t> </a:t>
                  </a:r>
                  <a:endParaRPr lang="en-US" sz="1200" dirty="0"/>
                </a:p>
              </p:txBody>
            </p:sp>
          </mc:Choice>
          <mc:Fallback xmlns=""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C07F94C7-9A60-46F1-8FBC-29F04D4A38D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40177" y="4987646"/>
                  <a:ext cx="435669" cy="320813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2633D949-4C88-4053-97C0-C698E7D4C238}"/>
                    </a:ext>
                  </a:extLst>
                </p:cNvPr>
                <p:cNvSpPr/>
                <p:nvPr/>
              </p:nvSpPr>
              <p:spPr>
                <a:xfrm>
                  <a:off x="3873212" y="4987302"/>
                  <a:ext cx="609122" cy="32081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a14:m>
                  <a:r>
                    <a:rPr lang="en-US" sz="900" dirty="0">
                      <a:solidFill>
                        <a:schemeClr val="tx1"/>
                      </a:solidFill>
                    </a:rPr>
                    <a:t> </a:t>
                  </a:r>
                  <a:endParaRPr lang="en-US" sz="1200" dirty="0"/>
                </a:p>
              </p:txBody>
            </p:sp>
          </mc:Choice>
          <mc:Fallback xmlns=""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2633D949-4C88-4053-97C0-C698E7D4C23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73212" y="4987302"/>
                  <a:ext cx="609122" cy="320813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F64ED878-EB58-406B-ADE7-C58B4A512B81}"/>
                </a:ext>
              </a:extLst>
            </p:cNvPr>
            <p:cNvGrpSpPr/>
            <p:nvPr/>
          </p:nvGrpSpPr>
          <p:grpSpPr>
            <a:xfrm rot="18900000">
              <a:off x="4860132" y="3615287"/>
              <a:ext cx="211186" cy="211186"/>
              <a:chOff x="9270460" y="1841787"/>
              <a:chExt cx="369332" cy="369332"/>
            </a:xfrm>
            <a:solidFill>
              <a:schemeClr val="accent2">
                <a:lumMod val="20000"/>
                <a:lumOff val="80000"/>
              </a:schemeClr>
            </a:solidFill>
          </p:grpSpPr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B03D70F5-F36B-46B0-A265-B33EC8DFD453}"/>
                  </a:ext>
                </a:extLst>
              </p:cNvPr>
              <p:cNvSpPr/>
              <p:nvPr/>
            </p:nvSpPr>
            <p:spPr>
              <a:xfrm>
                <a:off x="9270460" y="1841787"/>
                <a:ext cx="369332" cy="369332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/>
              </a:p>
            </p:txBody>
          </p: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A6DCE051-300C-4115-B8D9-92068DE1D39A}"/>
                  </a:ext>
                </a:extLst>
              </p:cNvPr>
              <p:cNvCxnSpPr>
                <a:stCxn id="52" idx="0"/>
                <a:endCxn id="52" idx="4"/>
              </p:cNvCxnSpPr>
              <p:nvPr/>
            </p:nvCxnSpPr>
            <p:spPr>
              <a:xfrm>
                <a:off x="9455126" y="1841787"/>
                <a:ext cx="0" cy="369332"/>
              </a:xfrm>
              <a:prstGeom prst="line">
                <a:avLst/>
              </a:prstGeom>
              <a:grpFill/>
              <a:ln w="28575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F2BA6447-1B2E-4BBF-BFA8-E115F682B866}"/>
                  </a:ext>
                </a:extLst>
              </p:cNvPr>
              <p:cNvCxnSpPr>
                <a:cxnSpLocks/>
                <a:stCxn id="52" idx="2"/>
                <a:endCxn id="52" idx="6"/>
              </p:cNvCxnSpPr>
              <p:nvPr/>
            </p:nvCxnSpPr>
            <p:spPr>
              <a:xfrm>
                <a:off x="9270460" y="2026453"/>
                <a:ext cx="369332" cy="0"/>
              </a:xfrm>
              <a:prstGeom prst="line">
                <a:avLst/>
              </a:prstGeom>
              <a:grpFill/>
              <a:ln w="28575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ABB3A061-06AC-4835-9427-E387EA5C268B}"/>
                </a:ext>
              </a:extLst>
            </p:cNvPr>
            <p:cNvGrpSpPr/>
            <p:nvPr/>
          </p:nvGrpSpPr>
          <p:grpSpPr>
            <a:xfrm>
              <a:off x="5990406" y="3616156"/>
              <a:ext cx="211186" cy="211186"/>
              <a:chOff x="9270460" y="1841787"/>
              <a:chExt cx="369332" cy="369332"/>
            </a:xfrm>
            <a:solidFill>
              <a:schemeClr val="accent2">
                <a:lumMod val="20000"/>
                <a:lumOff val="80000"/>
              </a:schemeClr>
            </a:solidFill>
          </p:grpSpPr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4AC33A20-1F8E-4EF5-9DC1-BBFA3265393D}"/>
                  </a:ext>
                </a:extLst>
              </p:cNvPr>
              <p:cNvSpPr/>
              <p:nvPr/>
            </p:nvSpPr>
            <p:spPr>
              <a:xfrm>
                <a:off x="9270460" y="1841787"/>
                <a:ext cx="369332" cy="369332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/>
              </a:p>
            </p:txBody>
          </p: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B7650E31-D034-48E3-9C69-F8A0325757EB}"/>
                  </a:ext>
                </a:extLst>
              </p:cNvPr>
              <p:cNvCxnSpPr>
                <a:stCxn id="49" idx="0"/>
                <a:endCxn id="49" idx="4"/>
              </p:cNvCxnSpPr>
              <p:nvPr/>
            </p:nvCxnSpPr>
            <p:spPr>
              <a:xfrm>
                <a:off x="9455126" y="1841787"/>
                <a:ext cx="0" cy="369332"/>
              </a:xfrm>
              <a:prstGeom prst="line">
                <a:avLst/>
              </a:prstGeom>
              <a:grpFill/>
              <a:ln w="28575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6C5CE67F-9DB8-4870-ADBC-B5D87A805F4B}"/>
                  </a:ext>
                </a:extLst>
              </p:cNvPr>
              <p:cNvCxnSpPr>
                <a:cxnSpLocks/>
                <a:stCxn id="49" idx="2"/>
                <a:endCxn id="49" idx="6"/>
              </p:cNvCxnSpPr>
              <p:nvPr/>
            </p:nvCxnSpPr>
            <p:spPr>
              <a:xfrm>
                <a:off x="9270460" y="2026453"/>
                <a:ext cx="369332" cy="0"/>
              </a:xfrm>
              <a:prstGeom prst="line">
                <a:avLst/>
              </a:prstGeom>
              <a:grpFill/>
              <a:ln w="28575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</p:grp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D44A2D4F-3CEE-4E20-B14D-4C241FDA4A0B}"/>
                </a:ext>
              </a:extLst>
            </p:cNvPr>
            <p:cNvCxnSpPr>
              <a:cxnSpLocks/>
              <a:stCxn id="20" idx="0"/>
              <a:endCxn id="58" idx="3"/>
            </p:cNvCxnSpPr>
            <p:nvPr/>
          </p:nvCxnSpPr>
          <p:spPr>
            <a:xfrm flipV="1">
              <a:off x="6096000" y="4304615"/>
              <a:ext cx="0" cy="563473"/>
            </a:xfrm>
            <a:prstGeom prst="straightConnector1">
              <a:avLst/>
            </a:prstGeom>
            <a:ln w="38100"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96719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5"/>
          <p:cNvSpPr txBox="1">
            <a:spLocks noGrp="1"/>
          </p:cNvSpPr>
          <p:nvPr>
            <p:ph type="ctrTitle"/>
          </p:nvPr>
        </p:nvSpPr>
        <p:spPr>
          <a:xfrm>
            <a:off x="437702" y="1276473"/>
            <a:ext cx="9026400" cy="2387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dirty="0" err="1"/>
              <a:t>Exercises</a:t>
            </a:r>
            <a:endParaRPr dirty="0"/>
          </a:p>
        </p:txBody>
      </p:sp>
      <p:sp>
        <p:nvSpPr>
          <p:cNvPr id="139" name="Google Shape;139;p15"/>
          <p:cNvSpPr txBox="1">
            <a:spLocks noGrp="1"/>
          </p:cNvSpPr>
          <p:nvPr>
            <p:ph type="subTitle" idx="1"/>
          </p:nvPr>
        </p:nvSpPr>
        <p:spPr>
          <a:xfrm>
            <a:off x="424301" y="3756148"/>
            <a:ext cx="9039300" cy="822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15"/>
          <p:cNvSpPr txBox="1">
            <a:spLocks noGrp="1"/>
          </p:cNvSpPr>
          <p:nvPr>
            <p:ph type="body" idx="2"/>
          </p:nvPr>
        </p:nvSpPr>
        <p:spPr>
          <a:xfrm>
            <a:off x="7887644" y="6343466"/>
            <a:ext cx="3617400" cy="222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15"/>
          <p:cNvSpPr txBox="1">
            <a:spLocks noGrp="1"/>
          </p:cNvSpPr>
          <p:nvPr>
            <p:ph type="body" idx="3"/>
          </p:nvPr>
        </p:nvSpPr>
        <p:spPr>
          <a:xfrm>
            <a:off x="10030852" y="6050735"/>
            <a:ext cx="1474200" cy="216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023276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63F0D4-295F-4341-AB22-BA5CB3D698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8158B9-C1F7-4298-8851-BC1054BA85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dirty="0"/>
              <a:t>Open the notebook in Google </a:t>
            </a:r>
            <a:r>
              <a:rPr lang="en-US" sz="2400" dirty="0" err="1"/>
              <a:t>Colab</a:t>
            </a:r>
            <a:r>
              <a:rPr lang="en-US" sz="2400" dirty="0"/>
              <a:t>:</a:t>
            </a:r>
          </a:p>
          <a:p>
            <a:pPr lvl="1"/>
            <a:r>
              <a:rPr lang="en-US" sz="1800" dirty="0">
                <a:hlinkClick r:id="rId2"/>
              </a:rPr>
              <a:t>https://colab.research.google.com/github/JorisRoels/deep-learning-biology/blob/main/exercises/assignments/2020-dlb-4-rnn.ipynb</a:t>
            </a:r>
            <a:endParaRPr lang="en-US" dirty="0"/>
          </a:p>
          <a:p>
            <a:pPr lvl="1"/>
            <a:r>
              <a:rPr lang="en-US" sz="2000" dirty="0"/>
              <a:t>Make sure you are using a GPU: Runtime &gt; Change Runtime Type &gt; Select ‘GPU’</a:t>
            </a:r>
          </a:p>
          <a:p>
            <a:r>
              <a:rPr lang="en-US" sz="2400" dirty="0"/>
              <a:t>Move to your break-out room</a:t>
            </a:r>
          </a:p>
          <a:p>
            <a:r>
              <a:rPr lang="en-US" sz="2400" dirty="0"/>
              <a:t>Try to solve the exercises</a:t>
            </a:r>
          </a:p>
          <a:p>
            <a:r>
              <a:rPr lang="en-US" sz="2400" dirty="0"/>
              <a:t>After every exercise we will come back to the main room and discuss the results</a:t>
            </a:r>
          </a:p>
          <a:p>
            <a:r>
              <a:rPr lang="en-US" sz="2400" dirty="0"/>
              <a:t>The complete solution notebook will be uploaded at the end of the session</a:t>
            </a:r>
          </a:p>
          <a:p>
            <a:r>
              <a:rPr lang="en-US" sz="2400" dirty="0"/>
              <a:t>Ask questions to the assistants in the break-out room!</a:t>
            </a:r>
            <a:endParaRPr lang="en-US" dirty="0"/>
          </a:p>
          <a:p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3EB45B-15EE-49E0-B657-C085C8A1665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53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1082856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References</a:t>
            </a:r>
            <a:endParaRPr/>
          </a:p>
        </p:txBody>
      </p:sp>
      <p:sp>
        <p:nvSpPr>
          <p:cNvPr id="171" name="Google Shape;171;p19"/>
          <p:cNvSpPr txBox="1">
            <a:spLocks noGrp="1"/>
          </p:cNvSpPr>
          <p:nvPr>
            <p:ph type="body" idx="1"/>
          </p:nvPr>
        </p:nvSpPr>
        <p:spPr>
          <a:xfrm>
            <a:off x="838200" y="1841787"/>
            <a:ext cx="10515600" cy="4274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indent="-355600">
              <a:buSzPts val="2000"/>
            </a:pPr>
            <a:r>
              <a:rPr lang="en-US" sz="2000" dirty="0" err="1"/>
              <a:t>Hochreiter</a:t>
            </a:r>
            <a:r>
              <a:rPr lang="en-US" sz="2000" dirty="0"/>
              <a:t>, S., &amp; </a:t>
            </a:r>
            <a:r>
              <a:rPr lang="en-US" sz="2000" dirty="0" err="1"/>
              <a:t>Schmidhuber</a:t>
            </a:r>
            <a:r>
              <a:rPr lang="en-US" sz="2000" dirty="0"/>
              <a:t>, J. (1997). Long Short-Term Memory. Neural Computation, 9(8), 1735–1780. </a:t>
            </a:r>
            <a:r>
              <a:rPr lang="en-US" sz="2000" dirty="0">
                <a:hlinkClick r:id="rId3"/>
              </a:rPr>
              <a:t>https://doi.org/10.1162/neco.1997.9.8.1735</a:t>
            </a:r>
            <a:r>
              <a:rPr lang="en-US" sz="2000" dirty="0"/>
              <a:t> </a:t>
            </a:r>
          </a:p>
          <a:p>
            <a:pPr lvl="0" indent="-355600">
              <a:buSzPts val="2000"/>
            </a:pPr>
            <a:r>
              <a:rPr lang="en-US" sz="2000" dirty="0"/>
              <a:t>Schuster, M., &amp; </a:t>
            </a:r>
            <a:r>
              <a:rPr lang="en-US" sz="2000" dirty="0" err="1"/>
              <a:t>Paliwal</a:t>
            </a:r>
            <a:r>
              <a:rPr lang="en-US" sz="2000" dirty="0"/>
              <a:t>, K. K. (1997). Bidirectional recurrent neural networks. IEEE Transactions on Signal Processing. </a:t>
            </a:r>
            <a:r>
              <a:rPr lang="en-US" sz="2000" dirty="0">
                <a:hlinkClick r:id="rId4"/>
              </a:rPr>
              <a:t>https://doi.org/10.1109/78.650093</a:t>
            </a:r>
            <a:r>
              <a:rPr lang="en-US" sz="2000" dirty="0"/>
              <a:t> </a:t>
            </a:r>
          </a:p>
          <a:p>
            <a:pPr lvl="0" indent="-355600">
              <a:buSzPts val="2000"/>
            </a:pPr>
            <a:r>
              <a:rPr lang="en-US" sz="2000" dirty="0"/>
              <a:t>Cho, K., Van </a:t>
            </a:r>
            <a:r>
              <a:rPr lang="en-US" sz="2000" dirty="0" err="1"/>
              <a:t>Merriënboer</a:t>
            </a:r>
            <a:r>
              <a:rPr lang="en-US" sz="2000" dirty="0"/>
              <a:t>, B., </a:t>
            </a:r>
            <a:r>
              <a:rPr lang="en-US" sz="2000" dirty="0" err="1"/>
              <a:t>Gulcehre</a:t>
            </a:r>
            <a:r>
              <a:rPr lang="en-US" sz="2000" dirty="0"/>
              <a:t>, C., </a:t>
            </a:r>
            <a:r>
              <a:rPr lang="en-US" sz="2000" dirty="0" err="1"/>
              <a:t>Bahdanau</a:t>
            </a:r>
            <a:r>
              <a:rPr lang="en-US" sz="2000" dirty="0"/>
              <a:t>, D., </a:t>
            </a:r>
            <a:r>
              <a:rPr lang="en-US" sz="2000" dirty="0" err="1"/>
              <a:t>Bougares</a:t>
            </a:r>
            <a:r>
              <a:rPr lang="en-US" sz="2000" dirty="0"/>
              <a:t>, F., </a:t>
            </a:r>
            <a:r>
              <a:rPr lang="en-US" sz="2000" dirty="0" err="1"/>
              <a:t>Schwenk</a:t>
            </a:r>
            <a:r>
              <a:rPr lang="en-US" sz="2000" dirty="0"/>
              <a:t>, H., &amp; </a:t>
            </a:r>
            <a:r>
              <a:rPr lang="en-US" sz="2000" dirty="0" err="1"/>
              <a:t>Bengio</a:t>
            </a:r>
            <a:r>
              <a:rPr lang="en-US" sz="2000" dirty="0"/>
              <a:t>, Y. (2014). Learning phrase representations using RNN encoder-decoder for statistical machine translation. Conference on Empirical Methods in Natural Language Processing, Proceedings of the Conference, 1724–1734. </a:t>
            </a:r>
            <a:r>
              <a:rPr lang="en-US" sz="2000" dirty="0">
                <a:hlinkClick r:id="rId5"/>
              </a:rPr>
              <a:t>https://doi.org/10.3115/v1/d14-1179</a:t>
            </a:r>
            <a:r>
              <a:rPr lang="en-US" sz="2000" dirty="0"/>
              <a:t> </a:t>
            </a:r>
          </a:p>
          <a:p>
            <a:pPr lvl="0" indent="-355600">
              <a:buSzPts val="2000"/>
            </a:pPr>
            <a:r>
              <a:rPr lang="en-US" sz="2000" dirty="0"/>
              <a:t>Shen, Z., Bao, W., &amp; Huang, D. S. (2018). Recurrent Neural Network for Predicting Transcription Factor Binding Sites. Scientific Reports. </a:t>
            </a:r>
            <a:r>
              <a:rPr lang="en-US" sz="2000" dirty="0">
                <a:hlinkClick r:id="rId6"/>
              </a:rPr>
              <a:t>https://doi.org/10.1038/s41598-018-33321-1</a:t>
            </a:r>
            <a:r>
              <a:rPr lang="en-US" sz="2000" dirty="0"/>
              <a:t> </a:t>
            </a:r>
            <a:endParaRPr sz="2000" dirty="0"/>
          </a:p>
        </p:txBody>
      </p:sp>
      <p:sp>
        <p:nvSpPr>
          <p:cNvPr id="172" name="Google Shape;172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55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D9C861-371C-4A15-B0CB-194C653874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062DD6-1F88-4BA0-8579-DFA2936F60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0800" indent="0">
              <a:buNone/>
            </a:pPr>
            <a:r>
              <a:rPr lang="en-US" b="1" dirty="0"/>
              <a:t>Example</a:t>
            </a:r>
            <a:r>
              <a:rPr lang="en-US" dirty="0"/>
              <a:t>: predict the future location of a ball</a:t>
            </a:r>
          </a:p>
          <a:p>
            <a:pPr marL="50800" indent="0">
              <a:buNone/>
            </a:pPr>
            <a:r>
              <a:rPr lang="en-US" dirty="0">
                <a:sym typeface="Wingdings" panose="05000000000000000000" pitchFamily="2" charset="2"/>
              </a:rPr>
              <a:t> With prior knowledge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01B0E0-86C2-4D7C-BC4E-2E6F8F2E940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6</a:t>
            </a:fld>
            <a:endParaRPr lang="nl-BE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6ADD818-D56C-4B94-9484-90C2A64030E1}"/>
              </a:ext>
            </a:extLst>
          </p:cNvPr>
          <p:cNvSpPr/>
          <p:nvPr/>
        </p:nvSpPr>
        <p:spPr>
          <a:xfrm>
            <a:off x="6192174" y="3978915"/>
            <a:ext cx="949910" cy="949910"/>
          </a:xfrm>
          <a:prstGeom prst="ellipse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928E7FB-7F0E-4B4D-BFEA-10ADF7EEE40B}"/>
              </a:ext>
            </a:extLst>
          </p:cNvPr>
          <p:cNvSpPr/>
          <p:nvPr/>
        </p:nvSpPr>
        <p:spPr>
          <a:xfrm>
            <a:off x="5083944" y="3978915"/>
            <a:ext cx="949910" cy="94991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0220F40-11C3-43B9-9FD3-BD26276B07A1}"/>
              </a:ext>
            </a:extLst>
          </p:cNvPr>
          <p:cNvSpPr/>
          <p:nvPr/>
        </p:nvSpPr>
        <p:spPr>
          <a:xfrm>
            <a:off x="3975714" y="3978915"/>
            <a:ext cx="949910" cy="94991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798314A-F78E-4779-B9BB-C2DCC93E83C4}"/>
              </a:ext>
            </a:extLst>
          </p:cNvPr>
          <p:cNvSpPr/>
          <p:nvPr/>
        </p:nvSpPr>
        <p:spPr>
          <a:xfrm>
            <a:off x="2867484" y="3978915"/>
            <a:ext cx="949910" cy="949910"/>
          </a:xfrm>
          <a:prstGeom prst="ellipse">
            <a:avLst/>
          </a:prstGeom>
          <a:solidFill>
            <a:schemeClr val="tx1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1497D62-5EBE-4447-8FEE-D9B473D39CAC}"/>
              </a:ext>
            </a:extLst>
          </p:cNvPr>
          <p:cNvCxnSpPr/>
          <p:nvPr/>
        </p:nvCxnSpPr>
        <p:spPr>
          <a:xfrm>
            <a:off x="7297445" y="4412202"/>
            <a:ext cx="131315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83012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B58E556-B855-42D3-AE3A-C3B20132F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98937BC-A62B-4776-B4B7-43C173C705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0800" indent="0">
              <a:buNone/>
            </a:pPr>
            <a:r>
              <a:rPr lang="en-US" dirty="0"/>
              <a:t>So far, we have only seen predictive models for fixed input data dimensions: feed-forward models</a:t>
            </a:r>
          </a:p>
        </p:txBody>
      </p:sp>
      <p:pic>
        <p:nvPicPr>
          <p:cNvPr id="8" name="Google Shape;152;p15">
            <a:extLst>
              <a:ext uri="{FF2B5EF4-FFF2-40B4-BE49-F238E27FC236}">
                <a16:creationId xmlns:a16="http://schemas.microsoft.com/office/drawing/2014/main" id="{574347B0-BCCE-4A94-8C5C-C8B924CBAC93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81617" y="3095603"/>
            <a:ext cx="3752638" cy="219861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47;p15">
            <a:extLst>
              <a:ext uri="{FF2B5EF4-FFF2-40B4-BE49-F238E27FC236}">
                <a16:creationId xmlns:a16="http://schemas.microsoft.com/office/drawing/2014/main" id="{662C4ACF-018D-4ACB-8AED-DF44737D95A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59494" y="4810648"/>
            <a:ext cx="5473011" cy="18884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51;p15">
            <a:extLst>
              <a:ext uri="{FF2B5EF4-FFF2-40B4-BE49-F238E27FC236}">
                <a16:creationId xmlns:a16="http://schemas.microsoft.com/office/drawing/2014/main" id="{1582B97B-C66F-4B4E-BCDD-FE5CA25D268C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55670" y="2476498"/>
            <a:ext cx="3482502" cy="2320188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BEA46FC-2A65-46CB-BE47-39DE9325F13E}"/>
              </a:ext>
            </a:extLst>
          </p:cNvPr>
          <p:cNvSpPr txBox="1"/>
          <p:nvPr/>
        </p:nvSpPr>
        <p:spPr>
          <a:xfrm>
            <a:off x="668354" y="5381965"/>
            <a:ext cx="17732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Corbel" panose="020B0503020204020204" pitchFamily="34" charset="0"/>
              </a:rPr>
              <a:t>Multi-layer </a:t>
            </a:r>
            <a:r>
              <a:rPr lang="en-US" sz="1800" dirty="0" err="1">
                <a:solidFill>
                  <a:schemeClr val="tx1"/>
                </a:solidFill>
                <a:latin typeface="Corbel" panose="020B0503020204020204" pitchFamily="34" charset="0"/>
              </a:rPr>
              <a:t>perceptrons</a:t>
            </a:r>
            <a:endParaRPr lang="en-US" sz="1800" dirty="0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A2D0CF0-8564-4BCF-BC61-C3AB9A05A5A5}"/>
              </a:ext>
            </a:extLst>
          </p:cNvPr>
          <p:cNvSpPr txBox="1"/>
          <p:nvPr/>
        </p:nvSpPr>
        <p:spPr>
          <a:xfrm>
            <a:off x="5797459" y="3904392"/>
            <a:ext cx="17732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Corbel" panose="020B0503020204020204" pitchFamily="34" charset="0"/>
              </a:rPr>
              <a:t>Convolutional neural networks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0C52184-8A48-419A-A2F1-5BCCABAE258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78818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864443-5895-4401-9827-695A16C0F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10AFA7-2EBD-4031-AEB8-40B7555705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41787"/>
            <a:ext cx="5257800" cy="4274256"/>
          </a:xfrm>
        </p:spPr>
        <p:txBody>
          <a:bodyPr/>
          <a:lstStyle/>
          <a:p>
            <a:pPr marL="50800" indent="0">
              <a:buNone/>
            </a:pPr>
            <a:r>
              <a:rPr lang="en-US" dirty="0"/>
              <a:t>What about sequences of data? </a:t>
            </a:r>
          </a:p>
          <a:p>
            <a:r>
              <a:rPr lang="en-US" dirty="0"/>
              <a:t>Text</a:t>
            </a:r>
          </a:p>
          <a:p>
            <a:r>
              <a:rPr lang="en-US" dirty="0"/>
              <a:t>Speech</a:t>
            </a:r>
          </a:p>
          <a:p>
            <a:r>
              <a:rPr lang="en-US" dirty="0"/>
              <a:t>Video</a:t>
            </a:r>
          </a:p>
          <a:p>
            <a:r>
              <a:rPr lang="en-US" dirty="0"/>
              <a:t>Financial stock</a:t>
            </a:r>
          </a:p>
          <a:p>
            <a:r>
              <a:rPr lang="en-US" dirty="0"/>
              <a:t>In biology: sequencing</a:t>
            </a:r>
          </a:p>
          <a:p>
            <a:r>
              <a:rPr lang="en-US" dirty="0"/>
              <a:t>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B03F3B-783C-48BB-8229-1A4A89E5330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8</a:t>
            </a:fld>
            <a:endParaRPr lang="nl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1A91AA-326B-4D43-947D-6E24E48F67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0127" y="743199"/>
            <a:ext cx="3137109" cy="153395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0C129C3-AC53-4F7E-8C90-A95B934324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403" t="13061" r="15403" b="13061"/>
          <a:stretch/>
        </p:blipFill>
        <p:spPr>
          <a:xfrm>
            <a:off x="9077701" y="743199"/>
            <a:ext cx="2900249" cy="1745031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7D3BB4FD-97E4-4B7B-A202-CAE832558974}"/>
              </a:ext>
            </a:extLst>
          </p:cNvPr>
          <p:cNvGrpSpPr/>
          <p:nvPr/>
        </p:nvGrpSpPr>
        <p:grpSpPr>
          <a:xfrm>
            <a:off x="5339138" y="4712828"/>
            <a:ext cx="5135457" cy="1929284"/>
            <a:chOff x="3378228" y="4406503"/>
            <a:chExt cx="6261145" cy="2352182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F7B6F1B-C433-4B6D-A01B-4C77D1B3580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78228" y="4406503"/>
              <a:ext cx="4032312" cy="2352182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F4BFA044-B03D-4881-AFDF-335773A463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9660" t="11123" r="14338" b="6174"/>
            <a:stretch/>
          </p:blipFill>
          <p:spPr>
            <a:xfrm rot="5400000">
              <a:off x="7390985" y="4473087"/>
              <a:ext cx="2153463" cy="2343313"/>
            </a:xfrm>
            <a:prstGeom prst="rect">
              <a:avLst/>
            </a:prstGeom>
          </p:spPr>
        </p:pic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4C24F2B5-20B3-4782-88FD-76273FCC634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52120"/>
          <a:stretch/>
        </p:blipFill>
        <p:spPr>
          <a:xfrm>
            <a:off x="3352800" y="2821217"/>
            <a:ext cx="5257800" cy="121556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04FF06EF-FBAC-4770-8018-9F41BF233A7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4861" t="26141" r="28641" b="36221"/>
          <a:stretch/>
        </p:blipFill>
        <p:spPr>
          <a:xfrm>
            <a:off x="8971240" y="2768756"/>
            <a:ext cx="3006710" cy="1929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266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5"/>
          <p:cNvSpPr txBox="1">
            <a:spLocks noGrp="1"/>
          </p:cNvSpPr>
          <p:nvPr>
            <p:ph type="ctrTitle"/>
          </p:nvPr>
        </p:nvSpPr>
        <p:spPr>
          <a:xfrm>
            <a:off x="437702" y="1276473"/>
            <a:ext cx="9026400" cy="2387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dirty="0" err="1"/>
              <a:t>Sequence</a:t>
            </a:r>
            <a:r>
              <a:rPr lang="nl-BE" dirty="0"/>
              <a:t> </a:t>
            </a:r>
            <a:r>
              <a:rPr lang="nl-BE" dirty="0" err="1"/>
              <a:t>modelling</a:t>
            </a:r>
            <a:endParaRPr dirty="0"/>
          </a:p>
        </p:txBody>
      </p:sp>
      <p:sp>
        <p:nvSpPr>
          <p:cNvPr id="139" name="Google Shape;139;p15"/>
          <p:cNvSpPr txBox="1">
            <a:spLocks noGrp="1"/>
          </p:cNvSpPr>
          <p:nvPr>
            <p:ph type="subTitle" idx="1"/>
          </p:nvPr>
        </p:nvSpPr>
        <p:spPr>
          <a:xfrm>
            <a:off x="424301" y="3756148"/>
            <a:ext cx="9039300" cy="822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15"/>
          <p:cNvSpPr txBox="1">
            <a:spLocks noGrp="1"/>
          </p:cNvSpPr>
          <p:nvPr>
            <p:ph type="body" idx="2"/>
          </p:nvPr>
        </p:nvSpPr>
        <p:spPr>
          <a:xfrm>
            <a:off x="7887644" y="6343466"/>
            <a:ext cx="3617400" cy="222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15"/>
          <p:cNvSpPr txBox="1">
            <a:spLocks noGrp="1"/>
          </p:cNvSpPr>
          <p:nvPr>
            <p:ph type="body" idx="3"/>
          </p:nvPr>
        </p:nvSpPr>
        <p:spPr>
          <a:xfrm>
            <a:off x="10030852" y="6050735"/>
            <a:ext cx="1474200" cy="216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4375707"/>
      </p:ext>
    </p:extLst>
  </p:cSld>
  <p:clrMapOvr>
    <a:masterClrMapping/>
  </p:clrMapOvr>
</p:sld>
</file>

<file path=ppt/theme/theme1.xml><?xml version="1.0" encoding="utf-8"?>
<a:theme xmlns:a="http://schemas.openxmlformats.org/drawingml/2006/main" name="VIB_templates">
  <a:themeElements>
    <a:clrScheme name="VIB Colours">
      <a:dk1>
        <a:srgbClr val="1B2944"/>
      </a:dk1>
      <a:lt1>
        <a:srgbClr val="FFFFFF"/>
      </a:lt1>
      <a:dk2>
        <a:srgbClr val="1B2944"/>
      </a:dk2>
      <a:lt2>
        <a:srgbClr val="FFFFFF"/>
      </a:lt2>
      <a:accent1>
        <a:srgbClr val="5DB7B1"/>
      </a:accent1>
      <a:accent2>
        <a:srgbClr val="5A2A82"/>
      </a:accent2>
      <a:accent3>
        <a:srgbClr val="FF681E"/>
      </a:accent3>
      <a:accent4>
        <a:srgbClr val="1B2944"/>
      </a:accent4>
      <a:accent5>
        <a:srgbClr val="7C7C7C"/>
      </a:accent5>
      <a:accent6>
        <a:srgbClr val="FFFFFF"/>
      </a:accent6>
      <a:hlink>
        <a:srgbClr val="5DB7B1"/>
      </a:hlink>
      <a:folHlink>
        <a:srgbClr val="5DB7B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2285</TotalTime>
  <Words>2235</Words>
  <Application>Microsoft Office PowerPoint</Application>
  <PresentationFormat>Widescreen</PresentationFormat>
  <Paragraphs>843</Paragraphs>
  <Slides>55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2" baseType="lpstr">
      <vt:lpstr>Wingdings</vt:lpstr>
      <vt:lpstr>Corbel</vt:lpstr>
      <vt:lpstr>Cambria Math</vt:lpstr>
      <vt:lpstr>Consolas</vt:lpstr>
      <vt:lpstr>Arial</vt:lpstr>
      <vt:lpstr>Calibri</vt:lpstr>
      <vt:lpstr>VIB_templates</vt:lpstr>
      <vt:lpstr>Deep Learning for Biology</vt:lpstr>
      <vt:lpstr>Recurrent Neural Networks</vt:lpstr>
      <vt:lpstr>Overview</vt:lpstr>
      <vt:lpstr>Introduction</vt:lpstr>
      <vt:lpstr>Introduction</vt:lpstr>
      <vt:lpstr>Introduction</vt:lpstr>
      <vt:lpstr>Introduction</vt:lpstr>
      <vt:lpstr>Introduction</vt:lpstr>
      <vt:lpstr>Sequence modelling</vt:lpstr>
      <vt:lpstr>Sequence modelling</vt:lpstr>
      <vt:lpstr>Sequence modelling</vt:lpstr>
      <vt:lpstr>Sequence modelling</vt:lpstr>
      <vt:lpstr>Sequence modelling</vt:lpstr>
      <vt:lpstr>Sequence modelling</vt:lpstr>
      <vt:lpstr>Sequence modelling</vt:lpstr>
      <vt:lpstr>Sequence modelling</vt:lpstr>
      <vt:lpstr>Sequence modelling</vt:lpstr>
      <vt:lpstr>Sequence modelling</vt:lpstr>
      <vt:lpstr>Recurrent Neural Networks</vt:lpstr>
      <vt:lpstr>Recurrent neural networks</vt:lpstr>
      <vt:lpstr>Recurrent neural networks</vt:lpstr>
      <vt:lpstr>Recurrent neural networks</vt:lpstr>
      <vt:lpstr>Recurrent neural networks</vt:lpstr>
      <vt:lpstr>Recurrent neural networks</vt:lpstr>
      <vt:lpstr>Recurrent neural networks</vt:lpstr>
      <vt:lpstr>Vanishing gradients</vt:lpstr>
      <vt:lpstr>Vanishing gradients</vt:lpstr>
      <vt:lpstr>Vanishing gradients</vt:lpstr>
      <vt:lpstr>Vanishing gradients</vt:lpstr>
      <vt:lpstr>Vanishing gradients</vt:lpstr>
      <vt:lpstr>Vanishing gradients</vt:lpstr>
      <vt:lpstr>Recurrent neural networks </vt:lpstr>
      <vt:lpstr>Long Short Term Memory Networks</vt:lpstr>
      <vt:lpstr>Recurrent neural networks</vt:lpstr>
      <vt:lpstr>Long short term memory (LSTM)</vt:lpstr>
      <vt:lpstr>Long short term memory</vt:lpstr>
      <vt:lpstr>Long short term memory</vt:lpstr>
      <vt:lpstr>Long short term memory</vt:lpstr>
      <vt:lpstr>Long short term memory</vt:lpstr>
      <vt:lpstr>Long short term memory</vt:lpstr>
      <vt:lpstr>Long short term memory</vt:lpstr>
      <vt:lpstr>Long short term memory</vt:lpstr>
      <vt:lpstr>Long short term memory</vt:lpstr>
      <vt:lpstr>Long short term memory</vt:lpstr>
      <vt:lpstr>Variants of RNNs</vt:lpstr>
      <vt:lpstr>Bi-directional RNNs</vt:lpstr>
      <vt:lpstr>Multi-layer RNNs</vt:lpstr>
      <vt:lpstr>Gated recurrent unit (GRU)</vt:lpstr>
      <vt:lpstr>RNN applications in biology</vt:lpstr>
      <vt:lpstr>RNN applications in biology</vt:lpstr>
      <vt:lpstr>Summary</vt:lpstr>
      <vt:lpstr>Exercises</vt:lpstr>
      <vt:lpstr>Exercises</vt:lpstr>
      <vt:lpstr>PowerPoint Presentation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Learning for Biology</dc:title>
  <dc:creator>Joris Roels</dc:creator>
  <cp:lastModifiedBy>Joris Roels</cp:lastModifiedBy>
  <cp:revision>85</cp:revision>
  <dcterms:modified xsi:type="dcterms:W3CDTF">2020-12-16T16:25:51Z</dcterms:modified>
</cp:coreProperties>
</file>